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00" r:id="rId1"/>
    <p:sldMasterId id="2147483866" r:id="rId2"/>
  </p:sldMasterIdLst>
  <p:notesMasterIdLst>
    <p:notesMasterId r:id="rId16"/>
  </p:notesMasterIdLst>
  <p:handoutMasterIdLst>
    <p:handoutMasterId r:id="rId17"/>
  </p:handoutMasterIdLst>
  <p:sldIdLst>
    <p:sldId id="683" r:id="rId3"/>
    <p:sldId id="290" r:id="rId4"/>
    <p:sldId id="302" r:id="rId5"/>
    <p:sldId id="298" r:id="rId6"/>
    <p:sldId id="301" r:id="rId7"/>
    <p:sldId id="643" r:id="rId8"/>
    <p:sldId id="303" r:id="rId9"/>
    <p:sldId id="304" r:id="rId10"/>
    <p:sldId id="307" r:id="rId11"/>
    <p:sldId id="308" r:id="rId12"/>
    <p:sldId id="305" r:id="rId13"/>
    <p:sldId id="310" r:id="rId14"/>
    <p:sldId id="309" r:id="rId15"/>
  </p:sldIdLst>
  <p:sldSz cx="9144000" cy="5143500" type="screen16x9"/>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559">
          <p15:clr>
            <a:srgbClr val="A4A3A4"/>
          </p15:clr>
        </p15:guide>
        <p15:guide id="4" pos="498">
          <p15:clr>
            <a:srgbClr val="A4A3A4"/>
          </p15:clr>
        </p15:guide>
        <p15:guide id="5" orient="horz" pos="1620">
          <p15:clr>
            <a:srgbClr val="A4A3A4"/>
          </p15:clr>
        </p15:guide>
        <p15:guide id="6" orient="horz" pos="419">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ie Newnham" initials="KN" lastIdx="18" clrIdx="0"/>
  <p:cmAuthor id="1" name="Andy Stauffer"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7E3C"/>
    <a:srgbClr val="F3B01F"/>
    <a:srgbClr val="CC0099"/>
    <a:srgbClr val="EAEAEA"/>
    <a:srgbClr val="D1D1D2"/>
    <a:srgbClr val="FADD9C"/>
    <a:srgbClr val="FF5757"/>
    <a:srgbClr val="CEEAB0"/>
    <a:srgbClr val="FFAFAF"/>
    <a:srgbClr val="E1EEF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93" autoAdjust="0"/>
    <p:restoredTop sz="94270" autoAdjust="0"/>
  </p:normalViewPr>
  <p:slideViewPr>
    <p:cSldViewPr snapToGrid="0" snapToObjects="1">
      <p:cViewPr varScale="1">
        <p:scale>
          <a:sx n="158" d="100"/>
          <a:sy n="158" d="100"/>
        </p:scale>
        <p:origin x="312" y="132"/>
      </p:cViewPr>
      <p:guideLst>
        <p:guide orient="horz" pos="2160"/>
        <p:guide pos="2880"/>
        <p:guide orient="horz" pos="559"/>
        <p:guide pos="498"/>
        <p:guide orient="horz" pos="1620"/>
        <p:guide orient="horz" pos="419"/>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7" d="100"/>
          <a:sy n="87" d="100"/>
        </p:scale>
        <p:origin x="-3822"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5747" tIns="47873" rIns="95747" bIns="47873" rtlCol="0"/>
          <a:lstStyle>
            <a:lvl1pPr algn="r">
              <a:defRPr sz="1300"/>
            </a:lvl1pPr>
          </a:lstStyle>
          <a:p>
            <a:fld id="{9564DCE8-7011-D84B-AAC9-7AFAA2150D71}" type="datetimeFigureOut">
              <a:rPr lang="en-US" smtClean="0"/>
              <a:pPr/>
              <a:t>8/28/2024</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5747" tIns="47873" rIns="95747" bIns="47873"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5747" tIns="47873" rIns="95747" bIns="47873" rtlCol="0" anchor="b"/>
          <a:lstStyle>
            <a:lvl1pPr algn="r">
              <a:defRPr sz="1300"/>
            </a:lvl1pPr>
          </a:lstStyle>
          <a:p>
            <a:fld id="{C2FCAB67-2488-8D48-B37F-021D6EE37B9B}" type="slidenum">
              <a:rPr lang="en-US" smtClean="0"/>
              <a:pPr/>
              <a:t>‹#›</a:t>
            </a:fld>
            <a:endParaRPr lang="en-US" dirty="0"/>
          </a:p>
        </p:txBody>
      </p:sp>
    </p:spTree>
    <p:extLst>
      <p:ext uri="{BB962C8B-B14F-4D97-AF65-F5344CB8AC3E}">
        <p14:creationId xmlns:p14="http://schemas.microsoft.com/office/powerpoint/2010/main" val="53226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5747" tIns="47873" rIns="95747" bIns="47873" rtlCol="0"/>
          <a:lstStyle>
            <a:lvl1pPr algn="r">
              <a:defRPr sz="1300"/>
            </a:lvl1pPr>
          </a:lstStyle>
          <a:p>
            <a:fld id="{1576AAE3-9058-814E-81D5-28DDE681F558}" type="datetimeFigureOut">
              <a:rPr lang="en-US" smtClean="0"/>
              <a:pPr/>
              <a:t>8/28/2024</a:t>
            </a:fld>
            <a:endParaRPr lang="en-US" dirty="0"/>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5747" tIns="47873" rIns="95747" bIns="47873"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747" tIns="47873" rIns="95747" bIns="478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5747" tIns="47873" rIns="95747" bIns="47873"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747" tIns="47873" rIns="95747" bIns="47873" rtlCol="0" anchor="b"/>
          <a:lstStyle>
            <a:lvl1pPr algn="r">
              <a:defRPr sz="1300"/>
            </a:lvl1pPr>
          </a:lstStyle>
          <a:p>
            <a:fld id="{7D266651-02D9-C949-8344-2390968C25F3}" type="slidenum">
              <a:rPr lang="en-US" smtClean="0"/>
              <a:pPr/>
              <a:t>‹#›</a:t>
            </a:fld>
            <a:endParaRPr lang="en-US" dirty="0"/>
          </a:p>
        </p:txBody>
      </p:sp>
    </p:spTree>
    <p:extLst>
      <p:ext uri="{BB962C8B-B14F-4D97-AF65-F5344CB8AC3E}">
        <p14:creationId xmlns:p14="http://schemas.microsoft.com/office/powerpoint/2010/main" val="364526215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3</a:t>
            </a:fld>
            <a:endParaRPr lang="en-US" dirty="0"/>
          </a:p>
        </p:txBody>
      </p:sp>
    </p:spTree>
    <p:extLst>
      <p:ext uri="{BB962C8B-B14F-4D97-AF65-F5344CB8AC3E}">
        <p14:creationId xmlns:p14="http://schemas.microsoft.com/office/powerpoint/2010/main" val="3765263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5</a:t>
            </a:fld>
            <a:endParaRPr lang="en-US" dirty="0"/>
          </a:p>
        </p:txBody>
      </p:sp>
    </p:spTree>
    <p:extLst>
      <p:ext uri="{BB962C8B-B14F-4D97-AF65-F5344CB8AC3E}">
        <p14:creationId xmlns:p14="http://schemas.microsoft.com/office/powerpoint/2010/main" val="86919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F318DC-AB83-4AEE-9377-13AD975595F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2247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 Photo 1">
    <p:spTree>
      <p:nvGrpSpPr>
        <p:cNvPr id="1" name=""/>
        <p:cNvGrpSpPr/>
        <p:nvPr/>
      </p:nvGrpSpPr>
      <p:grpSpPr>
        <a:xfrm>
          <a:off x="0" y="0"/>
          <a:ext cx="0" cy="0"/>
          <a:chOff x="0" y="0"/>
          <a:chExt cx="0" cy="0"/>
        </a:xfrm>
      </p:grpSpPr>
      <p:sp>
        <p:nvSpPr>
          <p:cNvPr id="13" name="Rectangle 12"/>
          <p:cNvSpPr/>
          <p:nvPr userDrawn="1"/>
        </p:nvSpPr>
        <p:spPr>
          <a:xfrm>
            <a:off x="0" y="1470923"/>
            <a:ext cx="9144000" cy="3672690"/>
          </a:xfrm>
          <a:prstGeom prst="rect">
            <a:avLst/>
          </a:prstGeom>
          <a:blipFill dpi="0" rotWithShape="1">
            <a:blip r:embed="rId2">
              <a:alphaModFix amt="90000"/>
            </a:blip>
            <a:srcRect/>
            <a:stretch>
              <a:fillRect t="-40399"/>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a:spLocks noGrp="1"/>
          </p:cNvSpPr>
          <p:nvPr>
            <p:ph type="ctrTitle" hasCustomPrompt="1"/>
          </p:nvPr>
        </p:nvSpPr>
        <p:spPr>
          <a:xfrm>
            <a:off x="228600" y="3714751"/>
            <a:ext cx="5181600" cy="742949"/>
          </a:xfrm>
          <a:prstGeom prst="rect">
            <a:avLst/>
          </a:prstGeom>
        </p:spPr>
        <p:txBody>
          <a:bodyPr anchor="b" anchorCtr="0"/>
          <a:lstStyle>
            <a:lvl1pPr algn="l">
              <a:defRPr sz="2400" baseline="0">
                <a:solidFill>
                  <a:schemeClr val="bg1"/>
                </a:solidFill>
              </a:defRPr>
            </a:lvl1pPr>
          </a:lstStyle>
          <a:p>
            <a:r>
              <a:rPr lang="en-US" dirty="0"/>
              <a:t>Title Slide – With Photo</a:t>
            </a:r>
          </a:p>
        </p:txBody>
      </p:sp>
      <p:sp>
        <p:nvSpPr>
          <p:cNvPr id="10" name="Text Placeholder 5"/>
          <p:cNvSpPr>
            <a:spLocks noGrp="1"/>
          </p:cNvSpPr>
          <p:nvPr>
            <p:ph type="body" sz="quarter" idx="10" hasCustomPrompt="1"/>
          </p:nvPr>
        </p:nvSpPr>
        <p:spPr>
          <a:xfrm>
            <a:off x="228600" y="4572000"/>
            <a:ext cx="5181600" cy="285750"/>
          </a:xfrm>
          <a:prstGeom prst="rect">
            <a:avLst/>
          </a:prstGeom>
        </p:spPr>
        <p:txBody>
          <a:bodyPr>
            <a:no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 | Date</a:t>
            </a:r>
          </a:p>
        </p:txBody>
      </p:sp>
      <p:pic>
        <p:nvPicPr>
          <p:cNvPr id="15" name="image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2704" y="3511201"/>
            <a:ext cx="2502311" cy="1219201"/>
          </a:xfrm>
          <a:prstGeom prst="rect">
            <a:avLst/>
          </a:prstGeom>
          <a:ln w="12700">
            <a:miter lim="400000"/>
          </a:ln>
        </p:spPr>
      </p:pic>
      <p:sp>
        <p:nvSpPr>
          <p:cNvPr id="16"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©2024 ARTHUR J. GALLAGHER &amp; CO. </a:t>
            </a:r>
          </a:p>
        </p:txBody>
      </p:sp>
    </p:spTree>
    <p:extLst>
      <p:ext uri="{BB962C8B-B14F-4D97-AF65-F5344CB8AC3E}">
        <p14:creationId xmlns:p14="http://schemas.microsoft.com/office/powerpoint/2010/main" val="17090734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Left Photo">
    <p:spTree>
      <p:nvGrpSpPr>
        <p:cNvPr id="1" name=""/>
        <p:cNvGrpSpPr/>
        <p:nvPr/>
      </p:nvGrpSpPr>
      <p:grpSpPr>
        <a:xfrm>
          <a:off x="0" y="0"/>
          <a:ext cx="0" cy="0"/>
          <a:chOff x="0" y="0"/>
          <a:chExt cx="0" cy="0"/>
        </a:xfrm>
      </p:grpSpPr>
      <p:sp>
        <p:nvSpPr>
          <p:cNvPr id="6" name="Rectangle 5"/>
          <p:cNvSpPr/>
          <p:nvPr userDrawn="1"/>
        </p:nvSpPr>
        <p:spPr>
          <a:xfrm>
            <a:off x="0" y="0"/>
            <a:ext cx="9176426" cy="5166360"/>
          </a:xfrm>
          <a:prstGeom prst="rect">
            <a:avLst/>
          </a:prstGeom>
          <a:blipFill>
            <a:blip r:embed="rId2">
              <a:alphaModFix amt="90000"/>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ffectLst/>
            </a:endParaRPr>
          </a:p>
        </p:txBody>
      </p:sp>
      <p:sp>
        <p:nvSpPr>
          <p:cNvPr id="3" name="Content Placeholder 2"/>
          <p:cNvSpPr>
            <a:spLocks noGrp="1"/>
          </p:cNvSpPr>
          <p:nvPr>
            <p:ph idx="1" hasCustomPrompt="1"/>
          </p:nvPr>
        </p:nvSpPr>
        <p:spPr>
          <a:xfrm>
            <a:off x="4293697" y="1303020"/>
            <a:ext cx="4476585" cy="2672632"/>
          </a:xfrm>
          <a:prstGeom prst="rect">
            <a:avLst/>
          </a:prstGeo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sz="1600">
                <a:solidFill>
                  <a:schemeClr val="tx2"/>
                </a:solidFill>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solidFill>
                  <a:schemeClr val="tx2"/>
                </a:solidFill>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4pPr>
            <a:lvl5pPr marL="1143000" marR="0" indent="-223838" algn="l" defTabSz="457200" rtl="0" eaLnBrk="1" fontAlgn="auto" latinLnBrk="0" hangingPunct="1">
              <a:lnSpc>
                <a:spcPct val="100000"/>
              </a:lnSpc>
              <a:spcBef>
                <a:spcPts val="0"/>
              </a:spcBef>
              <a:spcAft>
                <a:spcPts val="900"/>
              </a:spcAft>
              <a:buClr>
                <a:srgbClr val="6FACDE"/>
              </a:buClr>
              <a:buSzTx/>
              <a:buFont typeface="Arial" panose="020B0604020202020204" pitchFamily="34" charset="0"/>
              <a:buChar char="–"/>
              <a:tabLst/>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8"/>
          <p:cNvSpPr>
            <a:spLocks noGrp="1"/>
          </p:cNvSpPr>
          <p:nvPr>
            <p:ph type="body" sz="quarter" idx="13" hasCustomPrompt="1"/>
          </p:nvPr>
        </p:nvSpPr>
        <p:spPr>
          <a:xfrm>
            <a:off x="4293697" y="925830"/>
            <a:ext cx="4476585" cy="25589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10"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©2024 ARTHUR J. GALLAGHER &amp; CO. </a:t>
            </a:r>
          </a:p>
        </p:txBody>
      </p:sp>
    </p:spTree>
    <p:extLst>
      <p:ext uri="{BB962C8B-B14F-4D97-AF65-F5344CB8AC3E}">
        <p14:creationId xmlns:p14="http://schemas.microsoft.com/office/powerpoint/2010/main" val="26410030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Right Photo">
    <p:spTree>
      <p:nvGrpSpPr>
        <p:cNvPr id="1" name=""/>
        <p:cNvGrpSpPr/>
        <p:nvPr/>
      </p:nvGrpSpPr>
      <p:grpSpPr>
        <a:xfrm>
          <a:off x="0" y="0"/>
          <a:ext cx="0" cy="0"/>
          <a:chOff x="0" y="0"/>
          <a:chExt cx="0" cy="0"/>
        </a:xfrm>
      </p:grpSpPr>
      <p:sp>
        <p:nvSpPr>
          <p:cNvPr id="10" name="Rectangle 9"/>
          <p:cNvSpPr/>
          <p:nvPr userDrawn="1"/>
        </p:nvSpPr>
        <p:spPr>
          <a:xfrm>
            <a:off x="0" y="-1"/>
            <a:ext cx="9144000" cy="5166360"/>
          </a:xfrm>
          <a:prstGeom prst="rect">
            <a:avLst/>
          </a:prstGeom>
          <a:blipFill>
            <a:blip r:embed="rId2">
              <a:alphaModFix amt="90000"/>
            </a:blip>
            <a:srcRect/>
            <a:stretch>
              <a:fillRect r="-35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ffectLst/>
            </a:endParaRPr>
          </a:p>
        </p:txBody>
      </p:sp>
      <p:sp>
        <p:nvSpPr>
          <p:cNvPr id="3" name="Content Placeholder 2"/>
          <p:cNvSpPr>
            <a:spLocks noGrp="1"/>
          </p:cNvSpPr>
          <p:nvPr>
            <p:ph idx="1" hasCustomPrompt="1"/>
          </p:nvPr>
        </p:nvSpPr>
        <p:spPr>
          <a:xfrm>
            <a:off x="477078" y="1430965"/>
            <a:ext cx="4293706" cy="2672632"/>
          </a:xfrm>
          <a:prstGeom prst="rect">
            <a:avLst/>
          </a:prstGeo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sz="1600">
                <a:solidFill>
                  <a:schemeClr val="tx2"/>
                </a:solidFill>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solidFill>
                  <a:schemeClr val="tx2"/>
                </a:solidFill>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4pPr>
            <a:lvl5pPr marL="1143000" marR="0" indent="-223838" algn="l" defTabSz="457200" rtl="0" eaLnBrk="1" fontAlgn="auto" latinLnBrk="0" hangingPunct="1">
              <a:lnSpc>
                <a:spcPct val="100000"/>
              </a:lnSpc>
              <a:spcBef>
                <a:spcPts val="0"/>
              </a:spcBef>
              <a:spcAft>
                <a:spcPts val="900"/>
              </a:spcAft>
              <a:buClr>
                <a:srgbClr val="6FACDE"/>
              </a:buClr>
              <a:buSzTx/>
              <a:buFont typeface="Arial" panose="020B0604020202020204" pitchFamily="34" charset="0"/>
              <a:buChar char="–"/>
              <a:tabLst/>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8"/>
          <p:cNvSpPr>
            <a:spLocks noGrp="1"/>
          </p:cNvSpPr>
          <p:nvPr>
            <p:ph type="body" sz="quarter" idx="13" hasCustomPrompt="1"/>
          </p:nvPr>
        </p:nvSpPr>
        <p:spPr>
          <a:xfrm>
            <a:off x="477078" y="1053775"/>
            <a:ext cx="4293706" cy="25589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sp>
        <p:nvSpPr>
          <p:cNvPr id="11" name="TextBox 10"/>
          <p:cNvSpPr txBox="1"/>
          <p:nvPr userDrawn="1"/>
        </p:nvSpPr>
        <p:spPr>
          <a:xfrm>
            <a:off x="228600" y="4892040"/>
            <a:ext cx="320040"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
        <p:nvSpPr>
          <p:cNvPr id="9"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©2024 ARTHUR J. GALLAGHER &amp; CO. </a:t>
            </a:r>
          </a:p>
        </p:txBody>
      </p:sp>
    </p:spTree>
    <p:extLst>
      <p:ext uri="{BB962C8B-B14F-4D97-AF65-F5344CB8AC3E}">
        <p14:creationId xmlns:p14="http://schemas.microsoft.com/office/powerpoint/2010/main" val="26745595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Grid">
    <p:spTree>
      <p:nvGrpSpPr>
        <p:cNvPr id="1" name=""/>
        <p:cNvGrpSpPr/>
        <p:nvPr/>
      </p:nvGrpSpPr>
      <p:grpSpPr>
        <a:xfrm>
          <a:off x="0" y="0"/>
          <a:ext cx="0" cy="0"/>
          <a:chOff x="0" y="0"/>
          <a:chExt cx="0" cy="0"/>
        </a:xfrm>
      </p:grpSpPr>
      <p:sp>
        <p:nvSpPr>
          <p:cNvPr id="11" name="Rectangle 10"/>
          <p:cNvSpPr/>
          <p:nvPr userDrawn="1"/>
        </p:nvSpPr>
        <p:spPr>
          <a:xfrm>
            <a:off x="-1298121" y="-1"/>
            <a:ext cx="10442121" cy="5176158"/>
          </a:xfrm>
          <a:prstGeom prst="rect">
            <a:avLst/>
          </a:prstGeom>
          <a:blipFill dpi="0" rotWithShape="1">
            <a:blip r:embed="rId2">
              <a:alphaModFix amt="90000"/>
            </a:blip>
            <a:srcRect/>
            <a:stretch>
              <a:fillRect t="79"/>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hasCustomPrompt="1"/>
          </p:nvPr>
        </p:nvSpPr>
        <p:spPr>
          <a:xfrm>
            <a:off x="477078" y="1784246"/>
            <a:ext cx="3874206" cy="2672632"/>
          </a:xfrm>
          <a:prstGeom prst="rect">
            <a:avLst/>
          </a:prstGeo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sz="1600">
                <a:solidFill>
                  <a:schemeClr val="tx2"/>
                </a:solidFill>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solidFill>
                  <a:schemeClr val="tx2"/>
                </a:solidFill>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4pPr>
            <a:lvl5pPr marL="1143000" marR="0" indent="-223838" algn="l" defTabSz="457200" rtl="0" eaLnBrk="1" fontAlgn="auto" latinLnBrk="0" hangingPunct="1">
              <a:lnSpc>
                <a:spcPct val="100000"/>
              </a:lnSpc>
              <a:spcBef>
                <a:spcPts val="0"/>
              </a:spcBef>
              <a:spcAft>
                <a:spcPts val="900"/>
              </a:spcAft>
              <a:buClr>
                <a:srgbClr val="6FACDE"/>
              </a:buClr>
              <a:buSzTx/>
              <a:buFont typeface="Arial" panose="020B0604020202020204" pitchFamily="34" charset="0"/>
              <a:buChar char="–"/>
              <a:tabLst/>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8"/>
          <p:cNvSpPr>
            <a:spLocks noGrp="1"/>
          </p:cNvSpPr>
          <p:nvPr>
            <p:ph type="body" sz="quarter" idx="13" hasCustomPrompt="1"/>
          </p:nvPr>
        </p:nvSpPr>
        <p:spPr>
          <a:xfrm>
            <a:off x="477078" y="1407056"/>
            <a:ext cx="3874206" cy="25589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59917" y="63737"/>
            <a:ext cx="1789487" cy="546543"/>
          </a:xfrm>
          <a:prstGeom prst="rect">
            <a:avLst/>
          </a:prstGeom>
        </p:spPr>
      </p:pic>
      <p:sp>
        <p:nvSpPr>
          <p:cNvPr id="9"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©2024 ARTHUR J. GALLAGHER &amp; CO. </a:t>
            </a:r>
          </a:p>
        </p:txBody>
      </p:sp>
    </p:spTree>
    <p:extLst>
      <p:ext uri="{BB962C8B-B14F-4D97-AF65-F5344CB8AC3E}">
        <p14:creationId xmlns:p14="http://schemas.microsoft.com/office/powerpoint/2010/main" val="2972921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s Yellow Accent">
    <p:spTree>
      <p:nvGrpSpPr>
        <p:cNvPr id="1" name=""/>
        <p:cNvGrpSpPr/>
        <p:nvPr/>
      </p:nvGrpSpPr>
      <p:grpSpPr>
        <a:xfrm>
          <a:off x="0" y="0"/>
          <a:ext cx="0" cy="0"/>
          <a:chOff x="0" y="0"/>
          <a:chExt cx="0" cy="0"/>
        </a:xfrm>
      </p:grpSpPr>
      <p:sp>
        <p:nvSpPr>
          <p:cNvPr id="6" name="Rectangle 5"/>
          <p:cNvSpPr/>
          <p:nvPr userDrawn="1"/>
        </p:nvSpPr>
        <p:spPr>
          <a:xfrm>
            <a:off x="0" y="3925613"/>
            <a:ext cx="9144000" cy="1230819"/>
          </a:xfrm>
          <a:prstGeom prst="rect">
            <a:avLst/>
          </a:prstGeom>
          <a:blipFill dpi="0" rotWithShape="1">
            <a:blip r:embed="rId2">
              <a:alphaModFix amt="90000"/>
            </a:blip>
            <a:srcRect/>
            <a:stretch>
              <a:fillRect t="-318941" b="-1"/>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hasCustomPrompt="1"/>
          </p:nvPr>
        </p:nvSpPr>
        <p:spPr>
          <a:xfrm>
            <a:off x="228600" y="1303020"/>
            <a:ext cx="7772400" cy="3223260"/>
          </a:xfrm>
          <a:prstGeom prst="rect">
            <a:avLst/>
          </a:prstGeo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solidFill>
                  <a:schemeClr val="tx2"/>
                </a:solidFill>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4pPr>
            <a:lvl5pPr marL="1143000" marR="0" indent="-223838" algn="l" defTabSz="457200" rtl="0" eaLnBrk="1" fontAlgn="auto" latinLnBrk="0" hangingPunct="1">
              <a:lnSpc>
                <a:spcPct val="100000"/>
              </a:lnSpc>
              <a:spcBef>
                <a:spcPts val="0"/>
              </a:spcBef>
              <a:spcAft>
                <a:spcPts val="900"/>
              </a:spcAft>
              <a:buClr>
                <a:srgbClr val="6FACDE"/>
              </a:buClr>
              <a:buSzTx/>
              <a:buFont typeface="Arial" panose="020B0604020202020204" pitchFamily="34" charset="0"/>
              <a:buChar char="–"/>
              <a:tabLst/>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228600" y="137160"/>
            <a:ext cx="5943600" cy="617220"/>
          </a:xfrm>
          <a:prstGeom prst="rect">
            <a:avLst/>
          </a:prstGeom>
        </p:spPr>
        <p:txBody>
          <a:bodyPr vert="horz" lIns="91440" tIns="45720" rIns="91440" bIns="45720" rtlCol="0" anchor="b" anchorCtr="0">
            <a:noAutofit/>
          </a:bodyPr>
          <a:lstStyle>
            <a:lvl1pPr defTabSz="119063">
              <a:tabLst/>
              <a:defRPr>
                <a:solidFill>
                  <a:schemeClr val="accent1"/>
                </a:solidFill>
              </a:defRPr>
            </a:lvl1pPr>
          </a:lstStyle>
          <a:p>
            <a:r>
              <a:rPr lang="en-US" dirty="0"/>
              <a:t>Click to edit Master title style</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7" name="Text Placeholder 8"/>
          <p:cNvSpPr>
            <a:spLocks noGrp="1"/>
          </p:cNvSpPr>
          <p:nvPr>
            <p:ph type="body" sz="quarter" idx="14" hasCustomPrompt="1"/>
          </p:nvPr>
        </p:nvSpPr>
        <p:spPr>
          <a:xfrm>
            <a:off x="228600" y="925830"/>
            <a:ext cx="7772400" cy="30861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sp>
        <p:nvSpPr>
          <p:cNvPr id="9" name="TextBox 8"/>
          <p:cNvSpPr txBox="1"/>
          <p:nvPr userDrawn="1"/>
        </p:nvSpPr>
        <p:spPr>
          <a:xfrm>
            <a:off x="228600" y="4892040"/>
            <a:ext cx="320040"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
        <p:nvSpPr>
          <p:cNvPr id="10"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©2024 ARTHUR J. GALLAGHER &amp; CO. </a:t>
            </a:r>
          </a:p>
        </p:txBody>
      </p:sp>
    </p:spTree>
    <p:extLst>
      <p:ext uri="{BB962C8B-B14F-4D97-AF65-F5344CB8AC3E}">
        <p14:creationId xmlns:p14="http://schemas.microsoft.com/office/powerpoint/2010/main" val="36826616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utline Orange Accent">
    <p:spTree>
      <p:nvGrpSpPr>
        <p:cNvPr id="1" name=""/>
        <p:cNvGrpSpPr/>
        <p:nvPr/>
      </p:nvGrpSpPr>
      <p:grpSpPr>
        <a:xfrm>
          <a:off x="0" y="0"/>
          <a:ext cx="0" cy="0"/>
          <a:chOff x="0" y="0"/>
          <a:chExt cx="0" cy="0"/>
        </a:xfrm>
      </p:grpSpPr>
      <p:sp>
        <p:nvSpPr>
          <p:cNvPr id="9" name="Rectangle 8"/>
          <p:cNvSpPr/>
          <p:nvPr userDrawn="1"/>
        </p:nvSpPr>
        <p:spPr>
          <a:xfrm>
            <a:off x="0" y="3925613"/>
            <a:ext cx="9144000" cy="1230819"/>
          </a:xfrm>
          <a:prstGeom prst="rect">
            <a:avLst/>
          </a:prstGeom>
          <a:blipFill dpi="0" rotWithShape="1">
            <a:blip r:embed="rId2">
              <a:alphaModFix amt="90000"/>
            </a:blip>
            <a:srcRect/>
            <a:stretch>
              <a:fillRect t="-318941" b="-1"/>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Placeholder 1"/>
          <p:cNvSpPr>
            <a:spLocks noGrp="1"/>
          </p:cNvSpPr>
          <p:nvPr>
            <p:ph type="title"/>
          </p:nvPr>
        </p:nvSpPr>
        <p:spPr>
          <a:xfrm>
            <a:off x="228600" y="137160"/>
            <a:ext cx="5943600" cy="617220"/>
          </a:xfrm>
          <a:prstGeom prst="rect">
            <a:avLst/>
          </a:prstGeom>
        </p:spPr>
        <p:txBody>
          <a:bodyPr vert="horz" lIns="91440" tIns="45720" rIns="91440" bIns="45720" rtlCol="0" anchor="b" anchorCtr="0">
            <a:noAutofit/>
          </a:bodyPr>
          <a:lstStyle>
            <a:lvl1pPr defTabSz="119063">
              <a:tabLst/>
              <a:defRPr>
                <a:solidFill>
                  <a:schemeClr val="accent1"/>
                </a:solidFill>
              </a:defRPr>
            </a:lvl1pPr>
          </a:lstStyle>
          <a:p>
            <a:r>
              <a:rPr lang="en-US" dirty="0"/>
              <a:t>Click to edit Master title style</a:t>
            </a:r>
          </a:p>
        </p:txBody>
      </p:sp>
      <p:sp>
        <p:nvSpPr>
          <p:cNvPr id="4" name="Text Placeholder 3"/>
          <p:cNvSpPr>
            <a:spLocks noGrp="1"/>
          </p:cNvSpPr>
          <p:nvPr>
            <p:ph type="body" sz="quarter" idx="14" hasCustomPrompt="1"/>
          </p:nvPr>
        </p:nvSpPr>
        <p:spPr>
          <a:xfrm>
            <a:off x="228600" y="1303021"/>
            <a:ext cx="7772400" cy="3138950"/>
          </a:xfrm>
        </p:spPr>
        <p:txBody>
          <a:bodyPr/>
          <a:lstStyle>
            <a:lvl1pPr marL="346075" indent="-346075">
              <a:buFont typeface="+mj-lt"/>
              <a:buAutoNum type="romanUcPeriod"/>
              <a:defRPr/>
            </a:lvl1pPr>
            <a:lvl2pPr marL="685800" indent="-346075">
              <a:buFont typeface="+mj-lt"/>
              <a:buAutoNum type="alphaUcPeriod"/>
              <a:defRPr/>
            </a:lvl2pPr>
            <a:lvl3pPr marL="1031875" indent="-350838">
              <a:buFont typeface="+mj-lt"/>
              <a:buAutoNum type="arabicPeriod"/>
              <a:defRPr/>
            </a:lvl3pPr>
            <a:lvl4pPr marL="1371600" indent="-346075">
              <a:buFont typeface="+mj-lt"/>
              <a:buAutoNum type="alphaLcParenR"/>
              <a:defRPr/>
            </a:lvl4pPr>
            <a:lvl5pPr marL="1717675" indent="-350838">
              <a:buFont typeface="+mj-lt"/>
              <a:buAutoNum type="romanLcPeriod"/>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8"/>
          <p:cNvSpPr>
            <a:spLocks noGrp="1"/>
          </p:cNvSpPr>
          <p:nvPr>
            <p:ph type="body" sz="quarter" idx="13" hasCustomPrompt="1"/>
          </p:nvPr>
        </p:nvSpPr>
        <p:spPr>
          <a:xfrm>
            <a:off x="228600" y="925830"/>
            <a:ext cx="7772400" cy="30861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11" name="TextBox 10"/>
          <p:cNvSpPr txBox="1"/>
          <p:nvPr userDrawn="1"/>
        </p:nvSpPr>
        <p:spPr>
          <a:xfrm>
            <a:off x="228600" y="4892040"/>
            <a:ext cx="320040"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
        <p:nvSpPr>
          <p:cNvPr id="12"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©2024 ARTHUR J. GALLAGHER &amp; CO. </a:t>
            </a:r>
          </a:p>
        </p:txBody>
      </p:sp>
    </p:spTree>
    <p:extLst>
      <p:ext uri="{BB962C8B-B14F-4D97-AF65-F5344CB8AC3E}">
        <p14:creationId xmlns:p14="http://schemas.microsoft.com/office/powerpoint/2010/main" val="28745431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utline Green Accent">
    <p:spTree>
      <p:nvGrpSpPr>
        <p:cNvPr id="1" name=""/>
        <p:cNvGrpSpPr/>
        <p:nvPr/>
      </p:nvGrpSpPr>
      <p:grpSpPr>
        <a:xfrm>
          <a:off x="0" y="0"/>
          <a:ext cx="0" cy="0"/>
          <a:chOff x="0" y="0"/>
          <a:chExt cx="0" cy="0"/>
        </a:xfrm>
      </p:grpSpPr>
      <p:sp>
        <p:nvSpPr>
          <p:cNvPr id="11" name="Rectangle 10"/>
          <p:cNvSpPr/>
          <p:nvPr userDrawn="1"/>
        </p:nvSpPr>
        <p:spPr>
          <a:xfrm>
            <a:off x="0" y="3925613"/>
            <a:ext cx="9144000" cy="1230819"/>
          </a:xfrm>
          <a:prstGeom prst="rect">
            <a:avLst/>
          </a:prstGeom>
          <a:blipFill dpi="0" rotWithShape="1">
            <a:blip r:embed="rId2">
              <a:alphaModFix amt="90000"/>
            </a:blip>
            <a:srcRect/>
            <a:stretch>
              <a:fillRect t="-318941" b="-1"/>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Placeholder 1"/>
          <p:cNvSpPr>
            <a:spLocks noGrp="1"/>
          </p:cNvSpPr>
          <p:nvPr>
            <p:ph type="title"/>
          </p:nvPr>
        </p:nvSpPr>
        <p:spPr>
          <a:xfrm>
            <a:off x="228600" y="137160"/>
            <a:ext cx="5943600" cy="617220"/>
          </a:xfrm>
          <a:prstGeom prst="rect">
            <a:avLst/>
          </a:prstGeom>
        </p:spPr>
        <p:txBody>
          <a:bodyPr vert="horz" lIns="91440" tIns="45720" rIns="91440" bIns="45720" rtlCol="0" anchor="b" anchorCtr="0">
            <a:noAutofit/>
          </a:bodyPr>
          <a:lstStyle>
            <a:lvl1pPr defTabSz="119063">
              <a:tabLst/>
              <a:defRPr>
                <a:solidFill>
                  <a:schemeClr val="accent1"/>
                </a:solidFill>
              </a:defRPr>
            </a:lvl1pPr>
          </a:lstStyle>
          <a:p>
            <a:r>
              <a:rPr lang="en-US" dirty="0"/>
              <a:t>Click to edit Master title style</a:t>
            </a:r>
          </a:p>
        </p:txBody>
      </p:sp>
      <p:sp>
        <p:nvSpPr>
          <p:cNvPr id="6" name="Text Placeholder 8"/>
          <p:cNvSpPr>
            <a:spLocks noGrp="1"/>
          </p:cNvSpPr>
          <p:nvPr>
            <p:ph type="body" sz="quarter" idx="13" hasCustomPrompt="1"/>
          </p:nvPr>
        </p:nvSpPr>
        <p:spPr>
          <a:xfrm>
            <a:off x="228600" y="925830"/>
            <a:ext cx="7772400" cy="30861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12" name="TextBox 11"/>
          <p:cNvSpPr txBox="1"/>
          <p:nvPr userDrawn="1"/>
        </p:nvSpPr>
        <p:spPr>
          <a:xfrm>
            <a:off x="228600" y="4892040"/>
            <a:ext cx="320040"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
        <p:nvSpPr>
          <p:cNvPr id="13" name="Text Placeholder 3"/>
          <p:cNvSpPr>
            <a:spLocks noGrp="1"/>
          </p:cNvSpPr>
          <p:nvPr>
            <p:ph type="body" sz="quarter" idx="14" hasCustomPrompt="1"/>
          </p:nvPr>
        </p:nvSpPr>
        <p:spPr>
          <a:xfrm>
            <a:off x="228600" y="1303021"/>
            <a:ext cx="7772400" cy="3138950"/>
          </a:xfrm>
        </p:spPr>
        <p:txBody>
          <a:bodyPr/>
          <a:lstStyle>
            <a:lvl1pPr marL="346075" indent="-346075">
              <a:buFont typeface="+mj-lt"/>
              <a:buAutoNum type="romanUcPeriod"/>
              <a:defRPr/>
            </a:lvl1pPr>
            <a:lvl2pPr marL="685800" indent="-346075">
              <a:buFont typeface="+mj-lt"/>
              <a:buAutoNum type="alphaUcPeriod"/>
              <a:defRPr/>
            </a:lvl2pPr>
            <a:lvl3pPr marL="1031875" indent="-350838">
              <a:buFont typeface="+mj-lt"/>
              <a:buAutoNum type="arabicPeriod"/>
              <a:defRPr/>
            </a:lvl3pPr>
            <a:lvl4pPr marL="1371600" indent="-346075">
              <a:buFont typeface="+mj-lt"/>
              <a:buAutoNum type="alphaLcParenR"/>
              <a:defRPr/>
            </a:lvl4pPr>
            <a:lvl5pPr marL="1717675" indent="-350838">
              <a:buFont typeface="+mj-lt"/>
              <a:buAutoNum type="romanLcPeriod"/>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©2024 ARTHUR J. GALLAGHER &amp; CO. </a:t>
            </a:r>
          </a:p>
        </p:txBody>
      </p:sp>
    </p:spTree>
    <p:extLst>
      <p:ext uri="{BB962C8B-B14F-4D97-AF65-F5344CB8AC3E}">
        <p14:creationId xmlns:p14="http://schemas.microsoft.com/office/powerpoint/2010/main" val="19249767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Blue Acc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8600" y="1303020"/>
            <a:ext cx="7772400" cy="315468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add text</a:t>
            </a:r>
          </a:p>
        </p:txBody>
      </p:sp>
      <p:sp>
        <p:nvSpPr>
          <p:cNvPr id="5" name="Title Placeholder 1"/>
          <p:cNvSpPr>
            <a:spLocks noGrp="1"/>
          </p:cNvSpPr>
          <p:nvPr>
            <p:ph type="title"/>
          </p:nvPr>
        </p:nvSpPr>
        <p:spPr>
          <a:xfrm>
            <a:off x="228600" y="137160"/>
            <a:ext cx="6035040" cy="617220"/>
          </a:xfrm>
          <a:prstGeom prst="rect">
            <a:avLst/>
          </a:prstGeom>
        </p:spPr>
        <p:txBody>
          <a:bodyPr vert="horz" lIns="91440" tIns="45720" rIns="91440" bIns="45720" rtlCol="0" anchor="b" anchorCtr="0">
            <a:noAutofit/>
          </a:bodyPr>
          <a:lstStyle>
            <a:lvl1pPr defTabSz="119063">
              <a:tabLst/>
              <a:defRPr>
                <a:solidFill>
                  <a:schemeClr val="accent1"/>
                </a:solidFill>
              </a:defRPr>
            </a:lvl1pPr>
          </a:lstStyle>
          <a:p>
            <a:r>
              <a:rPr lang="en-US" dirty="0"/>
              <a:t>Click to edit Master title style</a:t>
            </a:r>
          </a:p>
        </p:txBody>
      </p:sp>
      <p:sp>
        <p:nvSpPr>
          <p:cNvPr id="6" name="Text Placeholder 8"/>
          <p:cNvSpPr>
            <a:spLocks noGrp="1"/>
          </p:cNvSpPr>
          <p:nvPr>
            <p:ph type="body" sz="quarter" idx="13" hasCustomPrompt="1"/>
          </p:nvPr>
        </p:nvSpPr>
        <p:spPr>
          <a:xfrm>
            <a:off x="228600" y="925830"/>
            <a:ext cx="7772400" cy="30861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8" name="Text Placeholder 6"/>
          <p:cNvSpPr txBox="1">
            <a:spLocks/>
          </p:cNvSpPr>
          <p:nvPr userDrawn="1"/>
        </p:nvSpPr>
        <p:spPr>
          <a:xfrm>
            <a:off x="5715000" y="484632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©2019 ARTHUR J. GALLAGHER &amp; CO. </a:t>
            </a:r>
          </a:p>
        </p:txBody>
      </p:sp>
      <p:sp>
        <p:nvSpPr>
          <p:cNvPr id="9" name="Rectangle 8"/>
          <p:cNvSpPr/>
          <p:nvPr userDrawn="1"/>
        </p:nvSpPr>
        <p:spPr>
          <a:xfrm>
            <a:off x="0" y="3925613"/>
            <a:ext cx="9144000" cy="1230819"/>
          </a:xfrm>
          <a:prstGeom prst="rect">
            <a:avLst/>
          </a:prstGeom>
          <a:blipFill dpi="0" rotWithShape="1">
            <a:blip r:embed="rId3">
              <a:alphaModFix amt="90000"/>
            </a:blip>
            <a:srcRect/>
            <a:stretch>
              <a:fillRect t="-318941" b="-1"/>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228600" y="4892040"/>
            <a:ext cx="320040"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
        <p:nvSpPr>
          <p:cNvPr id="10"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©2024 ARTHUR J. GALLAGHER &amp; CO. </a:t>
            </a:r>
          </a:p>
        </p:txBody>
      </p:sp>
    </p:spTree>
    <p:extLst>
      <p:ext uri="{BB962C8B-B14F-4D97-AF65-F5344CB8AC3E}">
        <p14:creationId xmlns:p14="http://schemas.microsoft.com/office/powerpoint/2010/main" val="35247653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w Sub">
    <p:spTree>
      <p:nvGrpSpPr>
        <p:cNvPr id="1" name=""/>
        <p:cNvGrpSpPr/>
        <p:nvPr/>
      </p:nvGrpSpPr>
      <p:grpSpPr>
        <a:xfrm>
          <a:off x="0" y="0"/>
          <a:ext cx="0" cy="0"/>
          <a:chOff x="0" y="0"/>
          <a:chExt cx="0" cy="0"/>
        </a:xfrm>
      </p:grpSpPr>
      <p:sp>
        <p:nvSpPr>
          <p:cNvPr id="2" name="Rectangle 1"/>
          <p:cNvSpPr/>
          <p:nvPr userDrawn="1"/>
        </p:nvSpPr>
        <p:spPr>
          <a:xfrm flipH="1">
            <a:off x="3933497" y="-7882"/>
            <a:ext cx="5226269" cy="874986"/>
          </a:xfrm>
          <a:prstGeom prst="rect">
            <a:avLst/>
          </a:prstGeom>
          <a:blipFill dpi="0" rotWithShape="1">
            <a:blip r:embed="rId2">
              <a:alphaModFix amt="90000"/>
            </a:blip>
            <a:srcRect/>
            <a:stretch>
              <a:fillRect t="906" r="-74962" b="-490220"/>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59917" y="63737"/>
            <a:ext cx="1789487" cy="546543"/>
          </a:xfrm>
          <a:prstGeom prst="rect">
            <a:avLst/>
          </a:prstGeom>
        </p:spPr>
      </p:pic>
      <p:sp>
        <p:nvSpPr>
          <p:cNvPr id="4" name="Text Placeholder 8"/>
          <p:cNvSpPr>
            <a:spLocks noGrp="1"/>
          </p:cNvSpPr>
          <p:nvPr>
            <p:ph type="body" sz="quarter" idx="14" hasCustomPrompt="1"/>
          </p:nvPr>
        </p:nvSpPr>
        <p:spPr>
          <a:xfrm>
            <a:off x="228600" y="925830"/>
            <a:ext cx="7772400" cy="30861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sp>
        <p:nvSpPr>
          <p:cNvPr id="6"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©2024 ARTHUR J. GALLAGHER &amp; CO. </a:t>
            </a:r>
          </a:p>
        </p:txBody>
      </p:sp>
    </p:spTree>
    <p:extLst>
      <p:ext uri="{BB962C8B-B14F-4D97-AF65-F5344CB8AC3E}">
        <p14:creationId xmlns:p14="http://schemas.microsoft.com/office/powerpoint/2010/main" val="5253018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w Sub 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3992475" y="3917706"/>
            <a:ext cx="5163169" cy="1225420"/>
          </a:xfrm>
          <a:prstGeom prst="rect">
            <a:avLst/>
          </a:prstGeom>
        </p:spPr>
      </p:pic>
      <p:sp>
        <p:nvSpPr>
          <p:cNvPr id="5" name="Title Placeholder 1"/>
          <p:cNvSpPr>
            <a:spLocks noGrp="1"/>
          </p:cNvSpPr>
          <p:nvPr>
            <p:ph type="title"/>
          </p:nvPr>
        </p:nvSpPr>
        <p:spPr>
          <a:xfrm>
            <a:off x="228600" y="137160"/>
            <a:ext cx="5943600" cy="617220"/>
          </a:xfrm>
          <a:prstGeom prst="rect">
            <a:avLst/>
          </a:prstGeom>
        </p:spPr>
        <p:txBody>
          <a:bodyPr vert="horz" lIns="91440" tIns="45720" rIns="91440" bIns="45720" rtlCol="0" anchor="b" anchorCtr="0">
            <a:noAutofit/>
          </a:bodyPr>
          <a:lstStyle>
            <a:lvl1pPr defTabSz="119063">
              <a:tabLst/>
              <a:defRPr>
                <a:solidFill>
                  <a:schemeClr val="accent1"/>
                </a:solidFill>
              </a:defRPr>
            </a:lvl1pPr>
          </a:lstStyle>
          <a:p>
            <a:r>
              <a:rPr lang="en-US" dirty="0"/>
              <a:t>Click to edit Master title style</a:t>
            </a:r>
          </a:p>
        </p:txBody>
      </p:sp>
      <p:sp>
        <p:nvSpPr>
          <p:cNvPr id="4" name="Text Placeholder 8"/>
          <p:cNvSpPr>
            <a:spLocks noGrp="1"/>
          </p:cNvSpPr>
          <p:nvPr>
            <p:ph type="body" sz="quarter" idx="13" hasCustomPrompt="1"/>
          </p:nvPr>
        </p:nvSpPr>
        <p:spPr>
          <a:xfrm>
            <a:off x="228600" y="925830"/>
            <a:ext cx="7772400" cy="30861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9"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©2024 ARTHUR J. GALLAGHER &amp; CO. </a:t>
            </a:r>
          </a:p>
        </p:txBody>
      </p:sp>
    </p:spTree>
    <p:extLst>
      <p:ext uri="{BB962C8B-B14F-4D97-AF65-F5344CB8AC3E}">
        <p14:creationId xmlns:p14="http://schemas.microsoft.com/office/powerpoint/2010/main" val="39686889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column Bullets w Subtitle">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
            <a:ext cx="5943600" cy="617220"/>
          </a:xfrm>
        </p:spPr>
        <p:txBody>
          <a:bodyPr/>
          <a:lstStyle/>
          <a:p>
            <a:r>
              <a:rPr lang="en-US" dirty="0"/>
              <a:t>Click to edit Master title style</a:t>
            </a:r>
          </a:p>
        </p:txBody>
      </p:sp>
      <p:sp>
        <p:nvSpPr>
          <p:cNvPr id="3" name="Content Placeholder 2"/>
          <p:cNvSpPr>
            <a:spLocks noGrp="1"/>
          </p:cNvSpPr>
          <p:nvPr>
            <p:ph idx="1" hasCustomPrompt="1"/>
          </p:nvPr>
        </p:nvSpPr>
        <p:spPr>
          <a:xfrm>
            <a:off x="228600" y="1303020"/>
            <a:ext cx="4114800" cy="3017520"/>
          </a:xfr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solidFill>
                  <a:schemeClr val="tx2"/>
                </a:solidFill>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4pPr>
            <a:lvl5pPr marL="1143000" marR="0" indent="-223838" algn="l" defTabSz="457200" rtl="0" eaLnBrk="1" fontAlgn="auto" latinLnBrk="0" hangingPunct="1">
              <a:lnSpc>
                <a:spcPct val="100000"/>
              </a:lnSpc>
              <a:spcBef>
                <a:spcPts val="0"/>
              </a:spcBef>
              <a:spcAft>
                <a:spcPts val="900"/>
              </a:spcAft>
              <a:buClr>
                <a:srgbClr val="6FACDE"/>
              </a:buClr>
              <a:buSzTx/>
              <a:buFont typeface="Arial" panose="020B0604020202020204" pitchFamily="34" charset="0"/>
              <a:buChar char="–"/>
              <a:tabLst/>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3" hasCustomPrompt="1"/>
          </p:nvPr>
        </p:nvSpPr>
        <p:spPr>
          <a:xfrm>
            <a:off x="4526280" y="1303020"/>
            <a:ext cx="4114800" cy="3017520"/>
          </a:xfr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solidFill>
                  <a:schemeClr val="tx2"/>
                </a:solidFill>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4pPr>
            <a:lvl5pPr marL="1143000" marR="0" indent="-223838" algn="l" defTabSz="457200" rtl="0" eaLnBrk="1" fontAlgn="auto" latinLnBrk="0" hangingPunct="1">
              <a:lnSpc>
                <a:spcPct val="100000"/>
              </a:lnSpc>
              <a:spcBef>
                <a:spcPts val="0"/>
              </a:spcBef>
              <a:spcAft>
                <a:spcPts val="900"/>
              </a:spcAft>
              <a:buClr>
                <a:srgbClr val="6FACDE"/>
              </a:buClr>
              <a:buSzTx/>
              <a:buFont typeface="Arial" panose="020B0604020202020204" pitchFamily="34" charset="0"/>
              <a:buChar char="–"/>
              <a:tabLst/>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8"/>
          <p:cNvSpPr>
            <a:spLocks noGrp="1"/>
          </p:cNvSpPr>
          <p:nvPr>
            <p:ph type="body" sz="quarter" idx="14" hasCustomPrompt="1"/>
          </p:nvPr>
        </p:nvSpPr>
        <p:spPr>
          <a:xfrm>
            <a:off x="228600" y="925830"/>
            <a:ext cx="7772400" cy="30861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3992475" y="3917706"/>
            <a:ext cx="5163169" cy="122542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11"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©2024 ARTHUR J. GALLAGHER &amp; CO. </a:t>
            </a:r>
          </a:p>
        </p:txBody>
      </p:sp>
    </p:spTree>
    <p:extLst>
      <p:ext uri="{BB962C8B-B14F-4D97-AF65-F5344CB8AC3E}">
        <p14:creationId xmlns:p14="http://schemas.microsoft.com/office/powerpoint/2010/main" val="2702429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 Photo 2">
    <p:spTree>
      <p:nvGrpSpPr>
        <p:cNvPr id="1" name=""/>
        <p:cNvGrpSpPr/>
        <p:nvPr/>
      </p:nvGrpSpPr>
      <p:grpSpPr>
        <a:xfrm>
          <a:off x="0" y="0"/>
          <a:ext cx="0" cy="0"/>
          <a:chOff x="0" y="0"/>
          <a:chExt cx="0" cy="0"/>
        </a:xfrm>
      </p:grpSpPr>
      <p:sp>
        <p:nvSpPr>
          <p:cNvPr id="7" name="Rectangle 6"/>
          <p:cNvSpPr/>
          <p:nvPr userDrawn="1"/>
        </p:nvSpPr>
        <p:spPr>
          <a:xfrm>
            <a:off x="0" y="2730348"/>
            <a:ext cx="9144000" cy="2429054"/>
          </a:xfrm>
          <a:prstGeom prst="rect">
            <a:avLst/>
          </a:prstGeom>
          <a:blipFill>
            <a:blip r:embed="rId2">
              <a:alphaModFix amt="90000"/>
            </a:blip>
            <a:srcRect/>
            <a:stretch>
              <a:fillRect t="-111750"/>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a:spLocks noGrp="1"/>
          </p:cNvSpPr>
          <p:nvPr>
            <p:ph type="ctrTitle" hasCustomPrompt="1"/>
          </p:nvPr>
        </p:nvSpPr>
        <p:spPr>
          <a:xfrm>
            <a:off x="228600" y="3825113"/>
            <a:ext cx="5181600" cy="742949"/>
          </a:xfrm>
          <a:prstGeom prst="rect">
            <a:avLst/>
          </a:prstGeom>
        </p:spPr>
        <p:txBody>
          <a:bodyPr anchor="b" anchorCtr="0"/>
          <a:lstStyle>
            <a:lvl1pPr algn="l">
              <a:defRPr sz="2400" baseline="0">
                <a:solidFill>
                  <a:schemeClr val="bg1"/>
                </a:solidFill>
              </a:defRPr>
            </a:lvl1pPr>
          </a:lstStyle>
          <a:p>
            <a:r>
              <a:rPr lang="en-US" dirty="0"/>
              <a:t>Title Slide – With Photo</a:t>
            </a:r>
          </a:p>
        </p:txBody>
      </p:sp>
      <p:sp>
        <p:nvSpPr>
          <p:cNvPr id="10" name="Text Placeholder 5"/>
          <p:cNvSpPr>
            <a:spLocks noGrp="1"/>
          </p:cNvSpPr>
          <p:nvPr>
            <p:ph type="body" sz="quarter" idx="10" hasCustomPrompt="1"/>
          </p:nvPr>
        </p:nvSpPr>
        <p:spPr>
          <a:xfrm>
            <a:off x="228600" y="4572000"/>
            <a:ext cx="5181600" cy="285750"/>
          </a:xfrm>
          <a:prstGeom prst="rect">
            <a:avLst/>
          </a:prstGeom>
        </p:spPr>
        <p:txBody>
          <a:bodyPr>
            <a:no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 |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26480" y="3931920"/>
            <a:ext cx="2853596" cy="942122"/>
          </a:xfrm>
          <a:prstGeom prst="rect">
            <a:avLst/>
          </a:prstGeom>
        </p:spPr>
      </p:pic>
      <p:sp>
        <p:nvSpPr>
          <p:cNvPr id="11"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©2024 ARTHUR J. GALLAGHER &amp; CO. </a:t>
            </a:r>
          </a:p>
        </p:txBody>
      </p:sp>
    </p:spTree>
    <p:extLst>
      <p:ext uri="{BB962C8B-B14F-4D97-AF65-F5344CB8AC3E}">
        <p14:creationId xmlns:p14="http://schemas.microsoft.com/office/powerpoint/2010/main" val="8400638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228600" y="137160"/>
            <a:ext cx="5943600" cy="617220"/>
          </a:xfrm>
          <a:prstGeom prst="rect">
            <a:avLst/>
          </a:prstGeom>
        </p:spPr>
        <p:txBody>
          <a:bodyPr vert="horz" lIns="91440" tIns="45720" rIns="91440" bIns="45720" rtlCol="0" anchor="b" anchorCtr="0">
            <a:noAutofit/>
          </a:bodyPr>
          <a:lstStyle>
            <a:lvl1pPr defTabSz="119063">
              <a:tabLst/>
              <a:defRPr>
                <a:solidFill>
                  <a:schemeClr val="accent1"/>
                </a:solidFill>
              </a:defRPr>
            </a:lvl1pPr>
          </a:lstStyle>
          <a:p>
            <a:r>
              <a:rPr lang="en-US" dirty="0"/>
              <a:t>Click to edit Master title style</a:t>
            </a: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3992475" y="3917706"/>
            <a:ext cx="5163169" cy="122542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10" name="Text Placeholder 3"/>
          <p:cNvSpPr>
            <a:spLocks noGrp="1"/>
          </p:cNvSpPr>
          <p:nvPr>
            <p:ph type="body" sz="quarter" idx="14" hasCustomPrompt="1"/>
          </p:nvPr>
        </p:nvSpPr>
        <p:spPr>
          <a:xfrm>
            <a:off x="228600" y="1303021"/>
            <a:ext cx="7772400" cy="3138950"/>
          </a:xfrm>
        </p:spPr>
        <p:txBody>
          <a:bodyPr/>
          <a:lstStyle>
            <a:lvl1pPr marL="346075" indent="-346075">
              <a:buFont typeface="+mj-lt"/>
              <a:buAutoNum type="romanUcPeriod"/>
              <a:defRPr/>
            </a:lvl1pPr>
            <a:lvl2pPr marL="685800" indent="-346075">
              <a:buFont typeface="+mj-lt"/>
              <a:buAutoNum type="alphaUcPeriod"/>
              <a:defRPr/>
            </a:lvl2pPr>
            <a:lvl3pPr marL="1031875" indent="-350838">
              <a:buFont typeface="+mj-lt"/>
              <a:buAutoNum type="arabicPeriod"/>
              <a:defRPr/>
            </a:lvl3pPr>
            <a:lvl4pPr marL="1371600" indent="-346075">
              <a:buFont typeface="+mj-lt"/>
              <a:buAutoNum type="alphaLcParenR"/>
              <a:defRPr/>
            </a:lvl4pPr>
            <a:lvl5pPr marL="1717675" indent="-350838">
              <a:buFont typeface="+mj-lt"/>
              <a:buAutoNum type="romanLcPeriod"/>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©2024 ARTHUR J. GALLAGHER &amp; CO. </a:t>
            </a:r>
          </a:p>
        </p:txBody>
      </p:sp>
    </p:spTree>
    <p:extLst>
      <p:ext uri="{BB962C8B-B14F-4D97-AF65-F5344CB8AC3E}">
        <p14:creationId xmlns:p14="http://schemas.microsoft.com/office/powerpoint/2010/main" val="32974085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Outline w Subtitle">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
            <a:ext cx="5943600" cy="617220"/>
          </a:xfrm>
        </p:spPr>
        <p:txBody>
          <a:bodyPr/>
          <a:lstStyle>
            <a:lvl1pPr>
              <a:defRPr>
                <a:solidFill>
                  <a:schemeClr val="accent1"/>
                </a:solidFill>
              </a:defRPr>
            </a:lvl1pPr>
          </a:lstStyle>
          <a:p>
            <a:r>
              <a:rPr lang="en-US" dirty="0"/>
              <a:t>Click to edit Master title style</a:t>
            </a:r>
          </a:p>
        </p:txBody>
      </p:sp>
      <p:sp>
        <p:nvSpPr>
          <p:cNvPr id="8" name="Content Placeholder 2"/>
          <p:cNvSpPr>
            <a:spLocks noGrp="1"/>
          </p:cNvSpPr>
          <p:nvPr>
            <p:ph idx="13" hasCustomPrompt="1"/>
          </p:nvPr>
        </p:nvSpPr>
        <p:spPr>
          <a:xfrm>
            <a:off x="4526280" y="1303020"/>
            <a:ext cx="4114800" cy="3017520"/>
          </a:xfrm>
        </p:spPr>
        <p:txBody>
          <a:bodyPr/>
          <a:lstStyle>
            <a:lvl1pPr marL="346075" marR="0" indent="-346075" algn="l" defTabSz="457200" rtl="0" eaLnBrk="1" fontAlgn="auto" latinLnBrk="0" hangingPunct="1">
              <a:lnSpc>
                <a:spcPct val="100000"/>
              </a:lnSpc>
              <a:spcBef>
                <a:spcPts val="0"/>
              </a:spcBef>
              <a:spcAft>
                <a:spcPts val="900"/>
              </a:spcAft>
              <a:buClr>
                <a:srgbClr val="6FACDE"/>
              </a:buClr>
              <a:buSzTx/>
              <a:buFont typeface="+mj-lt"/>
              <a:buAutoNum type="romanUcPeriod"/>
              <a:tabLst/>
              <a:defRPr kumimoji="0" lang="en-US" sz="1600" b="0" i="0" u="none" strike="noStrike" kern="1200" cap="none" spc="0" normalizeH="0" baseline="0" noProof="0" dirty="0" smtClean="0">
                <a:ln>
                  <a:noFill/>
                </a:ln>
                <a:solidFill>
                  <a:srgbClr val="535353"/>
                </a:solidFill>
                <a:effectLst/>
                <a:uLnTx/>
                <a:uFillTx/>
                <a:latin typeface="+mn-lt"/>
                <a:ea typeface="+mn-ea"/>
                <a:cs typeface="Times New Roman"/>
              </a:defRPr>
            </a:lvl1pPr>
            <a:lvl2pPr marL="685800" marR="0" indent="-341313" algn="l" defTabSz="457200" rtl="0" eaLnBrk="1" fontAlgn="auto" latinLnBrk="0" hangingPunct="1">
              <a:lnSpc>
                <a:spcPct val="100000"/>
              </a:lnSpc>
              <a:spcBef>
                <a:spcPts val="0"/>
              </a:spcBef>
              <a:spcAft>
                <a:spcPts val="900"/>
              </a:spcAft>
              <a:buClr>
                <a:srgbClr val="6FACDE"/>
              </a:buClr>
              <a:buSzTx/>
              <a:buFont typeface="+mj-lt"/>
              <a:buAutoNum type="alphaUcPeriod"/>
              <a:tabLst/>
              <a:defRPr kumimoji="0" lang="en-US" sz="1400" b="0" i="0" u="none" strike="noStrike" kern="1200" cap="none" spc="0" normalizeH="0" baseline="0" noProof="0" dirty="0" smtClean="0">
                <a:ln>
                  <a:noFill/>
                </a:ln>
                <a:solidFill>
                  <a:srgbClr val="535353"/>
                </a:solidFill>
                <a:effectLst/>
                <a:uLnTx/>
                <a:uFillTx/>
                <a:latin typeface="+mn-lt"/>
                <a:ea typeface="+mn-ea"/>
                <a:cs typeface="Times New Roman"/>
              </a:defRPr>
            </a:lvl2pPr>
            <a:lvl3pPr marL="1031875" marR="0" indent="-346075" algn="l" defTabSz="457200" rtl="0" eaLnBrk="1" fontAlgn="auto" latinLnBrk="0" hangingPunct="1">
              <a:lnSpc>
                <a:spcPct val="100000"/>
              </a:lnSpc>
              <a:spcBef>
                <a:spcPts val="0"/>
              </a:spcBef>
              <a:spcAft>
                <a:spcPts val="900"/>
              </a:spcAft>
              <a:buClr>
                <a:srgbClr val="6FACDE"/>
              </a:buClr>
              <a:buSzTx/>
              <a:buFont typeface="+mj-lt"/>
              <a:buAutoNum type="arabicPeriod"/>
              <a:tabLst/>
              <a:defRPr kumimoji="0" lang="en-US" sz="1300" b="0" i="0" u="none" strike="noStrike" kern="1200" cap="none" spc="0" normalizeH="0" baseline="0" noProof="0" dirty="0" smtClean="0">
                <a:ln>
                  <a:noFill/>
                </a:ln>
                <a:solidFill>
                  <a:srgbClr val="535353"/>
                </a:solidFill>
                <a:effectLst/>
                <a:uLnTx/>
                <a:uFillTx/>
                <a:latin typeface="+mn-lt"/>
                <a:ea typeface="+mn-ea"/>
                <a:cs typeface="Times New Roman"/>
              </a:defRPr>
            </a:lvl3pPr>
            <a:lvl4pPr marL="1371600" marR="0" indent="-341313" algn="l" defTabSz="457200" rtl="0" eaLnBrk="1" fontAlgn="auto" latinLnBrk="0" hangingPunct="1">
              <a:lnSpc>
                <a:spcPct val="100000"/>
              </a:lnSpc>
              <a:spcBef>
                <a:spcPts val="0"/>
              </a:spcBef>
              <a:spcAft>
                <a:spcPts val="900"/>
              </a:spcAft>
              <a:buClr>
                <a:srgbClr val="6FACDE"/>
              </a:buClr>
              <a:buSzTx/>
              <a:buFont typeface="+mj-lt"/>
              <a:buAutoNum type="alphaLcParenR"/>
              <a:tabLst/>
              <a:defRPr kumimoji="0" lang="en-US" sz="1300" b="0" i="0" u="none" strike="noStrike" kern="1200" cap="none" spc="0" normalizeH="0" baseline="0" noProof="0" dirty="0" smtClean="0">
                <a:ln>
                  <a:noFill/>
                </a:ln>
                <a:solidFill>
                  <a:srgbClr val="535353"/>
                </a:solidFill>
                <a:effectLst/>
                <a:uLnTx/>
                <a:uFillTx/>
                <a:latin typeface="+mn-lt"/>
                <a:ea typeface="+mn-ea"/>
                <a:cs typeface="Times New Roman"/>
              </a:defRPr>
            </a:lvl4pPr>
            <a:lvl5pPr marL="1717675" marR="0" indent="-346075" algn="l" defTabSz="457200" rtl="0" eaLnBrk="1" fontAlgn="auto" latinLnBrk="0" hangingPunct="1">
              <a:lnSpc>
                <a:spcPct val="100000"/>
              </a:lnSpc>
              <a:spcBef>
                <a:spcPts val="0"/>
              </a:spcBef>
              <a:spcAft>
                <a:spcPts val="900"/>
              </a:spcAft>
              <a:buClr>
                <a:srgbClr val="6FACDE"/>
              </a:buClr>
              <a:buSzTx/>
              <a:buFont typeface="+mj-lt"/>
              <a:buAutoNum type="romanLcPeriod"/>
              <a:tabLst/>
              <a:defRPr kumimoji="0" lang="en-US" sz="1300" b="0" i="0" u="none" strike="noStrike" kern="1200" cap="none" spc="0" normalizeH="0" baseline="0" noProof="0" dirty="0">
                <a:ln>
                  <a:noFill/>
                </a:ln>
                <a:solidFill>
                  <a:srgbClr val="535353"/>
                </a:solidFill>
                <a:effectLst/>
                <a:uLnTx/>
                <a:uFillTx/>
                <a:latin typeface="+mn-lt"/>
                <a:ea typeface="+mn-ea"/>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8"/>
          <p:cNvSpPr>
            <a:spLocks noGrp="1"/>
          </p:cNvSpPr>
          <p:nvPr>
            <p:ph type="body" sz="quarter" idx="14" hasCustomPrompt="1"/>
          </p:nvPr>
        </p:nvSpPr>
        <p:spPr>
          <a:xfrm>
            <a:off x="228600" y="925830"/>
            <a:ext cx="7772400" cy="30861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3992475" y="3917706"/>
            <a:ext cx="5163169" cy="122542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11" name="Content Placeholder 2"/>
          <p:cNvSpPr>
            <a:spLocks noGrp="1"/>
          </p:cNvSpPr>
          <p:nvPr>
            <p:ph idx="15" hasCustomPrompt="1"/>
          </p:nvPr>
        </p:nvSpPr>
        <p:spPr>
          <a:xfrm>
            <a:off x="230177" y="1303020"/>
            <a:ext cx="4114800" cy="3017520"/>
          </a:xfrm>
        </p:spPr>
        <p:txBody>
          <a:bodyPr/>
          <a:lstStyle>
            <a:lvl1pPr marL="346075" marR="0" indent="-346075" algn="l" defTabSz="457200" rtl="0" eaLnBrk="1" fontAlgn="auto" latinLnBrk="0" hangingPunct="1">
              <a:lnSpc>
                <a:spcPct val="100000"/>
              </a:lnSpc>
              <a:spcBef>
                <a:spcPts val="0"/>
              </a:spcBef>
              <a:spcAft>
                <a:spcPts val="900"/>
              </a:spcAft>
              <a:buClr>
                <a:srgbClr val="6FACDE"/>
              </a:buClr>
              <a:buSzTx/>
              <a:buFont typeface="+mj-lt"/>
              <a:buAutoNum type="romanUcPeriod"/>
              <a:tabLst/>
              <a:defRPr kumimoji="0" lang="en-US" sz="1600" b="0" i="0" u="none" strike="noStrike" kern="1200" cap="none" spc="0" normalizeH="0" baseline="0" noProof="0" dirty="0" smtClean="0">
                <a:ln>
                  <a:noFill/>
                </a:ln>
                <a:solidFill>
                  <a:srgbClr val="535353"/>
                </a:solidFill>
                <a:effectLst/>
                <a:uLnTx/>
                <a:uFillTx/>
                <a:latin typeface="+mn-lt"/>
                <a:ea typeface="+mn-ea"/>
                <a:cs typeface="Times New Roman"/>
              </a:defRPr>
            </a:lvl1pPr>
            <a:lvl2pPr marL="685800" marR="0" indent="-341313" algn="l" defTabSz="457200" rtl="0" eaLnBrk="1" fontAlgn="auto" latinLnBrk="0" hangingPunct="1">
              <a:lnSpc>
                <a:spcPct val="100000"/>
              </a:lnSpc>
              <a:spcBef>
                <a:spcPts val="0"/>
              </a:spcBef>
              <a:spcAft>
                <a:spcPts val="900"/>
              </a:spcAft>
              <a:buClr>
                <a:srgbClr val="6FACDE"/>
              </a:buClr>
              <a:buSzTx/>
              <a:buFont typeface="+mj-lt"/>
              <a:buAutoNum type="alphaUcPeriod"/>
              <a:tabLst/>
              <a:defRPr kumimoji="0" lang="en-US" sz="1400" b="0" i="0" u="none" strike="noStrike" kern="1200" cap="none" spc="0" normalizeH="0" baseline="0" noProof="0" dirty="0" smtClean="0">
                <a:ln>
                  <a:noFill/>
                </a:ln>
                <a:solidFill>
                  <a:srgbClr val="535353"/>
                </a:solidFill>
                <a:effectLst/>
                <a:uLnTx/>
                <a:uFillTx/>
                <a:latin typeface="+mn-lt"/>
                <a:ea typeface="+mn-ea"/>
                <a:cs typeface="Times New Roman"/>
              </a:defRPr>
            </a:lvl2pPr>
            <a:lvl3pPr marL="1031875" marR="0" indent="-346075" algn="l" defTabSz="457200" rtl="0" eaLnBrk="1" fontAlgn="auto" latinLnBrk="0" hangingPunct="1">
              <a:lnSpc>
                <a:spcPct val="100000"/>
              </a:lnSpc>
              <a:spcBef>
                <a:spcPts val="0"/>
              </a:spcBef>
              <a:spcAft>
                <a:spcPts val="900"/>
              </a:spcAft>
              <a:buClr>
                <a:srgbClr val="6FACDE"/>
              </a:buClr>
              <a:buSzTx/>
              <a:buFont typeface="+mj-lt"/>
              <a:buAutoNum type="arabicPeriod"/>
              <a:tabLst/>
              <a:defRPr kumimoji="0" lang="en-US" sz="1300" b="0" i="0" u="none" strike="noStrike" kern="1200" cap="none" spc="0" normalizeH="0" baseline="0" noProof="0" dirty="0" smtClean="0">
                <a:ln>
                  <a:noFill/>
                </a:ln>
                <a:solidFill>
                  <a:srgbClr val="535353"/>
                </a:solidFill>
                <a:effectLst/>
                <a:uLnTx/>
                <a:uFillTx/>
                <a:latin typeface="+mn-lt"/>
                <a:ea typeface="+mn-ea"/>
                <a:cs typeface="Times New Roman"/>
              </a:defRPr>
            </a:lvl3pPr>
            <a:lvl4pPr marL="1371600" marR="0" indent="-341313" algn="l" defTabSz="457200" rtl="0" eaLnBrk="1" fontAlgn="auto" latinLnBrk="0" hangingPunct="1">
              <a:lnSpc>
                <a:spcPct val="100000"/>
              </a:lnSpc>
              <a:spcBef>
                <a:spcPts val="0"/>
              </a:spcBef>
              <a:spcAft>
                <a:spcPts val="900"/>
              </a:spcAft>
              <a:buClr>
                <a:srgbClr val="6FACDE"/>
              </a:buClr>
              <a:buSzTx/>
              <a:buFont typeface="+mj-lt"/>
              <a:buAutoNum type="alphaLcParenR"/>
              <a:tabLst/>
              <a:defRPr kumimoji="0" lang="en-US" sz="1300" b="0" i="0" u="none" strike="noStrike" kern="1200" cap="none" spc="0" normalizeH="0" baseline="0" noProof="0" dirty="0" smtClean="0">
                <a:ln>
                  <a:noFill/>
                </a:ln>
                <a:solidFill>
                  <a:srgbClr val="535353"/>
                </a:solidFill>
                <a:effectLst/>
                <a:uLnTx/>
                <a:uFillTx/>
                <a:latin typeface="+mn-lt"/>
                <a:ea typeface="+mn-ea"/>
                <a:cs typeface="Times New Roman"/>
              </a:defRPr>
            </a:lvl4pPr>
            <a:lvl5pPr marL="1717675" marR="0" indent="-346075" algn="l" defTabSz="457200" rtl="0" eaLnBrk="1" fontAlgn="auto" latinLnBrk="0" hangingPunct="1">
              <a:lnSpc>
                <a:spcPct val="100000"/>
              </a:lnSpc>
              <a:spcBef>
                <a:spcPts val="0"/>
              </a:spcBef>
              <a:spcAft>
                <a:spcPts val="900"/>
              </a:spcAft>
              <a:buClr>
                <a:srgbClr val="6FACDE"/>
              </a:buClr>
              <a:buSzTx/>
              <a:buFont typeface="+mj-lt"/>
              <a:buAutoNum type="romanLcPeriod"/>
              <a:tabLst/>
              <a:defRPr kumimoji="0" lang="en-US" sz="1300" b="0" i="0" u="none" strike="noStrike" kern="1200" cap="none" spc="0" normalizeH="0" baseline="0" noProof="0" dirty="0">
                <a:ln>
                  <a:noFill/>
                </a:ln>
                <a:solidFill>
                  <a:srgbClr val="535353"/>
                </a:solidFill>
                <a:effectLst/>
                <a:uLnTx/>
                <a:uFillTx/>
                <a:latin typeface="+mn-lt"/>
                <a:ea typeface="+mn-ea"/>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©2024 ARTHUR J. GALLAGHER &amp; CO. </a:t>
            </a:r>
          </a:p>
        </p:txBody>
      </p:sp>
    </p:spTree>
    <p:extLst>
      <p:ext uri="{BB962C8B-B14F-4D97-AF65-F5344CB8AC3E}">
        <p14:creationId xmlns:p14="http://schemas.microsoft.com/office/powerpoint/2010/main" val="39824604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8600" y="1097280"/>
            <a:ext cx="7772400" cy="3360420"/>
          </a:xfrm>
          <a:prstGeom prst="rect">
            <a:avLst/>
          </a:prstGeo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Click to add text</a:t>
            </a:r>
          </a:p>
        </p:txBody>
      </p:sp>
      <p:sp>
        <p:nvSpPr>
          <p:cNvPr id="5" name="Title Placeholder 1"/>
          <p:cNvSpPr>
            <a:spLocks noGrp="1"/>
          </p:cNvSpPr>
          <p:nvPr>
            <p:ph type="title"/>
          </p:nvPr>
        </p:nvSpPr>
        <p:spPr>
          <a:xfrm>
            <a:off x="228600" y="137160"/>
            <a:ext cx="5943600" cy="617220"/>
          </a:xfrm>
          <a:prstGeom prst="rect">
            <a:avLst/>
          </a:prstGeom>
        </p:spPr>
        <p:txBody>
          <a:bodyPr vert="horz" lIns="91440" tIns="45720" rIns="91440" bIns="45720" rtlCol="0" anchor="b" anchorCtr="0">
            <a:noAutofit/>
          </a:bodyPr>
          <a:lstStyle>
            <a:lvl1pPr defTabSz="119063">
              <a:tabLst/>
              <a:defRPr>
                <a:solidFill>
                  <a:schemeClr val="accent1"/>
                </a:solidFill>
              </a:defRPr>
            </a:lvl1pPr>
          </a:lstStyle>
          <a:p>
            <a:r>
              <a:rPr lang="en-US" dirty="0"/>
              <a:t>Click to edit Master title style</a:t>
            </a:r>
          </a:p>
        </p:txBody>
      </p:sp>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3992475" y="3917706"/>
            <a:ext cx="5163169" cy="122542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8"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©2024 ARTHUR J. GALLAGHER &amp; CO. </a:t>
            </a:r>
          </a:p>
        </p:txBody>
      </p:sp>
    </p:spTree>
    <p:extLst>
      <p:ext uri="{BB962C8B-B14F-4D97-AF65-F5344CB8AC3E}">
        <p14:creationId xmlns:p14="http://schemas.microsoft.com/office/powerpoint/2010/main" val="31936564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w Titl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228600" y="137160"/>
            <a:ext cx="5943600" cy="617220"/>
          </a:xfrm>
          <a:prstGeom prst="rect">
            <a:avLst/>
          </a:prstGeom>
        </p:spPr>
        <p:txBody>
          <a:bodyPr vert="horz" lIns="91440" tIns="45720" rIns="91440" bIns="45720" rtlCol="0" anchor="b" anchorCtr="0">
            <a:noAutofit/>
          </a:bodyPr>
          <a:lstStyle>
            <a:lvl1pPr defTabSz="119063">
              <a:tabLst/>
              <a:defRPr>
                <a:solidFill>
                  <a:schemeClr val="accent1"/>
                </a:solidFill>
              </a:defRPr>
            </a:lvl1pPr>
          </a:lstStyle>
          <a:p>
            <a:r>
              <a:rPr lang="en-US" dirty="0"/>
              <a:t>Click to edit Master title style</a:t>
            </a: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3992475" y="3917706"/>
            <a:ext cx="5163169" cy="122542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7"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©2024 ARTHUR J. GALLAGHER &amp; CO. </a:t>
            </a:r>
          </a:p>
        </p:txBody>
      </p:sp>
    </p:spTree>
    <p:extLst>
      <p:ext uri="{BB962C8B-B14F-4D97-AF65-F5344CB8AC3E}">
        <p14:creationId xmlns:p14="http://schemas.microsoft.com/office/powerpoint/2010/main" val="34550731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Text w Subtitle">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
            <a:ext cx="5943600" cy="61722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hasCustomPrompt="1"/>
          </p:nvPr>
        </p:nvSpPr>
        <p:spPr>
          <a:xfrm>
            <a:off x="228600" y="1303020"/>
            <a:ext cx="4114800" cy="3017520"/>
          </a:xfrm>
        </p:spPr>
        <p:txBody>
          <a:bodyPr>
            <a:noAutofit/>
          </a:bodyPr>
          <a:lstStyle>
            <a:lvl1pPr marL="0" indent="0">
              <a:buNone/>
              <a:defRPr sz="1600">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Click to add text </a:t>
            </a:r>
          </a:p>
        </p:txBody>
      </p:sp>
      <p:sp>
        <p:nvSpPr>
          <p:cNvPr id="8" name="Content Placeholder 2"/>
          <p:cNvSpPr>
            <a:spLocks noGrp="1"/>
          </p:cNvSpPr>
          <p:nvPr>
            <p:ph idx="13" hasCustomPrompt="1"/>
          </p:nvPr>
        </p:nvSpPr>
        <p:spPr>
          <a:xfrm>
            <a:off x="4526280" y="1303020"/>
            <a:ext cx="4114800" cy="3017520"/>
          </a:xfrm>
        </p:spPr>
        <p:txBody>
          <a:bodyPr>
            <a:noAutofit/>
          </a:bodyPr>
          <a:lstStyle>
            <a:lvl1pPr marL="0" indent="0">
              <a:buNone/>
              <a:defRPr sz="1600">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Click to add text </a:t>
            </a:r>
          </a:p>
        </p:txBody>
      </p:sp>
      <p:sp>
        <p:nvSpPr>
          <p:cNvPr id="6" name="Text Placeholder 8"/>
          <p:cNvSpPr>
            <a:spLocks noGrp="1"/>
          </p:cNvSpPr>
          <p:nvPr>
            <p:ph type="body" sz="quarter" idx="14" hasCustomPrompt="1"/>
          </p:nvPr>
        </p:nvSpPr>
        <p:spPr>
          <a:xfrm>
            <a:off x="228600" y="925830"/>
            <a:ext cx="7772400" cy="30861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3992475" y="3917706"/>
            <a:ext cx="5163169" cy="122542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11"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©2024 ARTHUR J. GALLAGHER &amp; CO. </a:t>
            </a:r>
          </a:p>
        </p:txBody>
      </p:sp>
    </p:spTree>
    <p:extLst>
      <p:ext uri="{BB962C8B-B14F-4D97-AF65-F5344CB8AC3E}">
        <p14:creationId xmlns:p14="http://schemas.microsoft.com/office/powerpoint/2010/main" val="30669530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Right w Graphic ">
    <p:spTree>
      <p:nvGrpSpPr>
        <p:cNvPr id="1" name=""/>
        <p:cNvGrpSpPr/>
        <p:nvPr/>
      </p:nvGrpSpPr>
      <p:grpSpPr>
        <a:xfrm>
          <a:off x="0" y="0"/>
          <a:ext cx="0" cy="0"/>
          <a:chOff x="0" y="0"/>
          <a:chExt cx="0" cy="0"/>
        </a:xfrm>
      </p:grpSpPr>
      <p:sp>
        <p:nvSpPr>
          <p:cNvPr id="11" name="Rectangle 10"/>
          <p:cNvSpPr/>
          <p:nvPr userDrawn="1"/>
        </p:nvSpPr>
        <p:spPr>
          <a:xfrm>
            <a:off x="0" y="0"/>
            <a:ext cx="9144000" cy="5166360"/>
          </a:xfrm>
          <a:prstGeom prst="rect">
            <a:avLst/>
          </a:prstGeom>
          <a:blipFill>
            <a:blip r:embed="rId2">
              <a:alphaModFix amt="90000"/>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ffectLst/>
            </a:endParaRPr>
          </a:p>
        </p:txBody>
      </p:sp>
      <p:sp>
        <p:nvSpPr>
          <p:cNvPr id="2" name="Title 1"/>
          <p:cNvSpPr>
            <a:spLocks noGrp="1"/>
          </p:cNvSpPr>
          <p:nvPr>
            <p:ph type="title"/>
          </p:nvPr>
        </p:nvSpPr>
        <p:spPr>
          <a:xfrm>
            <a:off x="228600" y="137160"/>
            <a:ext cx="5943600" cy="61722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hasCustomPrompt="1"/>
          </p:nvPr>
        </p:nvSpPr>
        <p:spPr>
          <a:xfrm>
            <a:off x="5669280" y="1647495"/>
            <a:ext cx="3200400" cy="2468880"/>
          </a:xfrm>
        </p:spPr>
        <p:txBody>
          <a:bodyPr>
            <a:noAutofit/>
          </a:bodyPr>
          <a:lstStyle>
            <a:lvl1pPr marL="0" indent="0">
              <a:buNone/>
              <a:defRPr sz="1600">
                <a:solidFill>
                  <a:schemeClr val="tx2"/>
                </a:solidFill>
              </a:defRPr>
            </a:lvl1pPr>
          </a:lstStyle>
          <a:p>
            <a:pPr lvl="0"/>
            <a:r>
              <a:rPr lang="en-US" dirty="0"/>
              <a:t>Click to add text </a:t>
            </a:r>
          </a:p>
        </p:txBody>
      </p:sp>
      <p:sp>
        <p:nvSpPr>
          <p:cNvPr id="6" name="Text Placeholder 8"/>
          <p:cNvSpPr>
            <a:spLocks noGrp="1"/>
          </p:cNvSpPr>
          <p:nvPr>
            <p:ph type="body" sz="quarter" idx="13" hasCustomPrompt="1"/>
          </p:nvPr>
        </p:nvSpPr>
        <p:spPr>
          <a:xfrm>
            <a:off x="228600" y="925830"/>
            <a:ext cx="7772400" cy="30861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sp>
        <p:nvSpPr>
          <p:cNvPr id="12" name="TextBox 11"/>
          <p:cNvSpPr txBox="1"/>
          <p:nvPr userDrawn="1"/>
        </p:nvSpPr>
        <p:spPr>
          <a:xfrm>
            <a:off x="228600" y="4892040"/>
            <a:ext cx="320040"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
        <p:nvSpPr>
          <p:cNvPr id="8"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©2024 ARTHUR J. GALLAGHER &amp; CO. </a:t>
            </a:r>
          </a:p>
        </p:txBody>
      </p:sp>
    </p:spTree>
    <p:extLst>
      <p:ext uri="{BB962C8B-B14F-4D97-AF65-F5344CB8AC3E}">
        <p14:creationId xmlns:p14="http://schemas.microsoft.com/office/powerpoint/2010/main" val="34833440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Left w Photo">
    <p:spTree>
      <p:nvGrpSpPr>
        <p:cNvPr id="1" name=""/>
        <p:cNvGrpSpPr/>
        <p:nvPr/>
      </p:nvGrpSpPr>
      <p:grpSpPr>
        <a:xfrm>
          <a:off x="0" y="0"/>
          <a:ext cx="0" cy="0"/>
          <a:chOff x="0" y="0"/>
          <a:chExt cx="0" cy="0"/>
        </a:xfrm>
      </p:grpSpPr>
      <p:sp>
        <p:nvSpPr>
          <p:cNvPr id="11" name="Rectangle 10"/>
          <p:cNvSpPr/>
          <p:nvPr userDrawn="1"/>
        </p:nvSpPr>
        <p:spPr>
          <a:xfrm>
            <a:off x="0" y="0"/>
            <a:ext cx="9144000" cy="5166360"/>
          </a:xfrm>
          <a:prstGeom prst="rect">
            <a:avLst/>
          </a:prstGeom>
          <a:blipFill>
            <a:blip r:embed="rId2">
              <a:alphaModFix amt="90000"/>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ffectLst/>
            </a:endParaRPr>
          </a:p>
        </p:txBody>
      </p:sp>
      <p:sp>
        <p:nvSpPr>
          <p:cNvPr id="2" name="Title 1"/>
          <p:cNvSpPr>
            <a:spLocks noGrp="1"/>
          </p:cNvSpPr>
          <p:nvPr>
            <p:ph type="title"/>
          </p:nvPr>
        </p:nvSpPr>
        <p:spPr>
          <a:xfrm>
            <a:off x="228600" y="137160"/>
            <a:ext cx="5943600" cy="61722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hasCustomPrompt="1"/>
          </p:nvPr>
        </p:nvSpPr>
        <p:spPr>
          <a:xfrm>
            <a:off x="228600" y="1303020"/>
            <a:ext cx="4114800" cy="3360420"/>
          </a:xfrm>
        </p:spPr>
        <p:txBody>
          <a:bodyPr>
            <a:noAutofit/>
          </a:bodyPr>
          <a:lstStyle>
            <a:lvl1pPr marL="0" indent="0">
              <a:buNone/>
              <a:defRPr sz="1600">
                <a:solidFill>
                  <a:schemeClr val="tx2"/>
                </a:solidFill>
              </a:defRPr>
            </a:lvl1pPr>
          </a:lstStyle>
          <a:p>
            <a:pPr lvl="0"/>
            <a:r>
              <a:rPr lang="en-US" dirty="0"/>
              <a:t>Click to add text </a:t>
            </a:r>
          </a:p>
        </p:txBody>
      </p:sp>
      <p:sp>
        <p:nvSpPr>
          <p:cNvPr id="6" name="Text Placeholder 8"/>
          <p:cNvSpPr>
            <a:spLocks noGrp="1"/>
          </p:cNvSpPr>
          <p:nvPr>
            <p:ph type="body" sz="quarter" idx="13" hasCustomPrompt="1"/>
          </p:nvPr>
        </p:nvSpPr>
        <p:spPr>
          <a:xfrm>
            <a:off x="228600" y="925830"/>
            <a:ext cx="7772400" cy="30861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sp>
        <p:nvSpPr>
          <p:cNvPr id="12" name="TextBox 11"/>
          <p:cNvSpPr txBox="1"/>
          <p:nvPr userDrawn="1"/>
        </p:nvSpPr>
        <p:spPr>
          <a:xfrm>
            <a:off x="228600" y="4892040"/>
            <a:ext cx="320040"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
        <p:nvSpPr>
          <p:cNvPr id="8"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©2024 ARTHUR J. GALLAGHER &amp; CO. </a:t>
            </a:r>
          </a:p>
        </p:txBody>
      </p:sp>
    </p:spTree>
    <p:extLst>
      <p:ext uri="{BB962C8B-B14F-4D97-AF65-F5344CB8AC3E}">
        <p14:creationId xmlns:p14="http://schemas.microsoft.com/office/powerpoint/2010/main" val="33965113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Photos w Subtitle">
    <p:spTree>
      <p:nvGrpSpPr>
        <p:cNvPr id="1" name=""/>
        <p:cNvGrpSpPr/>
        <p:nvPr/>
      </p:nvGrpSpPr>
      <p:grpSpPr>
        <a:xfrm>
          <a:off x="0" y="0"/>
          <a:ext cx="0" cy="0"/>
          <a:chOff x="0" y="0"/>
          <a:chExt cx="0" cy="0"/>
        </a:xfrm>
      </p:grpSpPr>
      <p:sp>
        <p:nvSpPr>
          <p:cNvPr id="6" name="Text Placeholder 8"/>
          <p:cNvSpPr>
            <a:spLocks noGrp="1"/>
          </p:cNvSpPr>
          <p:nvPr>
            <p:ph type="body" sz="quarter" idx="14" hasCustomPrompt="1"/>
          </p:nvPr>
        </p:nvSpPr>
        <p:spPr>
          <a:xfrm>
            <a:off x="299622" y="182703"/>
            <a:ext cx="7772400" cy="30861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11"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©2024 ARTHUR J. GALLAGHER &amp; CO. </a:t>
            </a:r>
          </a:p>
        </p:txBody>
      </p:sp>
    </p:spTree>
    <p:extLst>
      <p:ext uri="{BB962C8B-B14F-4D97-AF65-F5344CB8AC3E}">
        <p14:creationId xmlns:p14="http://schemas.microsoft.com/office/powerpoint/2010/main" val="31543743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Photos w Subtitle">
    <p:spTree>
      <p:nvGrpSpPr>
        <p:cNvPr id="1" name=""/>
        <p:cNvGrpSpPr/>
        <p:nvPr/>
      </p:nvGrpSpPr>
      <p:grpSpPr>
        <a:xfrm>
          <a:off x="0" y="0"/>
          <a:ext cx="0" cy="0"/>
          <a:chOff x="0" y="0"/>
          <a:chExt cx="0" cy="0"/>
        </a:xfrm>
      </p:grpSpPr>
      <p:sp>
        <p:nvSpPr>
          <p:cNvPr id="6" name="Text Placeholder 8"/>
          <p:cNvSpPr>
            <a:spLocks noGrp="1"/>
          </p:cNvSpPr>
          <p:nvPr>
            <p:ph type="body" sz="quarter" idx="14" hasCustomPrompt="1"/>
          </p:nvPr>
        </p:nvSpPr>
        <p:spPr>
          <a:xfrm>
            <a:off x="299622" y="182703"/>
            <a:ext cx="7772400" cy="30861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11" name="Text Placeholder 6"/>
          <p:cNvSpPr txBox="1">
            <a:spLocks/>
          </p:cNvSpPr>
          <p:nvPr userDrawn="1"/>
        </p:nvSpPr>
        <p:spPr>
          <a:xfrm>
            <a:off x="443746" y="4876754"/>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©2024 ARTHUR J. GALLAGHER &amp; CO. </a:t>
            </a:r>
          </a:p>
        </p:txBody>
      </p:sp>
    </p:spTree>
    <p:extLst>
      <p:ext uri="{BB962C8B-B14F-4D97-AF65-F5344CB8AC3E}">
        <p14:creationId xmlns:p14="http://schemas.microsoft.com/office/powerpoint/2010/main" val="22422765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lank Backgroun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60996" y="63737"/>
            <a:ext cx="1789486" cy="546543"/>
          </a:xfrm>
          <a:prstGeom prst="rect">
            <a:avLst/>
          </a:prstGeom>
        </p:spPr>
      </p:pic>
      <p:sp>
        <p:nvSpPr>
          <p:cNvPr id="12" name="TextBox 11"/>
          <p:cNvSpPr txBox="1"/>
          <p:nvPr userDrawn="1"/>
        </p:nvSpPr>
        <p:spPr>
          <a:xfrm>
            <a:off x="228600" y="4892040"/>
            <a:ext cx="320040" cy="184666"/>
          </a:xfrm>
          <a:prstGeom prst="rect">
            <a:avLst/>
          </a:prstGeom>
          <a:noFill/>
        </p:spPr>
        <p:txBody>
          <a:bodyPr wrap="square" rtlCol="0">
            <a:spAutoFit/>
          </a:bodyPr>
          <a:lstStyle/>
          <a:p>
            <a:fld id="{47A85379-F5D1-4B17-9A88-B6775F35A499}" type="slidenum">
              <a:rPr lang="en-US" sz="600" b="0" i="0" smtClean="0">
                <a:solidFill>
                  <a:schemeClr val="accent2">
                    <a:lumMod val="40000"/>
                    <a:lumOff val="60000"/>
                  </a:schemeClr>
                </a:solidFill>
                <a:latin typeface="Arial" panose="020B0604020202020204" pitchFamily="34" charset="0"/>
              </a:rPr>
              <a:t>‹#›</a:t>
            </a:fld>
            <a:endParaRPr lang="en-US" sz="600" b="0" i="0" dirty="0">
              <a:solidFill>
                <a:schemeClr val="accent2">
                  <a:lumMod val="40000"/>
                  <a:lumOff val="60000"/>
                </a:schemeClr>
              </a:solidFill>
              <a:latin typeface="Arial" panose="020B0604020202020204" pitchFamily="34" charset="0"/>
            </a:endParaRPr>
          </a:p>
        </p:txBody>
      </p:sp>
      <p:sp>
        <p:nvSpPr>
          <p:cNvPr id="8" name="Content Placeholder 2"/>
          <p:cNvSpPr>
            <a:spLocks noGrp="1"/>
          </p:cNvSpPr>
          <p:nvPr>
            <p:ph idx="1" hasCustomPrompt="1"/>
          </p:nvPr>
        </p:nvSpPr>
        <p:spPr>
          <a:xfrm>
            <a:off x="228600" y="1152659"/>
            <a:ext cx="8247490" cy="3373621"/>
          </a:xfrm>
          <a:prstGeom prst="rect">
            <a:avLst/>
          </a:prstGeom>
        </p:spPr>
        <p:txBody>
          <a:bodyPr vert="horz" lIns="91440" tIns="45720" rIns="91440" bIns="45720" rtlCol="0">
            <a:noAutofit/>
          </a:bodyPr>
          <a:lstStyle>
            <a:lvl1pPr>
              <a:defRPr lang="en-US" b="0" i="0" dirty="0" smtClean="0">
                <a:solidFill>
                  <a:schemeClr val="tx2"/>
                </a:solidFill>
                <a:latin typeface="Arial" panose="020B0604020202020204" pitchFamily="34" charset="0"/>
                <a:cs typeface="Arial" panose="020B0604020202020204" pitchFamily="34" charset="0"/>
              </a:defRPr>
            </a:lvl1pPr>
            <a:lvl2pPr>
              <a:defRPr lang="en-US" b="0" i="0" dirty="0" smtClean="0">
                <a:solidFill>
                  <a:schemeClr val="tx2"/>
                </a:solidFill>
                <a:latin typeface="Arial" panose="020B0604020202020204" pitchFamily="34" charset="0"/>
                <a:cs typeface="Arial" panose="020B0604020202020204" pitchFamily="34" charset="0"/>
              </a:defRPr>
            </a:lvl2pPr>
            <a:lvl3pPr>
              <a:defRPr lang="en-US" b="0" i="0" dirty="0" smtClean="0">
                <a:solidFill>
                  <a:schemeClr val="tx2"/>
                </a:solidFill>
                <a:latin typeface="Arial" panose="020B0604020202020204" pitchFamily="34" charset="0"/>
                <a:cs typeface="Arial" panose="020B0604020202020204" pitchFamily="34" charset="0"/>
              </a:defRPr>
            </a:lvl3pPr>
            <a:lvl4pPr>
              <a:defRPr lang="en-US" b="0" i="0" dirty="0" smtClean="0">
                <a:solidFill>
                  <a:schemeClr val="tx2"/>
                </a:solidFill>
                <a:latin typeface="Arial" panose="020B0604020202020204" pitchFamily="34" charset="0"/>
                <a:cs typeface="Arial" panose="020B0604020202020204" pitchFamily="34" charset="0"/>
              </a:defRPr>
            </a:lvl4pPr>
            <a:lvl5pPr>
              <a:defRPr lang="en-US" b="0" i="0" dirty="0" smtClean="0">
                <a:solidFill>
                  <a:schemeClr val="tx2"/>
                </a:solidFill>
                <a:latin typeface="Arial" panose="020B0604020202020204" pitchFamily="34" charset="0"/>
                <a:cs typeface="Arial" panose="020B0604020202020204" pitchFamily="34" charset="0"/>
              </a:defRPr>
            </a:lvl5pPr>
          </a:lstStyle>
          <a:p>
            <a:pPr marR="0" lvl="0" fontAlgn="auto">
              <a:lnSpc>
                <a:spcPct val="100000"/>
              </a:lnSpc>
              <a:buClr>
                <a:srgbClr val="6FACDE"/>
              </a:buClr>
              <a:buSzTx/>
              <a:tabLst/>
            </a:pPr>
            <a:r>
              <a:rPr lang="en-US" dirty="0"/>
              <a:t>Click to edit Master text styles</a:t>
            </a:r>
          </a:p>
          <a:p>
            <a:pPr marR="0" lvl="1" fontAlgn="auto">
              <a:lnSpc>
                <a:spcPct val="100000"/>
              </a:lnSpc>
              <a:buClr>
                <a:srgbClr val="6FACDE"/>
              </a:buClr>
              <a:buSzTx/>
              <a:tabLst/>
            </a:pPr>
            <a:r>
              <a:rPr lang="en-US" dirty="0"/>
              <a:t>Second level</a:t>
            </a:r>
          </a:p>
          <a:p>
            <a:pPr marR="0" lvl="2" fontAlgn="auto">
              <a:lnSpc>
                <a:spcPct val="100000"/>
              </a:lnSpc>
              <a:buClr>
                <a:srgbClr val="6FACDE"/>
              </a:buClr>
              <a:buSzTx/>
              <a:tabLst/>
            </a:pPr>
            <a:r>
              <a:rPr lang="en-US" dirty="0"/>
              <a:t>Third level</a:t>
            </a:r>
          </a:p>
          <a:p>
            <a:pPr marR="0" lvl="3" fontAlgn="auto">
              <a:lnSpc>
                <a:spcPct val="100000"/>
              </a:lnSpc>
              <a:buClr>
                <a:srgbClr val="6FACDE"/>
              </a:buClr>
              <a:buSzTx/>
              <a:tabLst/>
            </a:pPr>
            <a:r>
              <a:rPr lang="en-US" dirty="0"/>
              <a:t>Fourth level</a:t>
            </a:r>
          </a:p>
          <a:p>
            <a:pPr marR="0" lvl="4" fontAlgn="auto">
              <a:lnSpc>
                <a:spcPct val="100000"/>
              </a:lnSpc>
              <a:buClr>
                <a:srgbClr val="6FACDE"/>
              </a:buClr>
              <a:buSzTx/>
              <a:tabLst/>
            </a:pPr>
            <a:r>
              <a:rPr lang="en-US" dirty="0"/>
              <a:t>Fifth level</a:t>
            </a:r>
          </a:p>
        </p:txBody>
      </p:sp>
      <p:sp>
        <p:nvSpPr>
          <p:cNvPr id="13" name="Title Placeholder 1"/>
          <p:cNvSpPr>
            <a:spLocks noGrp="1"/>
          </p:cNvSpPr>
          <p:nvPr>
            <p:ph type="title"/>
          </p:nvPr>
        </p:nvSpPr>
        <p:spPr>
          <a:xfrm>
            <a:off x="228600" y="137160"/>
            <a:ext cx="5902037" cy="641854"/>
          </a:xfrm>
          <a:prstGeom prst="rect">
            <a:avLst/>
          </a:prstGeom>
        </p:spPr>
        <p:txBody>
          <a:bodyPr vert="horz" lIns="91440" tIns="45720" rIns="91440" bIns="45720" rtlCol="0" anchor="b" anchorCtr="0">
            <a:noAutofit/>
          </a:bodyPr>
          <a:lstStyle>
            <a:lvl1pPr defTabSz="119060">
              <a:tabLst/>
              <a:defRPr sz="3200" b="0" i="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 name="Text Placeholder 8">
            <a:extLst>
              <a:ext uri="{FF2B5EF4-FFF2-40B4-BE49-F238E27FC236}">
                <a16:creationId xmlns:a16="http://schemas.microsoft.com/office/drawing/2014/main" id="{AE4BC9FF-30F6-1895-34C5-B125B205E56E}"/>
              </a:ext>
            </a:extLst>
          </p:cNvPr>
          <p:cNvSpPr>
            <a:spLocks noGrp="1"/>
          </p:cNvSpPr>
          <p:nvPr>
            <p:ph type="body" sz="quarter" idx="14" hasCustomPrompt="1"/>
          </p:nvPr>
        </p:nvSpPr>
        <p:spPr>
          <a:xfrm>
            <a:off x="228599" y="799423"/>
            <a:ext cx="8247489" cy="308610"/>
          </a:xfrm>
          <a:prstGeom prst="rect">
            <a:avLst/>
          </a:prstGeom>
        </p:spPr>
        <p:txBody>
          <a:bodyPr>
            <a:noAutofit/>
          </a:bodyPr>
          <a:lstStyle>
            <a:lvl1pPr marL="0" indent="0">
              <a:buNone/>
              <a:defRPr sz="1200" b="1" i="0">
                <a:solidFill>
                  <a:schemeClr val="bg2"/>
                </a:solidFill>
                <a:latin typeface="Arial" panose="020B0604020202020204" pitchFamily="34" charset="0"/>
                <a:cs typeface="Arial" panose="020B0604020202020204" pitchFamily="34" charset="0"/>
              </a:defRPr>
            </a:lvl1pPr>
          </a:lstStyle>
          <a:p>
            <a:pPr lvl="0"/>
            <a:r>
              <a:rPr lang="en-US" dirty="0"/>
              <a:t>Subtitle</a:t>
            </a:r>
          </a:p>
        </p:txBody>
      </p:sp>
      <p:grpSp>
        <p:nvGrpSpPr>
          <p:cNvPr id="3" name="Group 2">
            <a:extLst>
              <a:ext uri="{FF2B5EF4-FFF2-40B4-BE49-F238E27FC236}">
                <a16:creationId xmlns:a16="http://schemas.microsoft.com/office/drawing/2014/main" id="{10FFEACC-0B4A-5F3D-37E3-90D6BB0C67C7}"/>
              </a:ext>
            </a:extLst>
          </p:cNvPr>
          <p:cNvGrpSpPr/>
          <p:nvPr userDrawn="1"/>
        </p:nvGrpSpPr>
        <p:grpSpPr>
          <a:xfrm>
            <a:off x="5715002" y="4799059"/>
            <a:ext cx="3191161" cy="228600"/>
            <a:chOff x="5715001" y="4799059"/>
            <a:chExt cx="3191161" cy="228600"/>
          </a:xfrm>
        </p:grpSpPr>
        <p:sp>
          <p:nvSpPr>
            <p:cNvPr id="4" name="Text Placeholder 6">
              <a:extLst>
                <a:ext uri="{FF2B5EF4-FFF2-40B4-BE49-F238E27FC236}">
                  <a16:creationId xmlns:a16="http://schemas.microsoft.com/office/drawing/2014/main" id="{B6457B81-2240-9C4B-DBA2-CF15F311E4D3}"/>
                </a:ext>
              </a:extLst>
            </p:cNvPr>
            <p:cNvSpPr txBox="1">
              <a:spLocks/>
            </p:cNvSpPr>
            <p:nvPr userDrawn="1"/>
          </p:nvSpPr>
          <p:spPr>
            <a:xfrm>
              <a:off x="5715001"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178" rtl="0" eaLnBrk="1" fontAlgn="auto" latinLnBrk="0" hangingPunct="1">
                <a:lnSpc>
                  <a:spcPct val="100000"/>
                </a:lnSpc>
                <a:spcBef>
                  <a:spcPct val="20000"/>
                </a:spcBef>
                <a:spcAft>
                  <a:spcPts val="0"/>
                </a:spcAft>
                <a:buClrTx/>
                <a:buSzTx/>
                <a:buFont typeface="Arial"/>
                <a:buNone/>
                <a:tabLst/>
                <a:defRPr/>
              </a:pPr>
              <a:r>
                <a:rPr lang="en-US" sz="700" b="1" i="0" kern="1200" dirty="0">
                  <a:solidFill>
                    <a:schemeClr val="accent1"/>
                  </a:solidFill>
                  <a:latin typeface="Arial" panose="020B0604020202020204" pitchFamily="34" charset="0"/>
                  <a:ea typeface="+mn-ea"/>
                  <a:cs typeface="Arial" panose="020B0604020202020204" pitchFamily="34" charset="0"/>
                </a:rPr>
                <a:t>©2024 ARTHUR J. GALLAGHER &amp; CO. </a:t>
              </a:r>
            </a:p>
          </p:txBody>
        </p:sp>
        <p:sp>
          <p:nvSpPr>
            <p:cNvPr id="5" name="Rectangle 4">
              <a:extLst>
                <a:ext uri="{FF2B5EF4-FFF2-40B4-BE49-F238E27FC236}">
                  <a16:creationId xmlns:a16="http://schemas.microsoft.com/office/drawing/2014/main" id="{5E737EEF-4A09-04E9-94EE-467F4AC5033B}"/>
                </a:ext>
              </a:extLst>
            </p:cNvPr>
            <p:cNvSpPr/>
            <p:nvPr userDrawn="1"/>
          </p:nvSpPr>
          <p:spPr>
            <a:xfrm>
              <a:off x="6482065" y="4799059"/>
              <a:ext cx="632862" cy="228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b="1" dirty="0"/>
                <a:t>AJG.com</a:t>
              </a:r>
            </a:p>
          </p:txBody>
        </p:sp>
      </p:grpSp>
    </p:spTree>
    <p:extLst>
      <p:ext uri="{BB962C8B-B14F-4D97-AF65-F5344CB8AC3E}">
        <p14:creationId xmlns:p14="http://schemas.microsoft.com/office/powerpoint/2010/main" val="372800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 Photo 3">
    <p:spTree>
      <p:nvGrpSpPr>
        <p:cNvPr id="1" name=""/>
        <p:cNvGrpSpPr/>
        <p:nvPr/>
      </p:nvGrpSpPr>
      <p:grpSpPr>
        <a:xfrm>
          <a:off x="0" y="0"/>
          <a:ext cx="0" cy="0"/>
          <a:chOff x="0" y="0"/>
          <a:chExt cx="0" cy="0"/>
        </a:xfrm>
      </p:grpSpPr>
      <p:sp>
        <p:nvSpPr>
          <p:cNvPr id="8" name="Rectangle 7"/>
          <p:cNvSpPr/>
          <p:nvPr userDrawn="1"/>
        </p:nvSpPr>
        <p:spPr>
          <a:xfrm>
            <a:off x="0" y="-10391"/>
            <a:ext cx="6366295" cy="5164282"/>
          </a:xfrm>
          <a:prstGeom prst="rect">
            <a:avLst/>
          </a:prstGeom>
          <a:blipFill>
            <a:blip r:embed="rId2">
              <a:alphaModFix amt="90000"/>
            </a:blip>
            <a:srcRect/>
            <a:stretch>
              <a:fillRect l="-1" r="-43920"/>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228599" y="1450343"/>
            <a:ext cx="2999631" cy="826592"/>
          </a:xfrm>
          <a:prstGeom prst="rect">
            <a:avLst/>
          </a:prstGeom>
        </p:spPr>
        <p:txBody>
          <a:bodyPr anchor="b" anchorCtr="0">
            <a:noAutofit/>
          </a:bodyPr>
          <a:lstStyle>
            <a:lvl1pPr algn="l">
              <a:lnSpc>
                <a:spcPts val="4300"/>
              </a:lnSpc>
              <a:spcBef>
                <a:spcPts val="0"/>
              </a:spcBef>
              <a:defRPr sz="2400" cap="none">
                <a:solidFill>
                  <a:schemeClr val="bg1"/>
                </a:solidFill>
              </a:defRPr>
            </a:lvl1pPr>
          </a:lstStyle>
          <a:p>
            <a:r>
              <a:rPr lang="en-US" dirty="0"/>
              <a:t>Title Slide</a:t>
            </a:r>
          </a:p>
        </p:txBody>
      </p:sp>
      <p:sp>
        <p:nvSpPr>
          <p:cNvPr id="3" name="Subtitle 2"/>
          <p:cNvSpPr>
            <a:spLocks noGrp="1"/>
          </p:cNvSpPr>
          <p:nvPr>
            <p:ph type="subTitle" idx="1" hasCustomPrompt="1"/>
          </p:nvPr>
        </p:nvSpPr>
        <p:spPr>
          <a:xfrm>
            <a:off x="228601" y="2281545"/>
            <a:ext cx="2999630" cy="290205"/>
          </a:xfrm>
          <a:prstGeom prst="rect">
            <a:avLst/>
          </a:prstGeom>
        </p:spPr>
        <p:txBody>
          <a:bodyPr>
            <a:noAutofit/>
          </a:bodyPr>
          <a:lstStyle>
            <a:lvl1pPr marL="0" indent="0" algn="l">
              <a:buNone/>
              <a:defRPr sz="160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  |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100" y="3987507"/>
            <a:ext cx="2853596" cy="942122"/>
          </a:xfrm>
          <a:prstGeom prst="rect">
            <a:avLst/>
          </a:prstGeom>
        </p:spPr>
      </p:pic>
      <p:sp>
        <p:nvSpPr>
          <p:cNvPr id="7"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©2024 ARTHUR J. GALLAGHER &amp; CO. </a:t>
            </a:r>
          </a:p>
        </p:txBody>
      </p:sp>
    </p:spTree>
    <p:extLst>
      <p:ext uri="{BB962C8B-B14F-4D97-AF65-F5344CB8AC3E}">
        <p14:creationId xmlns:p14="http://schemas.microsoft.com/office/powerpoint/2010/main" val="22020462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CCF16-F74C-878F-148E-2C4648E11764}"/>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58F4AD4-43F3-0CB4-9FA9-6A4709314E3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388DCE4-4FA7-59F5-9371-5ED6E8A8092A}"/>
              </a:ext>
            </a:extLst>
          </p:cNvPr>
          <p:cNvSpPr>
            <a:spLocks noGrp="1"/>
          </p:cNvSpPr>
          <p:nvPr>
            <p:ph type="dt" sz="half" idx="10"/>
          </p:nvPr>
        </p:nvSpPr>
        <p:spPr/>
        <p:txBody>
          <a:bodyPr/>
          <a:lstStyle/>
          <a:p>
            <a:fld id="{701ED5FD-8EAC-410B-8237-1FA2DC115973}" type="datetimeFigureOut">
              <a:rPr lang="en-US" smtClean="0"/>
              <a:t>8/28/2024</a:t>
            </a:fld>
            <a:endParaRPr lang="en-US"/>
          </a:p>
        </p:txBody>
      </p:sp>
      <p:sp>
        <p:nvSpPr>
          <p:cNvPr id="5" name="Footer Placeholder 4">
            <a:extLst>
              <a:ext uri="{FF2B5EF4-FFF2-40B4-BE49-F238E27FC236}">
                <a16:creationId xmlns:a16="http://schemas.microsoft.com/office/drawing/2014/main" id="{F84C7622-E10C-0D19-DE7B-B3475DD117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8A5A7D-4C6F-AAD4-742B-EEA5DC90D133}"/>
              </a:ext>
            </a:extLst>
          </p:cNvPr>
          <p:cNvSpPr>
            <a:spLocks noGrp="1"/>
          </p:cNvSpPr>
          <p:nvPr>
            <p:ph type="sldNum" sz="quarter" idx="12"/>
          </p:nvPr>
        </p:nvSpPr>
        <p:spPr/>
        <p:txBody>
          <a:bodyPr/>
          <a:lstStyle/>
          <a:p>
            <a:fld id="{00F63EE0-8998-4D9E-BB36-BBC9880D6345}" type="slidenum">
              <a:rPr lang="en-US" smtClean="0"/>
              <a:t>‹#›</a:t>
            </a:fld>
            <a:endParaRPr lang="en-US"/>
          </a:p>
        </p:txBody>
      </p:sp>
    </p:spTree>
    <p:extLst>
      <p:ext uri="{BB962C8B-B14F-4D97-AF65-F5344CB8AC3E}">
        <p14:creationId xmlns:p14="http://schemas.microsoft.com/office/powerpoint/2010/main" val="32449340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7A0F9-867C-CD79-33C0-873AC67627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DAFFFB-7AE0-7FD9-8305-EC0EDCB9C3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46A448-AD9C-70B7-D8F6-05B2D5BC6346}"/>
              </a:ext>
            </a:extLst>
          </p:cNvPr>
          <p:cNvSpPr>
            <a:spLocks noGrp="1"/>
          </p:cNvSpPr>
          <p:nvPr>
            <p:ph type="dt" sz="half" idx="10"/>
          </p:nvPr>
        </p:nvSpPr>
        <p:spPr/>
        <p:txBody>
          <a:bodyPr/>
          <a:lstStyle/>
          <a:p>
            <a:fld id="{701ED5FD-8EAC-410B-8237-1FA2DC115973}" type="datetimeFigureOut">
              <a:rPr lang="en-US" smtClean="0"/>
              <a:t>8/28/2024</a:t>
            </a:fld>
            <a:endParaRPr lang="en-US"/>
          </a:p>
        </p:txBody>
      </p:sp>
      <p:sp>
        <p:nvSpPr>
          <p:cNvPr id="5" name="Footer Placeholder 4">
            <a:extLst>
              <a:ext uri="{FF2B5EF4-FFF2-40B4-BE49-F238E27FC236}">
                <a16:creationId xmlns:a16="http://schemas.microsoft.com/office/drawing/2014/main" id="{AB509915-F65E-AA54-5A50-B8FD873485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A0A63A-6C94-C799-4E8F-58E198DC2AAC}"/>
              </a:ext>
            </a:extLst>
          </p:cNvPr>
          <p:cNvSpPr>
            <a:spLocks noGrp="1"/>
          </p:cNvSpPr>
          <p:nvPr>
            <p:ph type="sldNum" sz="quarter" idx="12"/>
          </p:nvPr>
        </p:nvSpPr>
        <p:spPr/>
        <p:txBody>
          <a:bodyPr/>
          <a:lstStyle/>
          <a:p>
            <a:fld id="{00F63EE0-8998-4D9E-BB36-BBC9880D6345}" type="slidenum">
              <a:rPr lang="en-US" smtClean="0"/>
              <a:t>‹#›</a:t>
            </a:fld>
            <a:endParaRPr lang="en-US"/>
          </a:p>
        </p:txBody>
      </p:sp>
    </p:spTree>
    <p:extLst>
      <p:ext uri="{BB962C8B-B14F-4D97-AF65-F5344CB8AC3E}">
        <p14:creationId xmlns:p14="http://schemas.microsoft.com/office/powerpoint/2010/main" val="8721156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12404-B51B-4D0C-7ECC-BABD14F622E3}"/>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AAE8740-9686-8D1F-11C3-29CC7B8093DB}"/>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D11FED-A552-92D7-3347-11883C2644F2}"/>
              </a:ext>
            </a:extLst>
          </p:cNvPr>
          <p:cNvSpPr>
            <a:spLocks noGrp="1"/>
          </p:cNvSpPr>
          <p:nvPr>
            <p:ph type="dt" sz="half" idx="10"/>
          </p:nvPr>
        </p:nvSpPr>
        <p:spPr/>
        <p:txBody>
          <a:bodyPr/>
          <a:lstStyle/>
          <a:p>
            <a:fld id="{701ED5FD-8EAC-410B-8237-1FA2DC115973}" type="datetimeFigureOut">
              <a:rPr lang="en-US" smtClean="0"/>
              <a:t>8/28/2024</a:t>
            </a:fld>
            <a:endParaRPr lang="en-US"/>
          </a:p>
        </p:txBody>
      </p:sp>
      <p:sp>
        <p:nvSpPr>
          <p:cNvPr id="5" name="Footer Placeholder 4">
            <a:extLst>
              <a:ext uri="{FF2B5EF4-FFF2-40B4-BE49-F238E27FC236}">
                <a16:creationId xmlns:a16="http://schemas.microsoft.com/office/drawing/2014/main" id="{6ACA507A-8E1D-F961-43E1-A92E4DBB4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FD3CD3-3799-D3D6-8063-F164E805662F}"/>
              </a:ext>
            </a:extLst>
          </p:cNvPr>
          <p:cNvSpPr>
            <a:spLocks noGrp="1"/>
          </p:cNvSpPr>
          <p:nvPr>
            <p:ph type="sldNum" sz="quarter" idx="12"/>
          </p:nvPr>
        </p:nvSpPr>
        <p:spPr/>
        <p:txBody>
          <a:bodyPr/>
          <a:lstStyle/>
          <a:p>
            <a:fld id="{00F63EE0-8998-4D9E-BB36-BBC9880D6345}" type="slidenum">
              <a:rPr lang="en-US" smtClean="0"/>
              <a:t>‹#›</a:t>
            </a:fld>
            <a:endParaRPr lang="en-US"/>
          </a:p>
        </p:txBody>
      </p:sp>
    </p:spTree>
    <p:extLst>
      <p:ext uri="{BB962C8B-B14F-4D97-AF65-F5344CB8AC3E}">
        <p14:creationId xmlns:p14="http://schemas.microsoft.com/office/powerpoint/2010/main" val="42605424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A3F3B-447C-C5E1-C06B-BE53B5E95A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BB0BE8-FA76-6170-F3D0-B9C60870A77E}"/>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EA7282-929F-9E2D-902B-107DD133DB7A}"/>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ABD7E1-9CB0-2C84-469B-8826121EB0FD}"/>
              </a:ext>
            </a:extLst>
          </p:cNvPr>
          <p:cNvSpPr>
            <a:spLocks noGrp="1"/>
          </p:cNvSpPr>
          <p:nvPr>
            <p:ph type="dt" sz="half" idx="10"/>
          </p:nvPr>
        </p:nvSpPr>
        <p:spPr/>
        <p:txBody>
          <a:bodyPr/>
          <a:lstStyle/>
          <a:p>
            <a:fld id="{701ED5FD-8EAC-410B-8237-1FA2DC115973}" type="datetimeFigureOut">
              <a:rPr lang="en-US" smtClean="0"/>
              <a:t>8/28/2024</a:t>
            </a:fld>
            <a:endParaRPr lang="en-US"/>
          </a:p>
        </p:txBody>
      </p:sp>
      <p:sp>
        <p:nvSpPr>
          <p:cNvPr id="6" name="Footer Placeholder 5">
            <a:extLst>
              <a:ext uri="{FF2B5EF4-FFF2-40B4-BE49-F238E27FC236}">
                <a16:creationId xmlns:a16="http://schemas.microsoft.com/office/drawing/2014/main" id="{E388714C-48B3-9CFA-E0D5-B03584489C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096FC2-6A55-1681-321F-422D2DF16326}"/>
              </a:ext>
            </a:extLst>
          </p:cNvPr>
          <p:cNvSpPr>
            <a:spLocks noGrp="1"/>
          </p:cNvSpPr>
          <p:nvPr>
            <p:ph type="sldNum" sz="quarter" idx="12"/>
          </p:nvPr>
        </p:nvSpPr>
        <p:spPr/>
        <p:txBody>
          <a:bodyPr/>
          <a:lstStyle/>
          <a:p>
            <a:fld id="{00F63EE0-8998-4D9E-BB36-BBC9880D6345}" type="slidenum">
              <a:rPr lang="en-US" smtClean="0"/>
              <a:t>‹#›</a:t>
            </a:fld>
            <a:endParaRPr lang="en-US"/>
          </a:p>
        </p:txBody>
      </p:sp>
    </p:spTree>
    <p:extLst>
      <p:ext uri="{BB962C8B-B14F-4D97-AF65-F5344CB8AC3E}">
        <p14:creationId xmlns:p14="http://schemas.microsoft.com/office/powerpoint/2010/main" val="23638559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86EE6-0A59-C0B6-1620-688E17B355B6}"/>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2EAA47-78FE-8CE3-47FB-E1307EFE4B1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A10CE98-2F5F-4FC7-B18D-5C0400783221}"/>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8BE05B-0B6D-DB59-5FDF-EECFCA922479}"/>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794FDBE-E63E-BBA0-5308-0578D19B7EC4}"/>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F686AC-67E8-A537-0AC1-CE8AF0C2A568}"/>
              </a:ext>
            </a:extLst>
          </p:cNvPr>
          <p:cNvSpPr>
            <a:spLocks noGrp="1"/>
          </p:cNvSpPr>
          <p:nvPr>
            <p:ph type="dt" sz="half" idx="10"/>
          </p:nvPr>
        </p:nvSpPr>
        <p:spPr/>
        <p:txBody>
          <a:bodyPr/>
          <a:lstStyle/>
          <a:p>
            <a:fld id="{701ED5FD-8EAC-410B-8237-1FA2DC115973}" type="datetimeFigureOut">
              <a:rPr lang="en-US" smtClean="0"/>
              <a:t>8/28/2024</a:t>
            </a:fld>
            <a:endParaRPr lang="en-US"/>
          </a:p>
        </p:txBody>
      </p:sp>
      <p:sp>
        <p:nvSpPr>
          <p:cNvPr id="8" name="Footer Placeholder 7">
            <a:extLst>
              <a:ext uri="{FF2B5EF4-FFF2-40B4-BE49-F238E27FC236}">
                <a16:creationId xmlns:a16="http://schemas.microsoft.com/office/drawing/2014/main" id="{D95889E0-7194-401A-BF2B-A7931ED84D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4C195E-4405-111E-AD94-41456D4FFE76}"/>
              </a:ext>
            </a:extLst>
          </p:cNvPr>
          <p:cNvSpPr>
            <a:spLocks noGrp="1"/>
          </p:cNvSpPr>
          <p:nvPr>
            <p:ph type="sldNum" sz="quarter" idx="12"/>
          </p:nvPr>
        </p:nvSpPr>
        <p:spPr/>
        <p:txBody>
          <a:bodyPr/>
          <a:lstStyle/>
          <a:p>
            <a:fld id="{00F63EE0-8998-4D9E-BB36-BBC9880D6345}" type="slidenum">
              <a:rPr lang="en-US" smtClean="0"/>
              <a:t>‹#›</a:t>
            </a:fld>
            <a:endParaRPr lang="en-US"/>
          </a:p>
        </p:txBody>
      </p:sp>
    </p:spTree>
    <p:extLst>
      <p:ext uri="{BB962C8B-B14F-4D97-AF65-F5344CB8AC3E}">
        <p14:creationId xmlns:p14="http://schemas.microsoft.com/office/powerpoint/2010/main" val="1712746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56A38-F6ED-058D-18E8-70C41C8E1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3A3233-C331-C485-2BDB-27A06610B7B3}"/>
              </a:ext>
            </a:extLst>
          </p:cNvPr>
          <p:cNvSpPr>
            <a:spLocks noGrp="1"/>
          </p:cNvSpPr>
          <p:nvPr>
            <p:ph type="dt" sz="half" idx="10"/>
          </p:nvPr>
        </p:nvSpPr>
        <p:spPr/>
        <p:txBody>
          <a:bodyPr/>
          <a:lstStyle/>
          <a:p>
            <a:fld id="{701ED5FD-8EAC-410B-8237-1FA2DC115973}" type="datetimeFigureOut">
              <a:rPr lang="en-US" smtClean="0"/>
              <a:t>8/28/2024</a:t>
            </a:fld>
            <a:endParaRPr lang="en-US"/>
          </a:p>
        </p:txBody>
      </p:sp>
      <p:sp>
        <p:nvSpPr>
          <p:cNvPr id="4" name="Footer Placeholder 3">
            <a:extLst>
              <a:ext uri="{FF2B5EF4-FFF2-40B4-BE49-F238E27FC236}">
                <a16:creationId xmlns:a16="http://schemas.microsoft.com/office/drawing/2014/main" id="{EBF0298B-02CA-9065-6ED2-3339C90BF5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64BFC8-08F6-D214-1F38-F1733E4BDD1C}"/>
              </a:ext>
            </a:extLst>
          </p:cNvPr>
          <p:cNvSpPr>
            <a:spLocks noGrp="1"/>
          </p:cNvSpPr>
          <p:nvPr>
            <p:ph type="sldNum" sz="quarter" idx="12"/>
          </p:nvPr>
        </p:nvSpPr>
        <p:spPr/>
        <p:txBody>
          <a:bodyPr/>
          <a:lstStyle/>
          <a:p>
            <a:fld id="{00F63EE0-8998-4D9E-BB36-BBC9880D6345}" type="slidenum">
              <a:rPr lang="en-US" smtClean="0"/>
              <a:t>‹#›</a:t>
            </a:fld>
            <a:endParaRPr lang="en-US"/>
          </a:p>
        </p:txBody>
      </p:sp>
    </p:spTree>
    <p:extLst>
      <p:ext uri="{BB962C8B-B14F-4D97-AF65-F5344CB8AC3E}">
        <p14:creationId xmlns:p14="http://schemas.microsoft.com/office/powerpoint/2010/main" val="12359952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D690A4-9E1B-043D-53C1-F9C232A4F134}"/>
              </a:ext>
            </a:extLst>
          </p:cNvPr>
          <p:cNvSpPr>
            <a:spLocks noGrp="1"/>
          </p:cNvSpPr>
          <p:nvPr>
            <p:ph type="dt" sz="half" idx="10"/>
          </p:nvPr>
        </p:nvSpPr>
        <p:spPr/>
        <p:txBody>
          <a:bodyPr/>
          <a:lstStyle/>
          <a:p>
            <a:fld id="{701ED5FD-8EAC-410B-8237-1FA2DC115973}" type="datetimeFigureOut">
              <a:rPr lang="en-US" smtClean="0"/>
              <a:t>8/28/2024</a:t>
            </a:fld>
            <a:endParaRPr lang="en-US"/>
          </a:p>
        </p:txBody>
      </p:sp>
      <p:sp>
        <p:nvSpPr>
          <p:cNvPr id="3" name="Footer Placeholder 2">
            <a:extLst>
              <a:ext uri="{FF2B5EF4-FFF2-40B4-BE49-F238E27FC236}">
                <a16:creationId xmlns:a16="http://schemas.microsoft.com/office/drawing/2014/main" id="{ECED2409-B20A-D29A-F39E-81E2273CE1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8B1F5D-6DBE-D55C-2F30-B0357FC55DC1}"/>
              </a:ext>
            </a:extLst>
          </p:cNvPr>
          <p:cNvSpPr>
            <a:spLocks noGrp="1"/>
          </p:cNvSpPr>
          <p:nvPr>
            <p:ph type="sldNum" sz="quarter" idx="12"/>
          </p:nvPr>
        </p:nvSpPr>
        <p:spPr/>
        <p:txBody>
          <a:bodyPr/>
          <a:lstStyle/>
          <a:p>
            <a:fld id="{00F63EE0-8998-4D9E-BB36-BBC9880D6345}" type="slidenum">
              <a:rPr lang="en-US" smtClean="0"/>
              <a:t>‹#›</a:t>
            </a:fld>
            <a:endParaRPr lang="en-US"/>
          </a:p>
        </p:txBody>
      </p:sp>
    </p:spTree>
    <p:extLst>
      <p:ext uri="{BB962C8B-B14F-4D97-AF65-F5344CB8AC3E}">
        <p14:creationId xmlns:p14="http://schemas.microsoft.com/office/powerpoint/2010/main" val="14964217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0D881-4D9D-A39F-82B7-49826577135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6B9E331-350C-E988-DC3B-F6604769AC6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E459DA-EB38-CFC6-8D1D-56EE4368724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A26D799-B5D6-7D33-DE56-206733A4C1BD}"/>
              </a:ext>
            </a:extLst>
          </p:cNvPr>
          <p:cNvSpPr>
            <a:spLocks noGrp="1"/>
          </p:cNvSpPr>
          <p:nvPr>
            <p:ph type="dt" sz="half" idx="10"/>
          </p:nvPr>
        </p:nvSpPr>
        <p:spPr/>
        <p:txBody>
          <a:bodyPr/>
          <a:lstStyle/>
          <a:p>
            <a:fld id="{701ED5FD-8EAC-410B-8237-1FA2DC115973}" type="datetimeFigureOut">
              <a:rPr lang="en-US" smtClean="0"/>
              <a:t>8/28/2024</a:t>
            </a:fld>
            <a:endParaRPr lang="en-US"/>
          </a:p>
        </p:txBody>
      </p:sp>
      <p:sp>
        <p:nvSpPr>
          <p:cNvPr id="6" name="Footer Placeholder 5">
            <a:extLst>
              <a:ext uri="{FF2B5EF4-FFF2-40B4-BE49-F238E27FC236}">
                <a16:creationId xmlns:a16="http://schemas.microsoft.com/office/drawing/2014/main" id="{2D20D960-A347-E155-F486-F35D0B6806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4C83D-B2D1-58A2-FE45-821975341873}"/>
              </a:ext>
            </a:extLst>
          </p:cNvPr>
          <p:cNvSpPr>
            <a:spLocks noGrp="1"/>
          </p:cNvSpPr>
          <p:nvPr>
            <p:ph type="sldNum" sz="quarter" idx="12"/>
          </p:nvPr>
        </p:nvSpPr>
        <p:spPr/>
        <p:txBody>
          <a:bodyPr/>
          <a:lstStyle/>
          <a:p>
            <a:fld id="{00F63EE0-8998-4D9E-BB36-BBC9880D6345}" type="slidenum">
              <a:rPr lang="en-US" smtClean="0"/>
              <a:t>‹#›</a:t>
            </a:fld>
            <a:endParaRPr lang="en-US"/>
          </a:p>
        </p:txBody>
      </p:sp>
    </p:spTree>
    <p:extLst>
      <p:ext uri="{BB962C8B-B14F-4D97-AF65-F5344CB8AC3E}">
        <p14:creationId xmlns:p14="http://schemas.microsoft.com/office/powerpoint/2010/main" val="19267932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E7FF6-C29C-6BBE-6E4C-C9BC25C7198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4CEFE9-617F-DF9F-D251-5B3A7CEF291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A1ED68B-851A-51E6-FF3F-A1605815250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7FFDCAF-5C68-309A-A2F0-8C8D5EC1F4ED}"/>
              </a:ext>
            </a:extLst>
          </p:cNvPr>
          <p:cNvSpPr>
            <a:spLocks noGrp="1"/>
          </p:cNvSpPr>
          <p:nvPr>
            <p:ph type="dt" sz="half" idx="10"/>
          </p:nvPr>
        </p:nvSpPr>
        <p:spPr/>
        <p:txBody>
          <a:bodyPr/>
          <a:lstStyle/>
          <a:p>
            <a:fld id="{701ED5FD-8EAC-410B-8237-1FA2DC115973}" type="datetimeFigureOut">
              <a:rPr lang="en-US" smtClean="0"/>
              <a:t>8/28/2024</a:t>
            </a:fld>
            <a:endParaRPr lang="en-US"/>
          </a:p>
        </p:txBody>
      </p:sp>
      <p:sp>
        <p:nvSpPr>
          <p:cNvPr id="6" name="Footer Placeholder 5">
            <a:extLst>
              <a:ext uri="{FF2B5EF4-FFF2-40B4-BE49-F238E27FC236}">
                <a16:creationId xmlns:a16="http://schemas.microsoft.com/office/drawing/2014/main" id="{8520FF4E-9096-3396-47F7-4825C8A7A8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2080F-A20E-9F9C-65E1-D5F21B495D70}"/>
              </a:ext>
            </a:extLst>
          </p:cNvPr>
          <p:cNvSpPr>
            <a:spLocks noGrp="1"/>
          </p:cNvSpPr>
          <p:nvPr>
            <p:ph type="sldNum" sz="quarter" idx="12"/>
          </p:nvPr>
        </p:nvSpPr>
        <p:spPr/>
        <p:txBody>
          <a:bodyPr/>
          <a:lstStyle/>
          <a:p>
            <a:fld id="{00F63EE0-8998-4D9E-BB36-BBC9880D6345}" type="slidenum">
              <a:rPr lang="en-US" smtClean="0"/>
              <a:t>‹#›</a:t>
            </a:fld>
            <a:endParaRPr lang="en-US"/>
          </a:p>
        </p:txBody>
      </p:sp>
    </p:spTree>
    <p:extLst>
      <p:ext uri="{BB962C8B-B14F-4D97-AF65-F5344CB8AC3E}">
        <p14:creationId xmlns:p14="http://schemas.microsoft.com/office/powerpoint/2010/main" val="18163476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F7EBD-44C6-ED19-D56B-E702D04474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5A4D85-77DA-DE5E-C45E-B9233EC7C5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8E486D-83B1-B12E-7136-AA75D95B2A05}"/>
              </a:ext>
            </a:extLst>
          </p:cNvPr>
          <p:cNvSpPr>
            <a:spLocks noGrp="1"/>
          </p:cNvSpPr>
          <p:nvPr>
            <p:ph type="dt" sz="half" idx="10"/>
          </p:nvPr>
        </p:nvSpPr>
        <p:spPr/>
        <p:txBody>
          <a:bodyPr/>
          <a:lstStyle/>
          <a:p>
            <a:fld id="{701ED5FD-8EAC-410B-8237-1FA2DC115973}" type="datetimeFigureOut">
              <a:rPr lang="en-US" smtClean="0"/>
              <a:t>8/28/2024</a:t>
            </a:fld>
            <a:endParaRPr lang="en-US"/>
          </a:p>
        </p:txBody>
      </p:sp>
      <p:sp>
        <p:nvSpPr>
          <p:cNvPr id="5" name="Footer Placeholder 4">
            <a:extLst>
              <a:ext uri="{FF2B5EF4-FFF2-40B4-BE49-F238E27FC236}">
                <a16:creationId xmlns:a16="http://schemas.microsoft.com/office/drawing/2014/main" id="{736F26B3-2BC4-0EBE-935B-80934A8CB1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3F3FE9-FA70-6FD1-B5EE-8653D92BBB86}"/>
              </a:ext>
            </a:extLst>
          </p:cNvPr>
          <p:cNvSpPr>
            <a:spLocks noGrp="1"/>
          </p:cNvSpPr>
          <p:nvPr>
            <p:ph type="sldNum" sz="quarter" idx="12"/>
          </p:nvPr>
        </p:nvSpPr>
        <p:spPr/>
        <p:txBody>
          <a:bodyPr/>
          <a:lstStyle/>
          <a:p>
            <a:fld id="{00F63EE0-8998-4D9E-BB36-BBC9880D6345}" type="slidenum">
              <a:rPr lang="en-US" smtClean="0"/>
              <a:t>‹#›</a:t>
            </a:fld>
            <a:endParaRPr lang="en-US"/>
          </a:p>
        </p:txBody>
      </p:sp>
    </p:spTree>
    <p:extLst>
      <p:ext uri="{BB962C8B-B14F-4D97-AF65-F5344CB8AC3E}">
        <p14:creationId xmlns:p14="http://schemas.microsoft.com/office/powerpoint/2010/main" val="3886573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Text Only">
    <p:spTree>
      <p:nvGrpSpPr>
        <p:cNvPr id="1" name=""/>
        <p:cNvGrpSpPr/>
        <p:nvPr/>
      </p:nvGrpSpPr>
      <p:grpSpPr>
        <a:xfrm>
          <a:off x="0" y="0"/>
          <a:ext cx="0" cy="0"/>
          <a:chOff x="0" y="0"/>
          <a:chExt cx="0" cy="0"/>
        </a:xfrm>
      </p:grpSpPr>
      <p:sp>
        <p:nvSpPr>
          <p:cNvPr id="13" name="Rectangle 12"/>
          <p:cNvSpPr/>
          <p:nvPr userDrawn="1"/>
        </p:nvSpPr>
        <p:spPr>
          <a:xfrm>
            <a:off x="0" y="1470923"/>
            <a:ext cx="9144000" cy="3672690"/>
          </a:xfrm>
          <a:prstGeom prst="rect">
            <a:avLst/>
          </a:prstGeom>
          <a:blipFill dpi="0" rotWithShape="1">
            <a:blip r:embed="rId2">
              <a:alphaModFix amt="90000"/>
            </a:blip>
            <a:srcRect/>
            <a:stretch>
              <a:fillRect t="-40399"/>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Subtitle 2"/>
          <p:cNvSpPr>
            <a:spLocks noGrp="1"/>
          </p:cNvSpPr>
          <p:nvPr>
            <p:ph type="subTitle" idx="1" hasCustomPrompt="1"/>
          </p:nvPr>
        </p:nvSpPr>
        <p:spPr>
          <a:xfrm>
            <a:off x="228600" y="1135842"/>
            <a:ext cx="5546373" cy="290205"/>
          </a:xfrm>
          <a:prstGeom prst="rect">
            <a:avLst/>
          </a:prstGeom>
        </p:spPr>
        <p:txBody>
          <a:bodyPr>
            <a:noAutofit/>
          </a:bodyPr>
          <a:lstStyle>
            <a:lvl1pPr marL="0" indent="0" algn="l">
              <a:buNone/>
              <a:defRPr sz="1600" cap="none"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  |  Date</a:t>
            </a:r>
          </a:p>
        </p:txBody>
      </p:sp>
      <p:pic>
        <p:nvPicPr>
          <p:cNvPr id="14" name="image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2704" y="3511201"/>
            <a:ext cx="2502311" cy="1219201"/>
          </a:xfrm>
          <a:prstGeom prst="rect">
            <a:avLst/>
          </a:prstGeom>
          <a:ln w="12700">
            <a:miter lim="400000"/>
          </a:ln>
        </p:spPr>
      </p:pic>
      <p:sp>
        <p:nvSpPr>
          <p:cNvPr id="8" name="Title 1"/>
          <p:cNvSpPr>
            <a:spLocks noGrp="1"/>
          </p:cNvSpPr>
          <p:nvPr>
            <p:ph type="ctrTitle" hasCustomPrompt="1"/>
          </p:nvPr>
        </p:nvSpPr>
        <p:spPr>
          <a:xfrm>
            <a:off x="228600" y="253380"/>
            <a:ext cx="5546373" cy="826592"/>
          </a:xfrm>
          <a:prstGeom prst="rect">
            <a:avLst/>
          </a:prstGeom>
        </p:spPr>
        <p:txBody>
          <a:bodyPr anchor="b" anchorCtr="0">
            <a:noAutofit/>
          </a:bodyPr>
          <a:lstStyle>
            <a:lvl1pPr algn="l">
              <a:lnSpc>
                <a:spcPts val="4300"/>
              </a:lnSpc>
              <a:spcBef>
                <a:spcPts val="0"/>
              </a:spcBef>
              <a:defRPr sz="2400" cap="none">
                <a:solidFill>
                  <a:schemeClr val="accent1"/>
                </a:solidFill>
              </a:defRPr>
            </a:lvl1pPr>
          </a:lstStyle>
          <a:p>
            <a:r>
              <a:rPr lang="en-US" dirty="0"/>
              <a:t>Cover text only</a:t>
            </a:r>
          </a:p>
        </p:txBody>
      </p:sp>
      <p:sp>
        <p:nvSpPr>
          <p:cNvPr id="7"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©2024 ARTHUR J. GALLAGHER &amp; CO. </a:t>
            </a:r>
          </a:p>
        </p:txBody>
      </p:sp>
    </p:spTree>
    <p:extLst>
      <p:ext uri="{BB962C8B-B14F-4D97-AF65-F5344CB8AC3E}">
        <p14:creationId xmlns:p14="http://schemas.microsoft.com/office/powerpoint/2010/main" val="27165477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8"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DE2AB0-D0CD-B0DC-56A8-DBB1D7D7A6E3}"/>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0E88DD-4577-DCFB-3D09-EC6834FFF193}"/>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8CC471-6583-2260-9E02-C697D6838D6D}"/>
              </a:ext>
            </a:extLst>
          </p:cNvPr>
          <p:cNvSpPr>
            <a:spLocks noGrp="1"/>
          </p:cNvSpPr>
          <p:nvPr>
            <p:ph type="dt" sz="half" idx="10"/>
          </p:nvPr>
        </p:nvSpPr>
        <p:spPr/>
        <p:txBody>
          <a:bodyPr/>
          <a:lstStyle/>
          <a:p>
            <a:fld id="{701ED5FD-8EAC-410B-8237-1FA2DC115973}" type="datetimeFigureOut">
              <a:rPr lang="en-US" smtClean="0"/>
              <a:t>8/28/2024</a:t>
            </a:fld>
            <a:endParaRPr lang="en-US"/>
          </a:p>
        </p:txBody>
      </p:sp>
      <p:sp>
        <p:nvSpPr>
          <p:cNvPr id="5" name="Footer Placeholder 4">
            <a:extLst>
              <a:ext uri="{FF2B5EF4-FFF2-40B4-BE49-F238E27FC236}">
                <a16:creationId xmlns:a16="http://schemas.microsoft.com/office/drawing/2014/main" id="{92C6DD31-6E07-6871-9023-C27210B29C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42F10D-4005-DB31-9838-8E9D46531D78}"/>
              </a:ext>
            </a:extLst>
          </p:cNvPr>
          <p:cNvSpPr>
            <a:spLocks noGrp="1"/>
          </p:cNvSpPr>
          <p:nvPr>
            <p:ph type="sldNum" sz="quarter" idx="12"/>
          </p:nvPr>
        </p:nvSpPr>
        <p:spPr/>
        <p:txBody>
          <a:bodyPr/>
          <a:lstStyle/>
          <a:p>
            <a:fld id="{00F63EE0-8998-4D9E-BB36-BBC9880D6345}" type="slidenum">
              <a:rPr lang="en-US" smtClean="0"/>
              <a:t>‹#›</a:t>
            </a:fld>
            <a:endParaRPr lang="en-US"/>
          </a:p>
        </p:txBody>
      </p:sp>
    </p:spTree>
    <p:extLst>
      <p:ext uri="{BB962C8B-B14F-4D97-AF65-F5344CB8AC3E}">
        <p14:creationId xmlns:p14="http://schemas.microsoft.com/office/powerpoint/2010/main" val="39177501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Divider Layout_5">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0DA0F66-71C1-361B-6BA7-3130A7786C30}"/>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147296" y="0"/>
            <a:ext cx="6996704" cy="5143500"/>
          </a:xfrm>
          <a:prstGeom prst="rect">
            <a:avLst/>
          </a:prstGeom>
        </p:spPr>
      </p:pic>
      <p:pic>
        <p:nvPicPr>
          <p:cNvPr id="6" name="Picture 5">
            <a:extLst>
              <a:ext uri="{FF2B5EF4-FFF2-40B4-BE49-F238E27FC236}">
                <a16:creationId xmlns:a16="http://schemas.microsoft.com/office/drawing/2014/main" id="{FF191023-6CBA-D338-ED07-288ACED4D86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9210" y="63737"/>
            <a:ext cx="1789486" cy="546543"/>
          </a:xfrm>
          <a:prstGeom prst="rect">
            <a:avLst/>
          </a:prstGeom>
        </p:spPr>
      </p:pic>
      <p:sp>
        <p:nvSpPr>
          <p:cNvPr id="12" name="Text Placeholder 6">
            <a:extLst>
              <a:ext uri="{FF2B5EF4-FFF2-40B4-BE49-F238E27FC236}">
                <a16:creationId xmlns:a16="http://schemas.microsoft.com/office/drawing/2014/main" id="{C8DE90FD-4B04-3D8C-8B8B-F156F5467753}"/>
              </a:ext>
            </a:extLst>
          </p:cNvPr>
          <p:cNvSpPr txBox="1">
            <a:spLocks/>
          </p:cNvSpPr>
          <p:nvPr userDrawn="1"/>
        </p:nvSpPr>
        <p:spPr>
          <a:xfrm>
            <a:off x="5715003"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166" rtl="0" eaLnBrk="1" fontAlgn="auto" latinLnBrk="0" hangingPunct="1">
              <a:lnSpc>
                <a:spcPct val="100000"/>
              </a:lnSpc>
              <a:spcBef>
                <a:spcPct val="20000"/>
              </a:spcBef>
              <a:spcAft>
                <a:spcPts val="0"/>
              </a:spcAft>
              <a:buClrTx/>
              <a:buSzTx/>
              <a:buFont typeface="Arial"/>
              <a:buNone/>
              <a:tabLst/>
              <a:defRPr/>
            </a:pPr>
            <a:r>
              <a:rPr lang="en-US" sz="700" b="1" i="0" kern="1200" dirty="0">
                <a:solidFill>
                  <a:schemeClr val="bg1"/>
                </a:solidFill>
                <a:latin typeface="Arial" panose="020B0604020202020204" pitchFamily="34" charset="0"/>
                <a:ea typeface="+mn-ea"/>
                <a:cs typeface="Arial" panose="020B0604020202020204" pitchFamily="34" charset="0"/>
              </a:rPr>
              <a:t>©2024 ARTHUR J. GALLAGHER &amp; CO. </a:t>
            </a:r>
          </a:p>
        </p:txBody>
      </p:sp>
      <p:sp>
        <p:nvSpPr>
          <p:cNvPr id="13" name="Rectangle 12">
            <a:extLst>
              <a:ext uri="{FF2B5EF4-FFF2-40B4-BE49-F238E27FC236}">
                <a16:creationId xmlns:a16="http://schemas.microsoft.com/office/drawing/2014/main" id="{E37C14D3-2307-8C86-1285-ACB318FCFAFD}"/>
              </a:ext>
            </a:extLst>
          </p:cNvPr>
          <p:cNvSpPr/>
          <p:nvPr userDrawn="1"/>
        </p:nvSpPr>
        <p:spPr>
          <a:xfrm>
            <a:off x="6482065" y="4799059"/>
            <a:ext cx="632862" cy="228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b="1" dirty="0"/>
              <a:t>AJG.com</a:t>
            </a:r>
          </a:p>
        </p:txBody>
      </p:sp>
      <p:sp>
        <p:nvSpPr>
          <p:cNvPr id="14" name="Title 1">
            <a:extLst>
              <a:ext uri="{FF2B5EF4-FFF2-40B4-BE49-F238E27FC236}">
                <a16:creationId xmlns:a16="http://schemas.microsoft.com/office/drawing/2014/main" id="{C190D0CA-EFF6-CBEE-09A0-B39D7A6F5DE8}"/>
              </a:ext>
            </a:extLst>
          </p:cNvPr>
          <p:cNvSpPr>
            <a:spLocks noGrp="1"/>
          </p:cNvSpPr>
          <p:nvPr>
            <p:ph type="ctrTitle" hasCustomPrompt="1"/>
          </p:nvPr>
        </p:nvSpPr>
        <p:spPr>
          <a:xfrm>
            <a:off x="228602" y="2093030"/>
            <a:ext cx="3444903" cy="786384"/>
          </a:xfrm>
          <a:prstGeom prst="rect">
            <a:avLst/>
          </a:prstGeom>
        </p:spPr>
        <p:txBody>
          <a:bodyPr anchor="b" anchorCtr="0">
            <a:noAutofit/>
          </a:bodyPr>
          <a:lstStyle>
            <a:lvl1pPr algn="l">
              <a:lnSpc>
                <a:spcPts val="4300"/>
              </a:lnSpc>
              <a:spcBef>
                <a:spcPts val="0"/>
              </a:spcBef>
              <a:defRPr sz="3200" b="0" i="0" cap="none">
                <a:solidFill>
                  <a:schemeClr val="bg1"/>
                </a:solidFill>
                <a:latin typeface="Arial" panose="020B0604020202020204" pitchFamily="34" charset="0"/>
                <a:cs typeface="Arial" panose="020B0604020202020204" pitchFamily="34" charset="0"/>
              </a:defRPr>
            </a:lvl1pPr>
          </a:lstStyle>
          <a:p>
            <a:r>
              <a:rPr lang="en-US" dirty="0"/>
              <a:t>Divider/</a:t>
            </a:r>
            <a:br>
              <a:rPr lang="en-US" dirty="0"/>
            </a:br>
            <a:r>
              <a:rPr lang="en-US" dirty="0"/>
              <a:t>Breaker Slide</a:t>
            </a:r>
          </a:p>
        </p:txBody>
      </p:sp>
      <p:sp>
        <p:nvSpPr>
          <p:cNvPr id="15" name="Subtitle 2">
            <a:extLst>
              <a:ext uri="{FF2B5EF4-FFF2-40B4-BE49-F238E27FC236}">
                <a16:creationId xmlns:a16="http://schemas.microsoft.com/office/drawing/2014/main" id="{86F47D83-5CD6-5B15-38B7-C64A853DA267}"/>
              </a:ext>
            </a:extLst>
          </p:cNvPr>
          <p:cNvSpPr>
            <a:spLocks noGrp="1"/>
          </p:cNvSpPr>
          <p:nvPr>
            <p:ph type="subTitle" idx="1" hasCustomPrompt="1"/>
          </p:nvPr>
        </p:nvSpPr>
        <p:spPr>
          <a:xfrm>
            <a:off x="228600" y="2915854"/>
            <a:ext cx="5367528" cy="374904"/>
          </a:xfrm>
          <a:prstGeom prst="rect">
            <a:avLst/>
          </a:prstGeom>
        </p:spPr>
        <p:txBody>
          <a:bodyPr>
            <a:noAutofit/>
          </a:bodyPr>
          <a:lstStyle>
            <a:lvl1pPr marL="0" indent="0" algn="l">
              <a:buNone/>
              <a:defRPr sz="1200" b="1" i="0" cap="none" baseline="0">
                <a:solidFill>
                  <a:schemeClr val="bg1"/>
                </a:solidFill>
                <a:latin typeface="Arial" panose="020B0604020202020204" pitchFamily="34" charset="0"/>
                <a:cs typeface="Arial" panose="020B0604020202020204"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Subheading/topic</a:t>
            </a:r>
          </a:p>
        </p:txBody>
      </p:sp>
    </p:spTree>
    <p:extLst>
      <p:ext uri="{BB962C8B-B14F-4D97-AF65-F5344CB8AC3E}">
        <p14:creationId xmlns:p14="http://schemas.microsoft.com/office/powerpoint/2010/main" val="358845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hank you/Closing w Photo">
    <p:spTree>
      <p:nvGrpSpPr>
        <p:cNvPr id="1" name=""/>
        <p:cNvGrpSpPr/>
        <p:nvPr/>
      </p:nvGrpSpPr>
      <p:grpSpPr>
        <a:xfrm>
          <a:off x="0" y="0"/>
          <a:ext cx="0" cy="0"/>
          <a:chOff x="0" y="0"/>
          <a:chExt cx="0" cy="0"/>
        </a:xfrm>
      </p:grpSpPr>
      <p:sp>
        <p:nvSpPr>
          <p:cNvPr id="8" name="Rectangle 7"/>
          <p:cNvSpPr/>
          <p:nvPr userDrawn="1"/>
        </p:nvSpPr>
        <p:spPr>
          <a:xfrm>
            <a:off x="-1966304" y="-10391"/>
            <a:ext cx="6366295" cy="5164282"/>
          </a:xfrm>
          <a:prstGeom prst="rect">
            <a:avLst/>
          </a:prstGeom>
          <a:blipFill>
            <a:blip r:embed="rId2">
              <a:alphaModFix amt="90000"/>
            </a:blip>
            <a:srcRect/>
            <a:stretch>
              <a:fillRect l="-1" r="-43920"/>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6332" y="4085537"/>
            <a:ext cx="2853596" cy="942122"/>
          </a:xfrm>
          <a:prstGeom prst="rect">
            <a:avLst/>
          </a:prstGeom>
        </p:spPr>
      </p:pic>
      <p:sp>
        <p:nvSpPr>
          <p:cNvPr id="12"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©2024 ARTHUR J. GALLAGHER &amp; CO. </a:t>
            </a:r>
          </a:p>
        </p:txBody>
      </p:sp>
    </p:spTree>
    <p:extLst>
      <p:ext uri="{BB962C8B-B14F-4D97-AF65-F5344CB8AC3E}">
        <p14:creationId xmlns:p14="http://schemas.microsoft.com/office/powerpoint/2010/main" val="663308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GBS ONLY Disclaimer">
    <p:spTree>
      <p:nvGrpSpPr>
        <p:cNvPr id="1" name=""/>
        <p:cNvGrpSpPr/>
        <p:nvPr/>
      </p:nvGrpSpPr>
      <p:grpSpPr>
        <a:xfrm>
          <a:off x="0" y="0"/>
          <a:ext cx="0" cy="0"/>
          <a:chOff x="0" y="0"/>
          <a:chExt cx="0" cy="0"/>
        </a:xfrm>
      </p:grpSpPr>
      <p:sp>
        <p:nvSpPr>
          <p:cNvPr id="11" name="Rectangle 10"/>
          <p:cNvSpPr/>
          <p:nvPr userDrawn="1"/>
        </p:nvSpPr>
        <p:spPr>
          <a:xfrm>
            <a:off x="0" y="1489584"/>
            <a:ext cx="9144000" cy="3657600"/>
          </a:xfrm>
          <a:prstGeom prst="rect">
            <a:avLst/>
          </a:prstGeom>
          <a:blipFill dpi="0" rotWithShape="1">
            <a:blip r:embed="rId2">
              <a:alphaModFix amt="90000"/>
            </a:blip>
            <a:srcRect/>
            <a:stretch>
              <a:fillRect t="-26790" b="-14190"/>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ontent Placeholder 1"/>
          <p:cNvSpPr txBox="1">
            <a:spLocks/>
          </p:cNvSpPr>
          <p:nvPr userDrawn="1"/>
        </p:nvSpPr>
        <p:spPr>
          <a:xfrm>
            <a:off x="172233" y="3592315"/>
            <a:ext cx="5542767" cy="1883979"/>
          </a:xfrm>
          <a:prstGeom prst="rect">
            <a:avLst/>
          </a:prstGeom>
        </p:spPr>
        <p:txBody>
          <a:bodyPr>
            <a:noAutofit/>
          </a:bodyPr>
          <a:lstStyle>
            <a:lvl1pPr marL="227013" marR="0" indent="-227013" algn="l" defTabSz="914400" rtl="0" eaLnBrk="1" fontAlgn="auto" latinLnBrk="0" hangingPunct="1">
              <a:lnSpc>
                <a:spcPct val="100000"/>
              </a:lnSpc>
              <a:spcBef>
                <a:spcPts val="0"/>
              </a:spcBef>
              <a:spcAft>
                <a:spcPts val="1200"/>
              </a:spcAft>
              <a:buClr>
                <a:schemeClr val="bg2"/>
              </a:buClr>
              <a:buSzTx/>
              <a:buFont typeface="Arial" panose="020B0604020202020204" pitchFamily="34" charset="0"/>
              <a:buChar char="•"/>
              <a:tabLst>
                <a:tab pos="168275" algn="l"/>
              </a:tabLst>
              <a:defRPr lang="en-US" sz="2800" kern="1200" noProof="0" dirty="0" smtClean="0">
                <a:solidFill>
                  <a:schemeClr val="tx1">
                    <a:lumMod val="75000"/>
                    <a:lumOff val="25000"/>
                  </a:schemeClr>
                </a:solidFill>
                <a:latin typeface="+mn-lt"/>
                <a:ea typeface="+mn-ea"/>
                <a:cs typeface="+mn-cs"/>
              </a:defRPr>
            </a:lvl1pPr>
            <a:lvl2pPr marL="569913" marR="0" indent="-34290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2400" kern="1200" dirty="0" smtClean="0">
                <a:solidFill>
                  <a:schemeClr val="tx1">
                    <a:lumMod val="75000"/>
                    <a:lumOff val="25000"/>
                  </a:schemeClr>
                </a:solidFill>
                <a:latin typeface="+mn-lt"/>
                <a:ea typeface="+mn-ea"/>
                <a:cs typeface="+mn-cs"/>
              </a:defRPr>
            </a:lvl2pPr>
            <a:lvl3pPr marL="804862" marR="0" indent="-34290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2000" kern="1200" dirty="0" smtClean="0">
                <a:solidFill>
                  <a:schemeClr val="tx1">
                    <a:lumMod val="75000"/>
                    <a:lumOff val="25000"/>
                  </a:schemeClr>
                </a:solidFill>
                <a:latin typeface="+mn-lt"/>
                <a:ea typeface="+mn-ea"/>
                <a:cs typeface="+mn-cs"/>
              </a:defRPr>
            </a:lvl3pPr>
            <a:lvl4pPr marL="914400" marR="0" indent="-28575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1800" kern="1200" dirty="0" smtClean="0">
                <a:solidFill>
                  <a:schemeClr val="tx1">
                    <a:lumMod val="75000"/>
                    <a:lumOff val="25000"/>
                  </a:schemeClr>
                </a:solidFill>
                <a:latin typeface="+mn-lt"/>
                <a:ea typeface="+mn-ea"/>
                <a:cs typeface="+mn-cs"/>
              </a:defRPr>
            </a:lvl4pPr>
            <a:lvl5pPr marL="1141412" marR="0" indent="-28575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1800" kern="1200" dirty="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4000"/>
              </a:lnSpc>
              <a:spcAft>
                <a:spcPts val="600"/>
              </a:spcAft>
              <a:buClr>
                <a:srgbClr val="6FACDE"/>
              </a:buClr>
              <a:buFont typeface="Arial" panose="020B0604020202020204" pitchFamily="34" charset="0"/>
              <a:buNone/>
            </a:pPr>
            <a:r>
              <a:rPr lang="en-US" sz="750" dirty="0">
                <a:solidFill>
                  <a:srgbClr val="6FACDE">
                    <a:lumMod val="40000"/>
                    <a:lumOff val="60000"/>
                  </a:srgbClr>
                </a:solidFill>
              </a:rPr>
              <a:t>Consulting and insurance brokerage services to be provided by Gallagher Benefit Services, Inc. and/or its affiliate Gallagher Benefit Services (Canada) Group Inc. Gallagher Benefit Services, Inc., a non-investment firm and subsidiary of Arthur J. Gallagher &amp; Co., is a licensed insurance agency that does business in California as “Gallagher Benefit Services of California Insurance Services” and in Massachusetts as “Gallagher Benefit Insurance Services.” Investment advisory services and corresponding named fiduciary services may be offered through Gallagher Fiduciary Advisors, LLC, a Registered Investment Adviser. Gallagher Fiduciary Advisors, LLC is a single-member, limited-liability company, with Gallagher Benefit Services, Inc. as its single member. Certain appropriately licensed individuals of Arthur J. Gallagher &amp; Co. subsidiaries or affiliates, excluding Gallagher Fiduciary Advisors, LLC, offer securities through Kestra Investment Services (Kestra IS), member FINRA/SIPC and or investment advisory services through Kestra Advisory Services (Kestra AS), an affiliate of Kestra IS. Neither Kestra IS nor Kestra AS is affiliated with Arthur J. Gallagher &amp; Co., Gallagher Benefit Services, Inc. or Gallagher Fiduciary Advisors, LLC. Neither Kestra AS, Kestra IS, Arthur J. Gallagher &amp; Co., nor their affiliates provide accounting, legal, or tax advice.</a:t>
            </a:r>
          </a:p>
        </p:txBody>
      </p:sp>
      <p:sp>
        <p:nvSpPr>
          <p:cNvPr id="8" name="Title 1"/>
          <p:cNvSpPr>
            <a:spLocks noGrp="1"/>
          </p:cNvSpPr>
          <p:nvPr>
            <p:ph type="ctrTitle" hasCustomPrompt="1"/>
          </p:nvPr>
        </p:nvSpPr>
        <p:spPr>
          <a:xfrm>
            <a:off x="228600" y="253380"/>
            <a:ext cx="5546373" cy="826592"/>
          </a:xfrm>
          <a:prstGeom prst="rect">
            <a:avLst/>
          </a:prstGeom>
        </p:spPr>
        <p:txBody>
          <a:bodyPr anchor="b" anchorCtr="0">
            <a:noAutofit/>
          </a:bodyPr>
          <a:lstStyle>
            <a:lvl1pPr algn="l">
              <a:lnSpc>
                <a:spcPts val="4300"/>
              </a:lnSpc>
              <a:spcBef>
                <a:spcPts val="0"/>
              </a:spcBef>
              <a:defRPr sz="2400" cap="none">
                <a:solidFill>
                  <a:schemeClr val="accent1"/>
                </a:solidFill>
              </a:defRPr>
            </a:lvl1pPr>
          </a:lstStyle>
          <a:p>
            <a:r>
              <a:rPr lang="en-US" dirty="0"/>
              <a:t>Disclaimer – GBS</a:t>
            </a:r>
          </a:p>
        </p:txBody>
      </p:sp>
      <p:pic>
        <p:nvPicPr>
          <p:cNvPr id="14" name="image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2704" y="3511201"/>
            <a:ext cx="2502311" cy="1219201"/>
          </a:xfrm>
          <a:prstGeom prst="rect">
            <a:avLst/>
          </a:prstGeom>
          <a:ln w="12700">
            <a:miter lim="400000"/>
          </a:ln>
        </p:spPr>
      </p:pic>
      <p:sp>
        <p:nvSpPr>
          <p:cNvPr id="7"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©2024 ARTHUR J. GALLAGHER &amp; CO. </a:t>
            </a:r>
          </a:p>
        </p:txBody>
      </p:sp>
    </p:spTree>
    <p:extLst>
      <p:ext uri="{BB962C8B-B14F-4D97-AF65-F5344CB8AC3E}">
        <p14:creationId xmlns:p14="http://schemas.microsoft.com/office/powerpoint/2010/main" val="9101331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GGB ONLY Disclaimer">
    <p:spTree>
      <p:nvGrpSpPr>
        <p:cNvPr id="1" name=""/>
        <p:cNvGrpSpPr/>
        <p:nvPr/>
      </p:nvGrpSpPr>
      <p:grpSpPr>
        <a:xfrm>
          <a:off x="0" y="0"/>
          <a:ext cx="0" cy="0"/>
          <a:chOff x="0" y="0"/>
          <a:chExt cx="0" cy="0"/>
        </a:xfrm>
      </p:grpSpPr>
      <p:sp>
        <p:nvSpPr>
          <p:cNvPr id="11" name="Rectangle 10"/>
          <p:cNvSpPr/>
          <p:nvPr userDrawn="1"/>
        </p:nvSpPr>
        <p:spPr>
          <a:xfrm>
            <a:off x="0" y="979714"/>
            <a:ext cx="9144000" cy="4176719"/>
          </a:xfrm>
          <a:prstGeom prst="rect">
            <a:avLst/>
          </a:prstGeom>
          <a:blipFill dpi="0" rotWithShape="1">
            <a:blip r:embed="rId2">
              <a:alphaModFix amt="90000"/>
            </a:blip>
            <a:srcRect/>
            <a:stretch>
              <a:fillRect t="-23457"/>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ontent Placeholder 1"/>
          <p:cNvSpPr txBox="1">
            <a:spLocks/>
          </p:cNvSpPr>
          <p:nvPr userDrawn="1"/>
        </p:nvSpPr>
        <p:spPr>
          <a:xfrm>
            <a:off x="228600" y="3206750"/>
            <a:ext cx="5399690" cy="1759388"/>
          </a:xfrm>
          <a:prstGeom prst="rect">
            <a:avLst/>
          </a:prstGeom>
        </p:spPr>
        <p:txBody>
          <a:bodyPr>
            <a:noAutofit/>
          </a:bodyPr>
          <a:lstStyle>
            <a:lvl1pPr marL="227013" marR="0" indent="-227013" algn="l" defTabSz="914400" rtl="0" eaLnBrk="1" fontAlgn="auto" latinLnBrk="0" hangingPunct="1">
              <a:lnSpc>
                <a:spcPct val="100000"/>
              </a:lnSpc>
              <a:spcBef>
                <a:spcPts val="0"/>
              </a:spcBef>
              <a:spcAft>
                <a:spcPts val="1200"/>
              </a:spcAft>
              <a:buClr>
                <a:schemeClr val="bg2"/>
              </a:buClr>
              <a:buSzTx/>
              <a:buFont typeface="Arial" panose="020B0604020202020204" pitchFamily="34" charset="0"/>
              <a:buChar char="•"/>
              <a:tabLst>
                <a:tab pos="168275" algn="l"/>
              </a:tabLst>
              <a:defRPr lang="en-US" sz="2800" kern="1200" noProof="0" dirty="0" smtClean="0">
                <a:solidFill>
                  <a:schemeClr val="tx1">
                    <a:lumMod val="75000"/>
                    <a:lumOff val="25000"/>
                  </a:schemeClr>
                </a:solidFill>
                <a:latin typeface="+mn-lt"/>
                <a:ea typeface="+mn-ea"/>
                <a:cs typeface="+mn-cs"/>
              </a:defRPr>
            </a:lvl1pPr>
            <a:lvl2pPr marL="569913" marR="0" indent="-34290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2400" kern="1200" dirty="0" smtClean="0">
                <a:solidFill>
                  <a:schemeClr val="tx1">
                    <a:lumMod val="75000"/>
                    <a:lumOff val="25000"/>
                  </a:schemeClr>
                </a:solidFill>
                <a:latin typeface="+mn-lt"/>
                <a:ea typeface="+mn-ea"/>
                <a:cs typeface="+mn-cs"/>
              </a:defRPr>
            </a:lvl2pPr>
            <a:lvl3pPr marL="804862" marR="0" indent="-34290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2000" kern="1200" dirty="0" smtClean="0">
                <a:solidFill>
                  <a:schemeClr val="tx1">
                    <a:lumMod val="75000"/>
                    <a:lumOff val="25000"/>
                  </a:schemeClr>
                </a:solidFill>
                <a:latin typeface="+mn-lt"/>
                <a:ea typeface="+mn-ea"/>
                <a:cs typeface="+mn-cs"/>
              </a:defRPr>
            </a:lvl3pPr>
            <a:lvl4pPr marL="914400" marR="0" indent="-28575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1800" kern="1200" dirty="0" smtClean="0">
                <a:solidFill>
                  <a:schemeClr val="tx1">
                    <a:lumMod val="75000"/>
                    <a:lumOff val="25000"/>
                  </a:schemeClr>
                </a:solidFill>
                <a:latin typeface="+mn-lt"/>
                <a:ea typeface="+mn-ea"/>
                <a:cs typeface="+mn-cs"/>
              </a:defRPr>
            </a:lvl4pPr>
            <a:lvl5pPr marL="1141412" marR="0" indent="-28575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1800" kern="1200" dirty="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indent="0" algn="l" defTabSz="914400" rtl="0" eaLnBrk="1" fontAlgn="auto" latinLnBrk="0" hangingPunct="1">
              <a:lnSpc>
                <a:spcPct val="114000"/>
              </a:lnSpc>
              <a:spcBef>
                <a:spcPts val="0"/>
              </a:spcBef>
              <a:spcAft>
                <a:spcPts val="600"/>
              </a:spcAft>
              <a:buClr>
                <a:srgbClr val="6FACDE"/>
              </a:buClr>
              <a:buSzTx/>
              <a:buFont typeface="Arial" panose="020B0604020202020204" pitchFamily="34" charset="0"/>
              <a:buNone/>
              <a:tabLst>
                <a:tab pos="168275" algn="l"/>
              </a:tabLst>
            </a:pPr>
            <a:r>
              <a:rPr lang="en-US" sz="750" kern="1200" noProof="0" dirty="0">
                <a:solidFill>
                  <a:srgbClr val="6FACDE">
                    <a:lumMod val="40000"/>
                    <a:lumOff val="60000"/>
                  </a:srgbClr>
                </a:solidFill>
                <a:latin typeface="+mn-lt"/>
                <a:ea typeface="+mn-ea"/>
                <a:cs typeface="+mn-cs"/>
              </a:rPr>
              <a:t>The information contained herein is offered as insurance industry guidance and provided as an overview of current market risks and available coverages and is intended for discussion purposes only. This publication is not intended to offer legal advice or client-specific risk management advice. Any description of insurance coverages is not meant to interpret specific coverages that your company may already have in place or that may be generally available. General insurance descriptions contained herein do not include complete insurance policy definitions, terms, and/or conditions, and should not be relied on for coverage interpretation. Actual insurance policies must always be consulted for full coverage details and analysis.</a:t>
            </a:r>
          </a:p>
          <a:p>
            <a:pPr marL="0" marR="0" indent="0" algn="l" defTabSz="914400" rtl="0" eaLnBrk="1" fontAlgn="auto" latinLnBrk="0" hangingPunct="1">
              <a:lnSpc>
                <a:spcPct val="114000"/>
              </a:lnSpc>
              <a:spcBef>
                <a:spcPts val="0"/>
              </a:spcBef>
              <a:spcAft>
                <a:spcPts val="600"/>
              </a:spcAft>
              <a:buClr>
                <a:srgbClr val="6FACDE"/>
              </a:buClr>
              <a:buSzTx/>
              <a:buFont typeface="Arial" panose="020B0604020202020204" pitchFamily="34" charset="0"/>
              <a:buNone/>
              <a:tabLst>
                <a:tab pos="168275" algn="l"/>
              </a:tabLst>
            </a:pPr>
            <a:r>
              <a:rPr lang="en-US" sz="750" kern="1200" noProof="0" dirty="0">
                <a:solidFill>
                  <a:srgbClr val="6FACDE">
                    <a:lumMod val="40000"/>
                    <a:lumOff val="60000"/>
                  </a:srgbClr>
                </a:solidFill>
                <a:latin typeface="+mn-lt"/>
                <a:ea typeface="+mn-ea"/>
                <a:cs typeface="+mn-cs"/>
              </a:rPr>
              <a:t>Insurance brokerage and related services to be provided by Arthur J. Gallagher Risk Management Services, Inc. (License No. 0D69293) and/or its affiliate Arthur J. Gallagher &amp; Co. Insurance Brokers of California, Inc. (License No. 0726293).</a:t>
            </a:r>
          </a:p>
        </p:txBody>
      </p:sp>
      <p:sp>
        <p:nvSpPr>
          <p:cNvPr id="8" name="Title 1"/>
          <p:cNvSpPr>
            <a:spLocks noGrp="1"/>
          </p:cNvSpPr>
          <p:nvPr>
            <p:ph type="ctrTitle" hasCustomPrompt="1"/>
          </p:nvPr>
        </p:nvSpPr>
        <p:spPr>
          <a:xfrm>
            <a:off x="228600" y="253380"/>
            <a:ext cx="5546373" cy="826592"/>
          </a:xfrm>
          <a:prstGeom prst="rect">
            <a:avLst/>
          </a:prstGeom>
        </p:spPr>
        <p:txBody>
          <a:bodyPr anchor="b" anchorCtr="0">
            <a:noAutofit/>
          </a:bodyPr>
          <a:lstStyle>
            <a:lvl1pPr algn="l">
              <a:lnSpc>
                <a:spcPts val="4300"/>
              </a:lnSpc>
              <a:spcBef>
                <a:spcPts val="0"/>
              </a:spcBef>
              <a:defRPr sz="2400" cap="none">
                <a:solidFill>
                  <a:schemeClr val="accent1"/>
                </a:solidFill>
              </a:defRPr>
            </a:lvl1pPr>
          </a:lstStyle>
          <a:p>
            <a:r>
              <a:rPr lang="en-US" dirty="0"/>
              <a:t>Disclaimer - </a:t>
            </a:r>
            <a:r>
              <a:rPr lang="en-US" dirty="0" err="1"/>
              <a:t>GGB</a:t>
            </a:r>
            <a:endParaRPr lang="en-US" dirty="0"/>
          </a:p>
        </p:txBody>
      </p:sp>
      <p:pic>
        <p:nvPicPr>
          <p:cNvPr id="14" name="image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2704" y="3511201"/>
            <a:ext cx="2502311" cy="1219201"/>
          </a:xfrm>
          <a:prstGeom prst="rect">
            <a:avLst/>
          </a:prstGeom>
          <a:ln w="12700">
            <a:miter lim="400000"/>
          </a:ln>
        </p:spPr>
      </p:pic>
      <p:sp>
        <p:nvSpPr>
          <p:cNvPr id="7"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©2024 ARTHUR J. GALLAGHER &amp; CO. </a:t>
            </a:r>
          </a:p>
        </p:txBody>
      </p:sp>
    </p:spTree>
    <p:extLst>
      <p:ext uri="{BB962C8B-B14F-4D97-AF65-F5344CB8AC3E}">
        <p14:creationId xmlns:p14="http://schemas.microsoft.com/office/powerpoint/2010/main" val="25883052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4403"/>
          <a:stretch/>
        </p:blipFill>
        <p:spPr>
          <a:xfrm flipH="1">
            <a:off x="0" y="748999"/>
            <a:ext cx="9144000" cy="4410403"/>
          </a:xfrm>
          <a:prstGeom prst="rect">
            <a:avLst/>
          </a:prstGeom>
          <a:effectLst/>
        </p:spPr>
      </p:pic>
      <p:sp>
        <p:nvSpPr>
          <p:cNvPr id="2" name="Title 1"/>
          <p:cNvSpPr>
            <a:spLocks noGrp="1"/>
          </p:cNvSpPr>
          <p:nvPr>
            <p:ph type="ctrTitle" hasCustomPrompt="1"/>
          </p:nvPr>
        </p:nvSpPr>
        <p:spPr>
          <a:xfrm>
            <a:off x="228600" y="1065077"/>
            <a:ext cx="5367528" cy="786384"/>
          </a:xfrm>
          <a:prstGeom prst="rect">
            <a:avLst/>
          </a:prstGeom>
        </p:spPr>
        <p:txBody>
          <a:bodyPr anchor="b" anchorCtr="0">
            <a:noAutofit/>
          </a:bodyPr>
          <a:lstStyle>
            <a:lvl1pPr algn="l">
              <a:lnSpc>
                <a:spcPts val="4300"/>
              </a:lnSpc>
              <a:spcBef>
                <a:spcPts val="0"/>
              </a:spcBef>
              <a:defRPr sz="2400" cap="none">
                <a:solidFill>
                  <a:schemeClr val="accent1"/>
                </a:solidFill>
              </a:defRPr>
            </a:lvl1pPr>
          </a:lstStyle>
          <a:p>
            <a:r>
              <a:rPr lang="en-US" dirty="0"/>
              <a:t>Divider/Breaker Slide</a:t>
            </a:r>
          </a:p>
        </p:txBody>
      </p:sp>
      <p:sp>
        <p:nvSpPr>
          <p:cNvPr id="3" name="Subtitle 2"/>
          <p:cNvSpPr>
            <a:spLocks noGrp="1"/>
          </p:cNvSpPr>
          <p:nvPr>
            <p:ph type="subTitle" idx="1" hasCustomPrompt="1"/>
          </p:nvPr>
        </p:nvSpPr>
        <p:spPr>
          <a:xfrm>
            <a:off x="228600" y="1860605"/>
            <a:ext cx="5367528" cy="374904"/>
          </a:xfrm>
          <a:prstGeom prst="rect">
            <a:avLst/>
          </a:prstGeom>
        </p:spPr>
        <p:txBody>
          <a:bodyPr>
            <a:noAutofit/>
          </a:bodyPr>
          <a:lstStyle>
            <a:lvl1pPr marL="0" indent="0" algn="l">
              <a:buNone/>
              <a:defRPr sz="1600" cap="none"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Subheading/topic</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9209" y="63737"/>
            <a:ext cx="1789486" cy="546543"/>
          </a:xfrm>
          <a:prstGeom prst="rect">
            <a:avLst/>
          </a:prstGeom>
        </p:spPr>
      </p:pic>
      <p:sp>
        <p:nvSpPr>
          <p:cNvPr id="7"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©2024 ARTHUR J. GALLAGHER &amp; CO. </a:t>
            </a:r>
          </a:p>
        </p:txBody>
      </p:sp>
    </p:spTree>
    <p:extLst>
      <p:ext uri="{BB962C8B-B14F-4D97-AF65-F5344CB8AC3E}">
        <p14:creationId xmlns:p14="http://schemas.microsoft.com/office/powerpoint/2010/main" val="40746855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6" name="Rectangle 5"/>
          <p:cNvSpPr/>
          <p:nvPr userDrawn="1"/>
        </p:nvSpPr>
        <p:spPr>
          <a:xfrm rot="5400000">
            <a:off x="5954257" y="1953762"/>
            <a:ext cx="344446" cy="6035040"/>
          </a:xfrm>
          <a:prstGeom prst="rect">
            <a:avLst/>
          </a:prstGeom>
          <a:solidFill>
            <a:srgbClr val="E1EEF9"/>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328" r="65695"/>
          <a:stretch/>
        </p:blipFill>
        <p:spPr>
          <a:xfrm flipH="1">
            <a:off x="0" y="0"/>
            <a:ext cx="3108960" cy="5166360"/>
          </a:xfrm>
          <a:prstGeom prst="rect">
            <a:avLst/>
          </a:prstGeom>
          <a:effectLst/>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9209" y="63737"/>
            <a:ext cx="1789486" cy="546543"/>
          </a:xfrm>
          <a:prstGeom prst="rect">
            <a:avLst/>
          </a:prstGeom>
        </p:spPr>
      </p:pic>
      <p:sp>
        <p:nvSpPr>
          <p:cNvPr id="9"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rgbClr val="6FACDE"/>
                </a:solidFill>
                <a:latin typeface="+mj-lt"/>
                <a:ea typeface="+mn-ea"/>
                <a:cs typeface="+mn-cs"/>
              </a:rPr>
              <a:t>©2024 ARTHUR J. GALLAGHER &amp; CO</a:t>
            </a:r>
            <a:r>
              <a:rPr lang="en-US" sz="600" kern="1200" dirty="0">
                <a:solidFill>
                  <a:schemeClr val="accent2">
                    <a:lumMod val="40000"/>
                    <a:lumOff val="60000"/>
                  </a:schemeClr>
                </a:solidFill>
                <a:latin typeface="+mj-lt"/>
                <a:ea typeface="+mn-ea"/>
                <a:cs typeface="+mn-cs"/>
              </a:rPr>
              <a:t>. </a:t>
            </a:r>
          </a:p>
        </p:txBody>
      </p:sp>
      <p:sp>
        <p:nvSpPr>
          <p:cNvPr id="2" name="Rectangle 1"/>
          <p:cNvSpPr/>
          <p:nvPr userDrawn="1"/>
        </p:nvSpPr>
        <p:spPr>
          <a:xfrm rot="5400000">
            <a:off x="5774054" y="-2665093"/>
            <a:ext cx="704851" cy="6035041"/>
          </a:xfrm>
          <a:prstGeom prst="rect">
            <a:avLst/>
          </a:prstGeom>
          <a:solidFill>
            <a:srgbClr val="6FACDE"/>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0" name="Rectangle 9"/>
          <p:cNvSpPr/>
          <p:nvPr userDrawn="1"/>
        </p:nvSpPr>
        <p:spPr>
          <a:xfrm rot="5400000">
            <a:off x="3418703" y="4489316"/>
            <a:ext cx="348254" cy="967740"/>
          </a:xfrm>
          <a:prstGeom prst="rect">
            <a:avLst/>
          </a:prstGeom>
          <a:solidFill>
            <a:srgbClr val="6FACDE"/>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940529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160"/>
            <a:ext cx="5943600" cy="617220"/>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228600" y="1097280"/>
            <a:ext cx="7772400" cy="336042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228600" y="4892040"/>
            <a:ext cx="320040"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Tree>
    <p:extLst>
      <p:ext uri="{BB962C8B-B14F-4D97-AF65-F5344CB8AC3E}">
        <p14:creationId xmlns:p14="http://schemas.microsoft.com/office/powerpoint/2010/main" val="3095045257"/>
      </p:ext>
    </p:extLst>
  </p:cSld>
  <p:clrMap bg1="lt1" tx1="dk1" bg2="lt2" tx2="dk2" accent1="accent1" accent2="accent2" accent3="accent3" accent4="accent4" accent5="accent5" accent6="accent6" hlink="hlink" folHlink="folHlink"/>
  <p:sldLayoutIdLst>
    <p:sldLayoutId id="2147483796" r:id="rId1"/>
    <p:sldLayoutId id="2147483855" r:id="rId2"/>
    <p:sldLayoutId id="2147483821" r:id="rId3"/>
    <p:sldLayoutId id="2147483856" r:id="rId4"/>
    <p:sldLayoutId id="2147483823" r:id="rId5"/>
    <p:sldLayoutId id="2147483861" r:id="rId6"/>
    <p:sldLayoutId id="2147483862" r:id="rId7"/>
    <p:sldLayoutId id="2147483822" r:id="rId8"/>
    <p:sldLayoutId id="2147483857" r:id="rId9"/>
    <p:sldLayoutId id="2147483832" r:id="rId10"/>
    <p:sldLayoutId id="2147483858" r:id="rId11"/>
    <p:sldLayoutId id="2147483859" r:id="rId12"/>
    <p:sldLayoutId id="2147483854" r:id="rId13"/>
    <p:sldLayoutId id="2147483834" r:id="rId14"/>
    <p:sldLayoutId id="2147483860" r:id="rId15"/>
    <p:sldLayoutId id="2147483827" r:id="rId16"/>
    <p:sldLayoutId id="2147483852" r:id="rId17"/>
    <p:sldLayoutId id="2147483839" r:id="rId18"/>
    <p:sldLayoutId id="2147483802" r:id="rId19"/>
    <p:sldLayoutId id="2147483853" r:id="rId20"/>
    <p:sldLayoutId id="2147483836" r:id="rId21"/>
    <p:sldLayoutId id="2147483828" r:id="rId22"/>
    <p:sldLayoutId id="2147483838" r:id="rId23"/>
    <p:sldLayoutId id="2147483829" r:id="rId24"/>
    <p:sldLayoutId id="2147483830" r:id="rId25"/>
    <p:sldLayoutId id="2147483863" r:id="rId26"/>
    <p:sldLayoutId id="2147483831" r:id="rId27"/>
    <p:sldLayoutId id="2147483864" r:id="rId28"/>
    <p:sldLayoutId id="2147483865" r:id="rId29"/>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p:txStyles>
    <p:titleStyle>
      <a:lvl1pPr algn="l" defTabSz="457200" rtl="0" eaLnBrk="1" latinLnBrk="0" hangingPunct="1">
        <a:spcBef>
          <a:spcPct val="0"/>
        </a:spcBef>
        <a:buNone/>
        <a:defRPr sz="2400" kern="1200">
          <a:solidFill>
            <a:schemeClr val="accent1"/>
          </a:solidFill>
          <a:latin typeface="+mj-lt"/>
          <a:ea typeface="+mj-ea"/>
          <a:cs typeface="+mj-cs"/>
        </a:defRPr>
      </a:lvl1pPr>
    </p:titleStyle>
    <p:bodyStyle>
      <a:lvl1pPr marL="228600" indent="-228600" algn="l" defTabSz="457200" rtl="0" eaLnBrk="1" latinLnBrk="0" hangingPunct="1">
        <a:spcBef>
          <a:spcPts val="0"/>
        </a:spcBef>
        <a:spcAft>
          <a:spcPts val="900"/>
        </a:spcAft>
        <a:buClr>
          <a:schemeClr val="accent2"/>
        </a:buClr>
        <a:buFont typeface="Arial"/>
        <a:buChar char="•"/>
        <a:defRPr sz="1600" kern="1200">
          <a:solidFill>
            <a:schemeClr val="tx2"/>
          </a:solidFill>
          <a:latin typeface="+mn-lt"/>
          <a:ea typeface="+mn-ea"/>
          <a:cs typeface="Times New Roman"/>
        </a:defRPr>
      </a:lvl1pPr>
      <a:lvl2pPr marL="461963" indent="-230188" algn="l" defTabSz="457200" rtl="0" eaLnBrk="1" latinLnBrk="0" hangingPunct="1">
        <a:spcBef>
          <a:spcPts val="0"/>
        </a:spcBef>
        <a:spcAft>
          <a:spcPts val="900"/>
        </a:spcAft>
        <a:buClr>
          <a:schemeClr val="accent2"/>
        </a:buClr>
        <a:buFont typeface="Arial"/>
        <a:buChar char="–"/>
        <a:defRPr sz="1400" kern="1200">
          <a:solidFill>
            <a:schemeClr val="tx2"/>
          </a:solidFill>
          <a:latin typeface="+mn-lt"/>
          <a:ea typeface="+mn-ea"/>
          <a:cs typeface="Times New Roman"/>
        </a:defRPr>
      </a:lvl2pPr>
      <a:lvl3pPr marL="684213" indent="-230188" algn="l" defTabSz="457200" rtl="0" eaLnBrk="1" latinLnBrk="0" hangingPunct="1">
        <a:spcBef>
          <a:spcPts val="0"/>
        </a:spcBef>
        <a:spcAft>
          <a:spcPts val="900"/>
        </a:spcAft>
        <a:buClr>
          <a:schemeClr val="accent2"/>
        </a:buClr>
        <a:buFont typeface="Wingdings" panose="05000000000000000000" pitchFamily="2" charset="2"/>
        <a:buChar char="§"/>
        <a:defRPr sz="1300" kern="1200">
          <a:solidFill>
            <a:schemeClr val="tx2"/>
          </a:solidFill>
          <a:latin typeface="+mn-lt"/>
          <a:ea typeface="+mn-ea"/>
          <a:cs typeface="Times New Roman"/>
        </a:defRPr>
      </a:lvl3pPr>
      <a:lvl4pPr marL="914400" indent="-223838" algn="l" defTabSz="457200" rtl="0" eaLnBrk="1" latinLnBrk="0" hangingPunct="1">
        <a:spcBef>
          <a:spcPts val="0"/>
        </a:spcBef>
        <a:spcAft>
          <a:spcPts val="900"/>
        </a:spcAft>
        <a:buClr>
          <a:schemeClr val="accent2"/>
        </a:buClr>
        <a:buFont typeface="Arial"/>
        <a:buChar char="–"/>
        <a:defRPr lang="en-US" sz="1300" kern="1200" dirty="0">
          <a:solidFill>
            <a:schemeClr val="tx2"/>
          </a:solidFill>
          <a:latin typeface="+mn-lt"/>
          <a:ea typeface="+mn-ea"/>
          <a:cs typeface="Times New Roman"/>
        </a:defRPr>
      </a:lvl4pPr>
      <a:lvl5pPr marL="1143000" indent="-223838" algn="l" defTabSz="457200" rtl="0" eaLnBrk="1" latinLnBrk="0" hangingPunct="1">
        <a:spcBef>
          <a:spcPts val="0"/>
        </a:spcBef>
        <a:spcAft>
          <a:spcPts val="900"/>
        </a:spcAft>
        <a:buClr>
          <a:schemeClr val="accent2"/>
        </a:buClr>
        <a:buFont typeface="Arial" panose="020B0604020202020204" pitchFamily="34" charset="0"/>
        <a:buChar char="–"/>
        <a:defRPr sz="1300" kern="1200">
          <a:solidFill>
            <a:schemeClr val="tx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8CAC3B-BE7C-3846-E6BB-78D608FABD72}"/>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407084-FB03-610B-4934-93EF90817BC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20CF4E-323B-123B-2B07-1DE34243DED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701ED5FD-8EAC-410B-8237-1FA2DC115973}" type="datetimeFigureOut">
              <a:rPr lang="en-US" smtClean="0"/>
              <a:t>8/28/2024</a:t>
            </a:fld>
            <a:endParaRPr lang="en-US"/>
          </a:p>
        </p:txBody>
      </p:sp>
      <p:sp>
        <p:nvSpPr>
          <p:cNvPr id="5" name="Footer Placeholder 4">
            <a:extLst>
              <a:ext uri="{FF2B5EF4-FFF2-40B4-BE49-F238E27FC236}">
                <a16:creationId xmlns:a16="http://schemas.microsoft.com/office/drawing/2014/main" id="{1FA3A243-1BC1-4776-50EF-15CFF9A9D330}"/>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CD8C428-ED55-54B1-8279-CD3C257A5C9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00F63EE0-8998-4D9E-BB36-BBC9880D6345}" type="slidenum">
              <a:rPr lang="en-US" smtClean="0"/>
              <a:t>‹#›</a:t>
            </a:fld>
            <a:endParaRPr lang="en-US"/>
          </a:p>
        </p:txBody>
      </p:sp>
    </p:spTree>
    <p:extLst>
      <p:ext uri="{BB962C8B-B14F-4D97-AF65-F5344CB8AC3E}">
        <p14:creationId xmlns:p14="http://schemas.microsoft.com/office/powerpoint/2010/main" val="309674694"/>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7.xml"/><Relationship Id="rId5" Type="http://schemas.openxmlformats.org/officeDocument/2006/relationships/image" Target="../media/image28.sv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8" Type="http://schemas.openxmlformats.org/officeDocument/2006/relationships/hyperlink" Target="https://www.ncbi.nlm.nih.gov/pmc/articles/PMC8834771/" TargetMode="External"/><Relationship Id="rId3" Type="http://schemas.openxmlformats.org/officeDocument/2006/relationships/hyperlink" Target="https://data.census.gov/cedsci/" TargetMode="External"/><Relationship Id="rId7" Type="http://schemas.openxmlformats.org/officeDocument/2006/relationships/hyperlink" Target="http://whqlibdoc.who.int/publications/2008/9789241563703_eng.pdf" TargetMode="External"/><Relationship Id="rId2" Type="http://schemas.openxmlformats.org/officeDocument/2006/relationships/hyperlink" Target="https://www.bls.gov/cps/home.htm" TargetMode="External"/><Relationship Id="rId1" Type="http://schemas.openxmlformats.org/officeDocument/2006/relationships/slideLayout" Target="../slideLayouts/slideLayout6.xml"/><Relationship Id="rId6" Type="http://schemas.openxmlformats.org/officeDocument/2006/relationships/hyperlink" Target="https://www.huduser.gov/portal/datasets/fmr.html" TargetMode="External"/><Relationship Id="rId5" Type="http://schemas.openxmlformats.org/officeDocument/2006/relationships/hyperlink" Target="https://www.irp.wisc.edu/resource/how-does-economic-and-social-disadvantage-affect-health/" TargetMode="External"/><Relationship Id="rId10" Type="http://schemas.openxmlformats.org/officeDocument/2006/relationships/hyperlink" Target="https://mhanational.org/sites/default/files/2022%20State%20of%20Mental%20Health%20in%20America.pdf" TargetMode="External"/><Relationship Id="rId4" Type="http://schemas.openxmlformats.org/officeDocument/2006/relationships/hyperlink" Target="https://www.cdc.gov/places" TargetMode="External"/><Relationship Id="rId9" Type="http://schemas.openxmlformats.org/officeDocument/2006/relationships/hyperlink" Target="https://www.nimh.nih.gov/health/statistics/major-depress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emf"/><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4.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image" Target="../media/image30.emf"/><Relationship Id="rId1" Type="http://schemas.openxmlformats.org/officeDocument/2006/relationships/slideLayout" Target="../slideLayouts/slideLayout1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8.svg"/></Relationships>
</file>

<file path=ppt/slides/_rels/slide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37.pn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3266A-DB5A-76DB-1188-E60FCB277343}"/>
              </a:ext>
            </a:extLst>
          </p:cNvPr>
          <p:cNvSpPr>
            <a:spLocks noGrp="1"/>
          </p:cNvSpPr>
          <p:nvPr>
            <p:ph type="ctrTitle"/>
          </p:nvPr>
        </p:nvSpPr>
        <p:spPr>
          <a:xfrm>
            <a:off x="228601" y="2765181"/>
            <a:ext cx="3444903" cy="786384"/>
          </a:xfrm>
        </p:spPr>
        <p:txBody>
          <a:bodyPr/>
          <a:lstStyle/>
          <a:p>
            <a:r>
              <a:rPr lang="en-US" dirty="0"/>
              <a:t>Doyle</a:t>
            </a:r>
            <a:br>
              <a:rPr lang="en-US" dirty="0"/>
            </a:br>
            <a:r>
              <a:rPr lang="en-US" dirty="0"/>
              <a:t>People Insights </a:t>
            </a:r>
            <a:br>
              <a:rPr lang="en-US" dirty="0"/>
            </a:br>
            <a:r>
              <a:rPr lang="en-US" dirty="0"/>
              <a:t>Report</a:t>
            </a:r>
          </a:p>
        </p:txBody>
      </p:sp>
      <p:sp>
        <p:nvSpPr>
          <p:cNvPr id="5" name="NAMEDATE">
            <a:extLst>
              <a:ext uri="{FF2B5EF4-FFF2-40B4-BE49-F238E27FC236}">
                <a16:creationId xmlns:a16="http://schemas.microsoft.com/office/drawing/2014/main" id="{F8789039-ABA6-0A9D-BC1A-E1C4DBE97201}"/>
              </a:ext>
            </a:extLst>
          </p:cNvPr>
          <p:cNvSpPr txBox="1">
            <a:spLocks/>
          </p:cNvSpPr>
          <p:nvPr/>
        </p:nvSpPr>
        <p:spPr>
          <a:xfrm>
            <a:off x="143822" y="3970619"/>
            <a:ext cx="3444903" cy="285750"/>
          </a:xfrm>
          <a:prstGeom prst="rect">
            <a:avLst/>
          </a:prstGeom>
        </p:spPr>
        <p:txBody>
          <a:bodyPr/>
          <a:lstStyle>
            <a:lvl1pPr marL="304784" indent="-304784" algn="l" defTabSz="609570" rtl="0" eaLnBrk="1" latinLnBrk="0" hangingPunct="1">
              <a:spcBef>
                <a:spcPts val="0"/>
              </a:spcBef>
              <a:spcAft>
                <a:spcPts val="1200"/>
              </a:spcAft>
              <a:buClr>
                <a:schemeClr val="accent2"/>
              </a:buClr>
              <a:buFont typeface="Arial"/>
              <a:buChar char="•"/>
              <a:defRPr sz="2133" b="0" i="0" kern="1200">
                <a:solidFill>
                  <a:schemeClr val="tx2"/>
                </a:solidFill>
                <a:latin typeface="Arial" panose="020B0604020202020204" pitchFamily="34" charset="0"/>
                <a:ea typeface="+mn-ea"/>
                <a:cs typeface="Times New Roman"/>
              </a:defRPr>
            </a:lvl1pPr>
            <a:lvl2pPr marL="615919" indent="-306903" algn="l" defTabSz="609570" rtl="0" eaLnBrk="1" latinLnBrk="0" hangingPunct="1">
              <a:spcBef>
                <a:spcPts val="0"/>
              </a:spcBef>
              <a:spcAft>
                <a:spcPts val="1200"/>
              </a:spcAft>
              <a:buClr>
                <a:schemeClr val="accent2"/>
              </a:buClr>
              <a:buFont typeface="Arial"/>
              <a:buChar char="–"/>
              <a:defRPr sz="1867" b="0" i="0" kern="1200">
                <a:solidFill>
                  <a:schemeClr val="tx2"/>
                </a:solidFill>
                <a:latin typeface="Arial" panose="020B0604020202020204" pitchFamily="34" charset="0"/>
                <a:ea typeface="+mn-ea"/>
                <a:cs typeface="Times New Roman"/>
              </a:defRPr>
            </a:lvl2pPr>
            <a:lvl3pPr marL="912239" indent="-306903" algn="l" defTabSz="609570" rtl="0" eaLnBrk="1" latinLnBrk="0" hangingPunct="1">
              <a:spcBef>
                <a:spcPts val="0"/>
              </a:spcBef>
              <a:spcAft>
                <a:spcPts val="1200"/>
              </a:spcAft>
              <a:buClr>
                <a:schemeClr val="accent2"/>
              </a:buClr>
              <a:buFont typeface="Wingdings" panose="05000000000000000000" pitchFamily="2" charset="2"/>
              <a:buChar char="§"/>
              <a:defRPr sz="1733" b="0" i="0" kern="1200">
                <a:solidFill>
                  <a:schemeClr val="tx2"/>
                </a:solidFill>
                <a:latin typeface="Arial" panose="020B0604020202020204" pitchFamily="34" charset="0"/>
                <a:ea typeface="+mn-ea"/>
                <a:cs typeface="Times New Roman"/>
              </a:defRPr>
            </a:lvl3pPr>
            <a:lvl4pPr marL="1219140" indent="-298435" algn="l" defTabSz="609570" rtl="0" eaLnBrk="1" latinLnBrk="0" hangingPunct="1">
              <a:spcBef>
                <a:spcPts val="0"/>
              </a:spcBef>
              <a:spcAft>
                <a:spcPts val="1200"/>
              </a:spcAft>
              <a:buClr>
                <a:schemeClr val="accent2"/>
              </a:buClr>
              <a:buFont typeface="Arial"/>
              <a:buChar char="–"/>
              <a:defRPr lang="en-US" sz="1733" b="0" i="0" kern="1200" dirty="0">
                <a:solidFill>
                  <a:schemeClr val="tx2"/>
                </a:solidFill>
                <a:latin typeface="Arial" panose="020B0604020202020204" pitchFamily="34" charset="0"/>
                <a:ea typeface="+mn-ea"/>
                <a:cs typeface="Times New Roman"/>
              </a:defRPr>
            </a:lvl4pPr>
            <a:lvl5pPr marL="1523925" indent="-298435" algn="l" defTabSz="609570" rtl="0" eaLnBrk="1" latinLnBrk="0" hangingPunct="1">
              <a:spcBef>
                <a:spcPts val="0"/>
              </a:spcBef>
              <a:spcAft>
                <a:spcPts val="1200"/>
              </a:spcAft>
              <a:buClr>
                <a:schemeClr val="accent2"/>
              </a:buClr>
              <a:buFont typeface="Arial" panose="020B0604020202020204" pitchFamily="34" charset="0"/>
              <a:buChar char="–"/>
              <a:defRPr sz="1733" b="0" i="0" kern="1200">
                <a:solidFill>
                  <a:schemeClr val="tx2"/>
                </a:solidFill>
                <a:latin typeface="Arial" panose="020B0604020202020204" pitchFamily="34" charset="0"/>
                <a:ea typeface="+mn-ea"/>
                <a:cs typeface="Times New Roman"/>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457178">
              <a:spcAft>
                <a:spcPts val="900"/>
              </a:spcAft>
              <a:buClr>
                <a:srgbClr val="E97132"/>
              </a:buClr>
              <a:buNone/>
            </a:pPr>
            <a:r>
              <a:rPr lang="en-US" sz="1200" b="1" dirty="0">
                <a:solidFill>
                  <a:srgbClr val="0E2841"/>
                </a:solidFill>
              </a:rPr>
              <a:t>Zach Downs &amp; Maggie Neely | 8/29/2024</a:t>
            </a:r>
          </a:p>
        </p:txBody>
      </p:sp>
    </p:spTree>
    <p:extLst>
      <p:ext uri="{BB962C8B-B14F-4D97-AF65-F5344CB8AC3E}">
        <p14:creationId xmlns:p14="http://schemas.microsoft.com/office/powerpoint/2010/main" val="14797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Appendix: Career Stages</a:t>
            </a:r>
          </a:p>
        </p:txBody>
      </p:sp>
      <p:graphicFrame>
        <p:nvGraphicFramePr>
          <p:cNvPr id="3" name="Table 2"/>
          <p:cNvGraphicFramePr>
            <a:graphicFrameLocks noGrp="1"/>
          </p:cNvGraphicFramePr>
          <p:nvPr>
            <p:extLst>
              <p:ext uri="{D42A27DB-BD31-4B8C-83A1-F6EECF244321}">
                <p14:modId xmlns:p14="http://schemas.microsoft.com/office/powerpoint/2010/main" val="2106980219"/>
              </p:ext>
            </p:extLst>
          </p:nvPr>
        </p:nvGraphicFramePr>
        <p:xfrm>
          <a:off x="245167" y="646270"/>
          <a:ext cx="8653666" cy="4118237"/>
        </p:xfrm>
        <a:graphic>
          <a:graphicData uri="http://schemas.openxmlformats.org/drawingml/2006/table">
            <a:tbl>
              <a:tblPr firstRow="1" bandRow="1">
                <a:tableStyleId>{85BE263C-DBD7-4A20-BB59-AAB30ACAA65A}</a:tableStyleId>
              </a:tblPr>
              <a:tblGrid>
                <a:gridCol w="1102916">
                  <a:extLst>
                    <a:ext uri="{9D8B030D-6E8A-4147-A177-3AD203B41FA5}">
                      <a16:colId xmlns:a16="http://schemas.microsoft.com/office/drawing/2014/main" val="2285706745"/>
                    </a:ext>
                  </a:extLst>
                </a:gridCol>
                <a:gridCol w="1510150">
                  <a:extLst>
                    <a:ext uri="{9D8B030D-6E8A-4147-A177-3AD203B41FA5}">
                      <a16:colId xmlns:a16="http://schemas.microsoft.com/office/drawing/2014/main" val="4231806567"/>
                    </a:ext>
                  </a:extLst>
                </a:gridCol>
                <a:gridCol w="1510150">
                  <a:extLst>
                    <a:ext uri="{9D8B030D-6E8A-4147-A177-3AD203B41FA5}">
                      <a16:colId xmlns:a16="http://schemas.microsoft.com/office/drawing/2014/main" val="2905759031"/>
                    </a:ext>
                  </a:extLst>
                </a:gridCol>
                <a:gridCol w="1510150">
                  <a:extLst>
                    <a:ext uri="{9D8B030D-6E8A-4147-A177-3AD203B41FA5}">
                      <a16:colId xmlns:a16="http://schemas.microsoft.com/office/drawing/2014/main" val="2621300330"/>
                    </a:ext>
                  </a:extLst>
                </a:gridCol>
                <a:gridCol w="1510150">
                  <a:extLst>
                    <a:ext uri="{9D8B030D-6E8A-4147-A177-3AD203B41FA5}">
                      <a16:colId xmlns:a16="http://schemas.microsoft.com/office/drawing/2014/main" val="1824097155"/>
                    </a:ext>
                  </a:extLst>
                </a:gridCol>
                <a:gridCol w="1510150">
                  <a:extLst>
                    <a:ext uri="{9D8B030D-6E8A-4147-A177-3AD203B41FA5}">
                      <a16:colId xmlns:a16="http://schemas.microsoft.com/office/drawing/2014/main" val="303120599"/>
                    </a:ext>
                  </a:extLst>
                </a:gridCol>
              </a:tblGrid>
              <a:tr h="383862">
                <a:tc>
                  <a:txBody>
                    <a:bodyPr/>
                    <a:lstStyle/>
                    <a:p>
                      <a:pPr algn="l"/>
                      <a:endParaRPr lang="en-US" sz="700" b="1" i="0" u="none" strike="noStrike" kern="1200" dirty="0">
                        <a:solidFill>
                          <a:srgbClr val="FFFFFF"/>
                        </a:solidFill>
                        <a:effectLst/>
                        <a:latin typeface="Arial" panose="020B0604020202020204" pitchFamily="34" charset="0"/>
                        <a:ea typeface="+mn-ea"/>
                        <a:cs typeface="+mn-cs"/>
                      </a:endParaRPr>
                    </a:p>
                  </a:txBody>
                  <a:tcPr marR="0" marT="0" marB="0" anchor="ctr"/>
                </a:tc>
                <a:tc>
                  <a:txBody>
                    <a:bodyPr/>
                    <a:lstStyle/>
                    <a:p>
                      <a:pPr algn="ctr" fontAlgn="ctr"/>
                      <a:r>
                        <a:rPr lang="en-US" sz="700" u="none" strike="noStrike" dirty="0">
                          <a:effectLst/>
                        </a:rPr>
                        <a:t>Exploration</a:t>
                      </a:r>
                      <a:br>
                        <a:rPr lang="en-US" sz="700" u="none" strike="noStrike" dirty="0">
                          <a:effectLst/>
                        </a:rPr>
                      </a:br>
                      <a:r>
                        <a:rPr lang="en-US" sz="700" u="none" strike="noStrike" dirty="0">
                          <a:effectLst/>
                        </a:rPr>
                        <a:t>(Under 25)</a:t>
                      </a:r>
                      <a:endParaRPr lang="en-US" sz="700" b="1" i="0" u="none" strike="noStrike" dirty="0">
                        <a:solidFill>
                          <a:srgbClr val="FFFFFF"/>
                        </a:solidFill>
                        <a:effectLst/>
                        <a:latin typeface="Arial" panose="020B0604020202020204" pitchFamily="34" charset="0"/>
                      </a:endParaRPr>
                    </a:p>
                  </a:txBody>
                  <a:tcPr marR="0" marT="0" marB="0" anchor="ctr"/>
                </a:tc>
                <a:tc>
                  <a:txBody>
                    <a:bodyPr/>
                    <a:lstStyle/>
                    <a:p>
                      <a:pPr algn="ctr" fontAlgn="ctr"/>
                      <a:r>
                        <a:rPr lang="en-US" sz="700" u="none" strike="noStrike" dirty="0">
                          <a:effectLst/>
                        </a:rPr>
                        <a:t>Establishment</a:t>
                      </a:r>
                      <a:br>
                        <a:rPr lang="en-US" sz="700" u="none" strike="noStrike" dirty="0">
                          <a:effectLst/>
                        </a:rPr>
                      </a:br>
                      <a:r>
                        <a:rPr lang="en-US" sz="700" u="none" strike="noStrike" dirty="0">
                          <a:effectLst/>
                        </a:rPr>
                        <a:t>(25-34)</a:t>
                      </a:r>
                      <a:endParaRPr lang="en-US" sz="700" b="1" i="0" u="none" strike="noStrike" dirty="0">
                        <a:solidFill>
                          <a:srgbClr val="FFFFFF"/>
                        </a:solidFill>
                        <a:effectLst/>
                        <a:latin typeface="Arial" panose="020B0604020202020204" pitchFamily="34" charset="0"/>
                      </a:endParaRPr>
                    </a:p>
                  </a:txBody>
                  <a:tcPr marR="0" marT="0" marB="0" anchor="ctr"/>
                </a:tc>
                <a:tc>
                  <a:txBody>
                    <a:bodyPr/>
                    <a:lstStyle/>
                    <a:p>
                      <a:pPr algn="ctr" fontAlgn="ctr"/>
                      <a:r>
                        <a:rPr lang="en-US" sz="700" u="none" strike="noStrike" dirty="0">
                          <a:effectLst/>
                        </a:rPr>
                        <a:t>Mid-Career</a:t>
                      </a:r>
                      <a:br>
                        <a:rPr lang="en-US" sz="700" u="none" strike="noStrike" dirty="0">
                          <a:effectLst/>
                        </a:rPr>
                      </a:br>
                      <a:r>
                        <a:rPr lang="en-US" sz="700" u="none" strike="noStrike" dirty="0">
                          <a:effectLst/>
                        </a:rPr>
                        <a:t>(35-44)</a:t>
                      </a:r>
                      <a:endParaRPr lang="en-US" sz="700" b="1" i="0" u="none" strike="noStrike" dirty="0">
                        <a:solidFill>
                          <a:srgbClr val="FFFFFF"/>
                        </a:solidFill>
                        <a:effectLst/>
                        <a:latin typeface="Arial" panose="020B0604020202020204" pitchFamily="34" charset="0"/>
                      </a:endParaRPr>
                    </a:p>
                  </a:txBody>
                  <a:tcPr marR="0" marT="0" marB="0" anchor="ctr"/>
                </a:tc>
                <a:tc>
                  <a:txBody>
                    <a:bodyPr/>
                    <a:lstStyle/>
                    <a:p>
                      <a:pPr algn="ctr" fontAlgn="ctr"/>
                      <a:r>
                        <a:rPr lang="en-US" sz="700" u="none" strike="noStrike" dirty="0">
                          <a:effectLst/>
                        </a:rPr>
                        <a:t>Late Career</a:t>
                      </a:r>
                      <a:br>
                        <a:rPr lang="en-US" sz="700" u="none" strike="noStrike" dirty="0">
                          <a:effectLst/>
                        </a:rPr>
                      </a:br>
                      <a:r>
                        <a:rPr lang="en-US" sz="700" u="none" strike="noStrike" dirty="0">
                          <a:effectLst/>
                        </a:rPr>
                        <a:t>(45-54)</a:t>
                      </a:r>
                      <a:endParaRPr lang="en-US" sz="700" b="1" i="0" u="none" strike="noStrike" dirty="0">
                        <a:solidFill>
                          <a:srgbClr val="FFFFFF"/>
                        </a:solidFill>
                        <a:effectLst/>
                        <a:latin typeface="Arial" panose="020B0604020202020204" pitchFamily="34" charset="0"/>
                      </a:endParaRPr>
                    </a:p>
                  </a:txBody>
                  <a:tcPr marR="0" marT="0" marB="0" anchor="ctr"/>
                </a:tc>
                <a:tc>
                  <a:txBody>
                    <a:bodyPr/>
                    <a:lstStyle/>
                    <a:p>
                      <a:pPr algn="ctr" fontAlgn="ctr"/>
                      <a:r>
                        <a:rPr lang="en-US" sz="700" u="none" strike="noStrike" dirty="0">
                          <a:effectLst/>
                        </a:rPr>
                        <a:t>Pre-Retirement</a:t>
                      </a:r>
                      <a:br>
                        <a:rPr lang="en-US" sz="700" u="none" strike="noStrike" dirty="0">
                          <a:effectLst/>
                        </a:rPr>
                      </a:br>
                      <a:r>
                        <a:rPr lang="en-US" sz="700" u="none" strike="noStrike" dirty="0">
                          <a:effectLst/>
                        </a:rPr>
                        <a:t>(55+)</a:t>
                      </a:r>
                      <a:endParaRPr lang="en-US" sz="700" b="1" i="0" u="none" strike="noStrike" dirty="0">
                        <a:solidFill>
                          <a:srgbClr val="FFFFFF"/>
                        </a:solidFill>
                        <a:effectLst/>
                        <a:latin typeface="Arial" panose="020B0604020202020204" pitchFamily="34" charset="0"/>
                      </a:endParaRPr>
                    </a:p>
                  </a:txBody>
                  <a:tcPr marR="0" marT="0" marB="0" anchor="ctr"/>
                </a:tc>
                <a:extLst>
                  <a:ext uri="{0D108BD9-81ED-4DB2-BD59-A6C34878D82A}">
                    <a16:rowId xmlns:a16="http://schemas.microsoft.com/office/drawing/2014/main" val="3181639281"/>
                  </a:ext>
                </a:extLst>
              </a:tr>
              <a:tr h="356104">
                <a:tc>
                  <a:txBody>
                    <a:bodyPr/>
                    <a:lstStyle/>
                    <a:p>
                      <a:pPr algn="l"/>
                      <a:r>
                        <a:rPr lang="en-US" sz="700" b="1" dirty="0"/>
                        <a:t>Prevalence</a:t>
                      </a:r>
                      <a:endParaRPr lang="en-US" sz="700" b="1" dirty="0">
                        <a:solidFill>
                          <a:schemeClr val="bg1"/>
                        </a:solidFill>
                      </a:endParaRPr>
                    </a:p>
                  </a:txBody>
                  <a:tcPr marR="0" marT="0" marB="0" anchor="ctr">
                    <a:noFill/>
                  </a:tcPr>
                </a:tc>
                <a:tc>
                  <a:txBody>
                    <a:bodyPr/>
                    <a:lstStyle/>
                    <a:p>
                      <a:pPr algn="ctr"/>
                      <a:r>
                        <a:rPr lang="en-US" sz="700"/>
                        <a:t>3 Employees (3% of org.)</a:t>
                      </a:r>
                      <a:endParaRPr lang="en-US" sz="700" dirty="0"/>
                    </a:p>
                  </a:txBody>
                  <a:tcPr marR="0" marT="0" marB="0" anchor="ctr">
                    <a:noFill/>
                  </a:tcPr>
                </a:tc>
                <a:tc>
                  <a:txBody>
                    <a:bodyPr/>
                    <a:lstStyle/>
                    <a:p>
                      <a:pPr algn="ctr"/>
                      <a:r>
                        <a:rPr lang="en-US" sz="700"/>
                        <a:t>36 Employees (35% of org.)</a:t>
                      </a:r>
                      <a:endParaRPr lang="en-US" sz="700" dirty="0"/>
                    </a:p>
                  </a:txBody>
                  <a:tcPr marR="0" marT="0" marB="0" anchor="ctr">
                    <a:noFill/>
                  </a:tcPr>
                </a:tc>
                <a:tc>
                  <a:txBody>
                    <a:bodyPr/>
                    <a:lstStyle/>
                    <a:p>
                      <a:pPr algn="ctr"/>
                      <a:r>
                        <a:rPr lang="en-US" sz="700"/>
                        <a:t>27 Employees (26% of org.)</a:t>
                      </a:r>
                      <a:endParaRPr lang="en-US" sz="700" dirty="0"/>
                    </a:p>
                  </a:txBody>
                  <a:tcPr marR="0" marT="0" marB="0" anchor="ctr">
                    <a:noFill/>
                  </a:tcPr>
                </a:tc>
                <a:tc>
                  <a:txBody>
                    <a:bodyPr/>
                    <a:lstStyle/>
                    <a:p>
                      <a:pPr algn="ctr"/>
                      <a:r>
                        <a:rPr lang="en-US" sz="700"/>
                        <a:t>16 Employees (16% of org.)</a:t>
                      </a:r>
                      <a:endParaRPr lang="en-US" sz="700" dirty="0"/>
                    </a:p>
                  </a:txBody>
                  <a:tcPr marR="0" marT="0" marB="0" anchor="ctr">
                    <a:noFill/>
                  </a:tcPr>
                </a:tc>
                <a:tc>
                  <a:txBody>
                    <a:bodyPr/>
                    <a:lstStyle/>
                    <a:p>
                      <a:pPr algn="ctr"/>
                      <a:r>
                        <a:rPr lang="en-US" sz="700"/>
                        <a:t>21 Employees (20% of org.)</a:t>
                      </a:r>
                      <a:endParaRPr lang="en-US" sz="700" dirty="0"/>
                    </a:p>
                  </a:txBody>
                  <a:tcPr marR="0" marT="0" marB="0" anchor="ctr">
                    <a:noFill/>
                  </a:tcPr>
                </a:tc>
                <a:extLst>
                  <a:ext uri="{0D108BD9-81ED-4DB2-BD59-A6C34878D82A}">
                    <a16:rowId xmlns:a16="http://schemas.microsoft.com/office/drawing/2014/main" val="2173416120"/>
                  </a:ext>
                </a:extLst>
              </a:tr>
              <a:tr h="356104">
                <a:tc>
                  <a:txBody>
                    <a:bodyPr/>
                    <a:lstStyle/>
                    <a:p>
                      <a:pPr algn="l"/>
                      <a:r>
                        <a:rPr lang="en-US" sz="700" b="1" dirty="0"/>
                        <a:t>Compensation</a:t>
                      </a:r>
                      <a:endParaRPr lang="en-US" sz="700" b="1" dirty="0">
                        <a:solidFill>
                          <a:schemeClr val="bg1"/>
                        </a:solidFill>
                      </a:endParaRPr>
                    </a:p>
                  </a:txBody>
                  <a:tcPr marR="0" marT="0" marB="0" anchor="ctr">
                    <a:solidFill>
                      <a:schemeClr val="accent2">
                        <a:lumMod val="20000"/>
                        <a:lumOff val="80000"/>
                      </a:schemeClr>
                    </a:solidFill>
                  </a:tcPr>
                </a:tc>
                <a:tc>
                  <a:txBody>
                    <a:bodyPr/>
                    <a:lstStyle/>
                    <a:p>
                      <a:pPr algn="ctr"/>
                      <a:r>
                        <a:rPr lang="en-US" sz="700"/>
                        <a:t>$51,547</a:t>
                      </a:r>
                      <a:endParaRPr lang="en-US" sz="700" dirty="0"/>
                    </a:p>
                  </a:txBody>
                  <a:tcPr marR="0" marT="0" marB="0" anchor="ctr">
                    <a:solidFill>
                      <a:schemeClr val="accent2">
                        <a:lumMod val="20000"/>
                        <a:lumOff val="80000"/>
                      </a:schemeClr>
                    </a:solidFill>
                  </a:tcPr>
                </a:tc>
                <a:tc>
                  <a:txBody>
                    <a:bodyPr/>
                    <a:lstStyle/>
                    <a:p>
                      <a:pPr algn="ctr"/>
                      <a:r>
                        <a:rPr lang="en-US" sz="700"/>
                        <a:t>$61,061</a:t>
                      </a:r>
                      <a:endParaRPr lang="en-US" sz="700" dirty="0"/>
                    </a:p>
                  </a:txBody>
                  <a:tcPr marR="0" marT="0" marB="0" anchor="ctr">
                    <a:solidFill>
                      <a:schemeClr val="accent2">
                        <a:lumMod val="20000"/>
                        <a:lumOff val="80000"/>
                      </a:schemeClr>
                    </a:solidFill>
                  </a:tcPr>
                </a:tc>
                <a:tc>
                  <a:txBody>
                    <a:bodyPr/>
                    <a:lstStyle/>
                    <a:p>
                      <a:pPr algn="ctr"/>
                      <a:r>
                        <a:rPr lang="en-US" sz="700"/>
                        <a:t>$80,510</a:t>
                      </a:r>
                      <a:endParaRPr lang="en-US" sz="700" dirty="0"/>
                    </a:p>
                  </a:txBody>
                  <a:tcPr marR="0" marT="0" marB="0" anchor="ctr">
                    <a:solidFill>
                      <a:schemeClr val="accent2">
                        <a:lumMod val="20000"/>
                        <a:lumOff val="80000"/>
                      </a:schemeClr>
                    </a:solidFill>
                  </a:tcPr>
                </a:tc>
                <a:tc>
                  <a:txBody>
                    <a:bodyPr/>
                    <a:lstStyle/>
                    <a:p>
                      <a:pPr algn="ctr"/>
                      <a:r>
                        <a:rPr lang="en-US" sz="700"/>
                        <a:t>$81,782</a:t>
                      </a:r>
                      <a:endParaRPr lang="en-US" sz="700" dirty="0"/>
                    </a:p>
                  </a:txBody>
                  <a:tcPr marR="0" marT="0" marB="0" anchor="ctr">
                    <a:solidFill>
                      <a:schemeClr val="accent2">
                        <a:lumMod val="20000"/>
                        <a:lumOff val="80000"/>
                      </a:schemeClr>
                    </a:solidFill>
                  </a:tcPr>
                </a:tc>
                <a:tc>
                  <a:txBody>
                    <a:bodyPr/>
                    <a:lstStyle/>
                    <a:p>
                      <a:pPr algn="ctr"/>
                      <a:r>
                        <a:rPr lang="en-US" sz="700"/>
                        <a:t>$72,272</a:t>
                      </a:r>
                      <a:endParaRPr lang="en-US" sz="700" dirty="0"/>
                    </a:p>
                  </a:txBody>
                  <a:tcPr marR="0" marT="0" marB="0" anchor="ctr">
                    <a:solidFill>
                      <a:schemeClr val="accent2">
                        <a:lumMod val="20000"/>
                        <a:lumOff val="80000"/>
                      </a:schemeClr>
                    </a:solidFill>
                  </a:tcPr>
                </a:tc>
                <a:extLst>
                  <a:ext uri="{0D108BD9-81ED-4DB2-BD59-A6C34878D82A}">
                    <a16:rowId xmlns:a16="http://schemas.microsoft.com/office/drawing/2014/main" val="1172360413"/>
                  </a:ext>
                </a:extLst>
              </a:tr>
              <a:tr h="356104">
                <a:tc>
                  <a:txBody>
                    <a:bodyPr/>
                    <a:lstStyle/>
                    <a:p>
                      <a:pPr algn="l"/>
                      <a:r>
                        <a:rPr lang="en-US" sz="700" b="1" dirty="0"/>
                        <a:t>Median Tenure</a:t>
                      </a:r>
                      <a:endParaRPr lang="en-US" sz="700" b="1" dirty="0">
                        <a:solidFill>
                          <a:schemeClr val="bg1"/>
                        </a:solidFill>
                      </a:endParaRPr>
                    </a:p>
                  </a:txBody>
                  <a:tcPr marR="0" marT="0" marB="0" anchor="ctr">
                    <a:noFill/>
                  </a:tcPr>
                </a:tc>
                <a:tc>
                  <a:txBody>
                    <a:bodyPr/>
                    <a:lstStyle/>
                    <a:p>
                      <a:pPr algn="ctr"/>
                      <a:r>
                        <a:rPr lang="en-US" sz="700"/>
                        <a:t>2.8 years</a:t>
                      </a:r>
                      <a:endParaRPr lang="en-US" sz="700" dirty="0"/>
                    </a:p>
                  </a:txBody>
                  <a:tcPr marR="0" marT="0" marB="0" anchor="ctr">
                    <a:noFill/>
                  </a:tcPr>
                </a:tc>
                <a:tc>
                  <a:txBody>
                    <a:bodyPr/>
                    <a:lstStyle/>
                    <a:p>
                      <a:pPr algn="ctr"/>
                      <a:r>
                        <a:rPr lang="en-US" sz="700"/>
                        <a:t>1.2 years</a:t>
                      </a:r>
                      <a:endParaRPr lang="en-US" sz="700" dirty="0"/>
                    </a:p>
                  </a:txBody>
                  <a:tcPr marR="0" marT="0" marB="0" anchor="ctr">
                    <a:noFill/>
                  </a:tcPr>
                </a:tc>
                <a:tc>
                  <a:txBody>
                    <a:bodyPr/>
                    <a:lstStyle/>
                    <a:p>
                      <a:pPr algn="ctr"/>
                      <a:r>
                        <a:rPr lang="en-US" sz="700"/>
                        <a:t>2.2 years</a:t>
                      </a:r>
                      <a:endParaRPr lang="en-US" sz="700" dirty="0"/>
                    </a:p>
                  </a:txBody>
                  <a:tcPr marR="0" marT="0" marB="0" anchor="ctr">
                    <a:noFill/>
                  </a:tcPr>
                </a:tc>
                <a:tc>
                  <a:txBody>
                    <a:bodyPr/>
                    <a:lstStyle/>
                    <a:p>
                      <a:pPr algn="ctr"/>
                      <a:r>
                        <a:rPr lang="en-US" sz="700"/>
                        <a:t>2.5 years</a:t>
                      </a:r>
                      <a:endParaRPr lang="en-US" sz="700" dirty="0"/>
                    </a:p>
                  </a:txBody>
                  <a:tcPr marR="0" marT="0" marB="0" anchor="ctr">
                    <a:noFill/>
                  </a:tcPr>
                </a:tc>
                <a:tc>
                  <a:txBody>
                    <a:bodyPr/>
                    <a:lstStyle/>
                    <a:p>
                      <a:pPr algn="ctr"/>
                      <a:r>
                        <a:rPr lang="en-US" sz="700"/>
                        <a:t>10.3 years</a:t>
                      </a:r>
                      <a:endParaRPr lang="en-US" sz="700" dirty="0"/>
                    </a:p>
                  </a:txBody>
                  <a:tcPr marR="0" marT="0" marB="0" anchor="ctr">
                    <a:noFill/>
                  </a:tcPr>
                </a:tc>
                <a:extLst>
                  <a:ext uri="{0D108BD9-81ED-4DB2-BD59-A6C34878D82A}">
                    <a16:rowId xmlns:a16="http://schemas.microsoft.com/office/drawing/2014/main" val="2929769370"/>
                  </a:ext>
                </a:extLst>
              </a:tr>
              <a:tr h="356104">
                <a:tc>
                  <a:txBody>
                    <a:bodyPr/>
                    <a:lstStyle/>
                    <a:p>
                      <a:pPr algn="l"/>
                      <a:r>
                        <a:rPr lang="en-US" sz="700" b="1" dirty="0"/>
                        <a:t>Negatively</a:t>
                      </a:r>
                      <a:r>
                        <a:rPr lang="en-US" sz="700" b="1" baseline="0" dirty="0"/>
                        <a:t> </a:t>
                      </a:r>
                      <a:r>
                        <a:rPr lang="en-US" sz="700" b="1" dirty="0"/>
                        <a:t>Impacted </a:t>
                      </a:r>
                    </a:p>
                    <a:p>
                      <a:pPr algn="l"/>
                      <a:r>
                        <a:rPr lang="en-US" sz="700" b="1" dirty="0"/>
                        <a:t>by SDoH</a:t>
                      </a:r>
                      <a:endParaRPr lang="en-US" sz="700" b="1" dirty="0">
                        <a:solidFill>
                          <a:schemeClr val="bg1"/>
                        </a:solidFill>
                      </a:endParaRPr>
                    </a:p>
                  </a:txBody>
                  <a:tcPr marR="0" marT="0" marB="0" anchor="ctr">
                    <a:solidFill>
                      <a:schemeClr val="accent2">
                        <a:lumMod val="20000"/>
                        <a:lumOff val="80000"/>
                      </a:schemeClr>
                    </a:solidFill>
                  </a:tcPr>
                </a:tc>
                <a:tc>
                  <a:txBody>
                    <a:bodyPr/>
                    <a:lstStyle/>
                    <a:p>
                      <a:pPr algn="ctr"/>
                      <a:r>
                        <a:rPr lang="en-US" sz="700"/>
                        <a:t>0 (0.0% of exploration)</a:t>
                      </a:r>
                      <a:endParaRPr lang="en-US" sz="700" dirty="0"/>
                    </a:p>
                  </a:txBody>
                  <a:tcPr marR="0" marT="0" marB="0" anchor="ctr">
                    <a:solidFill>
                      <a:schemeClr val="accent2">
                        <a:lumMod val="20000"/>
                        <a:lumOff val="80000"/>
                      </a:schemeClr>
                    </a:solidFill>
                  </a:tcPr>
                </a:tc>
                <a:tc>
                  <a:txBody>
                    <a:bodyPr/>
                    <a:lstStyle/>
                    <a:p>
                      <a:pPr algn="ctr"/>
                      <a:r>
                        <a:rPr lang="en-US" sz="700"/>
                        <a:t>6 (16.7% of establishment)</a:t>
                      </a:r>
                      <a:endParaRPr lang="en-US" sz="700" dirty="0"/>
                    </a:p>
                  </a:txBody>
                  <a:tcPr marR="0" marT="0" marB="0" anchor="ctr">
                    <a:solidFill>
                      <a:schemeClr val="accent2">
                        <a:lumMod val="20000"/>
                        <a:lumOff val="80000"/>
                      </a:schemeClr>
                    </a:solidFill>
                  </a:tcPr>
                </a:tc>
                <a:tc>
                  <a:txBody>
                    <a:bodyPr/>
                    <a:lstStyle/>
                    <a:p>
                      <a:pPr algn="ctr"/>
                      <a:r>
                        <a:rPr lang="en-US" sz="700"/>
                        <a:t>5 (18.5% of mid-career)</a:t>
                      </a:r>
                      <a:endParaRPr lang="en-US" sz="700" dirty="0"/>
                    </a:p>
                  </a:txBody>
                  <a:tcPr marR="0" marT="0" marB="0" anchor="ctr">
                    <a:solidFill>
                      <a:schemeClr val="accent2">
                        <a:lumMod val="20000"/>
                        <a:lumOff val="80000"/>
                      </a:schemeClr>
                    </a:solidFill>
                  </a:tcPr>
                </a:tc>
                <a:tc>
                  <a:txBody>
                    <a:bodyPr/>
                    <a:lstStyle/>
                    <a:p>
                      <a:pPr algn="ctr"/>
                      <a:r>
                        <a:rPr lang="en-US" sz="700"/>
                        <a:t>4 (25.0% of late career)</a:t>
                      </a:r>
                      <a:endParaRPr lang="en-US" sz="700" dirty="0"/>
                    </a:p>
                  </a:txBody>
                  <a:tcPr marR="0" marT="0" marB="0" anchor="ctr">
                    <a:solidFill>
                      <a:schemeClr val="accent2">
                        <a:lumMod val="20000"/>
                        <a:lumOff val="80000"/>
                      </a:schemeClr>
                    </a:solidFill>
                  </a:tcPr>
                </a:tc>
                <a:tc>
                  <a:txBody>
                    <a:bodyPr/>
                    <a:lstStyle/>
                    <a:p>
                      <a:pPr algn="ctr"/>
                      <a:r>
                        <a:rPr lang="en-US" sz="700"/>
                        <a:t>4 (19.0% of pre-retirement)</a:t>
                      </a:r>
                      <a:endParaRPr lang="en-US" sz="700" dirty="0"/>
                    </a:p>
                  </a:txBody>
                  <a:tcPr marR="0" marT="0" marB="0" anchor="ctr">
                    <a:solidFill>
                      <a:schemeClr val="accent2">
                        <a:lumMod val="20000"/>
                        <a:lumOff val="80000"/>
                      </a:schemeClr>
                    </a:solidFill>
                  </a:tcPr>
                </a:tc>
                <a:extLst>
                  <a:ext uri="{0D108BD9-81ED-4DB2-BD59-A6C34878D82A}">
                    <a16:rowId xmlns:a16="http://schemas.microsoft.com/office/drawing/2014/main" val="2242361760"/>
                  </a:ext>
                </a:extLst>
              </a:tr>
              <a:tr h="356104">
                <a:tc>
                  <a:txBody>
                    <a:bodyPr/>
                    <a:lstStyle/>
                    <a:p>
                      <a:pPr algn="l"/>
                      <a:r>
                        <a:rPr lang="en-US" sz="700" b="1" dirty="0"/>
                        <a:t>Rent Disadvantaged</a:t>
                      </a:r>
                      <a:endParaRPr lang="en-US" sz="700" b="1" dirty="0">
                        <a:solidFill>
                          <a:schemeClr val="bg1"/>
                        </a:solidFill>
                      </a:endParaRPr>
                    </a:p>
                  </a:txBody>
                  <a:tcPr marR="0" marT="0" marB="0" anchor="ctr">
                    <a:noFill/>
                  </a:tcPr>
                </a:tc>
                <a:tc>
                  <a:txBody>
                    <a:bodyPr/>
                    <a:lstStyle/>
                    <a:p>
                      <a:pPr algn="ctr"/>
                      <a:r>
                        <a:rPr lang="en-US" sz="700"/>
                        <a:t>1 (33.3% of exploration)</a:t>
                      </a:r>
                      <a:endParaRPr lang="en-US" sz="700" dirty="0"/>
                    </a:p>
                  </a:txBody>
                  <a:tcPr marR="0" marT="0" marB="0" anchor="ctr">
                    <a:noFill/>
                  </a:tcPr>
                </a:tc>
                <a:tc>
                  <a:txBody>
                    <a:bodyPr/>
                    <a:lstStyle/>
                    <a:p>
                      <a:pPr algn="ctr"/>
                      <a:r>
                        <a:rPr lang="en-US" sz="700"/>
                        <a:t>4 (11.1% of establishment)</a:t>
                      </a:r>
                      <a:endParaRPr lang="en-US" sz="700" dirty="0"/>
                    </a:p>
                  </a:txBody>
                  <a:tcPr marR="0" marT="0" marB="0" anchor="ctr">
                    <a:noFill/>
                  </a:tcPr>
                </a:tc>
                <a:tc>
                  <a:txBody>
                    <a:bodyPr/>
                    <a:lstStyle/>
                    <a:p>
                      <a:pPr algn="ctr"/>
                      <a:r>
                        <a:rPr lang="en-US" sz="700"/>
                        <a:t>3 (11.1% of mid-career)</a:t>
                      </a:r>
                      <a:endParaRPr lang="en-US" sz="700" dirty="0"/>
                    </a:p>
                  </a:txBody>
                  <a:tcPr marR="0" marT="0" marB="0" anchor="ctr">
                    <a:noFill/>
                  </a:tcPr>
                </a:tc>
                <a:tc>
                  <a:txBody>
                    <a:bodyPr/>
                    <a:lstStyle/>
                    <a:p>
                      <a:pPr algn="ctr"/>
                      <a:r>
                        <a:rPr lang="en-US" sz="700"/>
                        <a:t>1 (6.3% of late career)</a:t>
                      </a:r>
                      <a:endParaRPr lang="en-US" sz="700" dirty="0"/>
                    </a:p>
                  </a:txBody>
                  <a:tcPr marR="0" marT="0" marB="0" anchor="ctr">
                    <a:noFill/>
                  </a:tcPr>
                </a:tc>
                <a:tc>
                  <a:txBody>
                    <a:bodyPr/>
                    <a:lstStyle/>
                    <a:p>
                      <a:pPr algn="ctr"/>
                      <a:r>
                        <a:rPr lang="en-US" sz="700"/>
                        <a:t>3 (14.3% of pre-retirement)</a:t>
                      </a:r>
                      <a:endParaRPr lang="en-US" sz="700" dirty="0"/>
                    </a:p>
                  </a:txBody>
                  <a:tcPr marR="0" marT="0" marB="0" anchor="ctr">
                    <a:noFill/>
                  </a:tcPr>
                </a:tc>
                <a:extLst>
                  <a:ext uri="{0D108BD9-81ED-4DB2-BD59-A6C34878D82A}">
                    <a16:rowId xmlns:a16="http://schemas.microsoft.com/office/drawing/2014/main" val="315951390"/>
                  </a:ext>
                </a:extLst>
              </a:tr>
              <a:tr h="125169">
                <a:tc>
                  <a:txBody>
                    <a:bodyPr/>
                    <a:lstStyle/>
                    <a:p>
                      <a:pPr algn="l"/>
                      <a:endParaRPr lang="en-US" sz="700" b="1" dirty="0">
                        <a:solidFill>
                          <a:schemeClr val="bg1"/>
                        </a:solidFill>
                      </a:endParaRPr>
                    </a:p>
                  </a:txBody>
                  <a:tcPr marR="0" marT="0" marB="0" anchor="ctr">
                    <a:solidFill>
                      <a:schemeClr val="accent2"/>
                    </a:solidFill>
                  </a:tcPr>
                </a:tc>
                <a:tc>
                  <a:txBody>
                    <a:bodyPr/>
                    <a:lstStyle/>
                    <a:p>
                      <a:pPr algn="ctr"/>
                      <a:endParaRPr lang="en-US" sz="700" dirty="0"/>
                    </a:p>
                  </a:txBody>
                  <a:tcPr marR="0" marT="0" marB="0" anchor="ctr">
                    <a:solidFill>
                      <a:schemeClr val="accent2"/>
                    </a:solidFill>
                  </a:tcPr>
                </a:tc>
                <a:tc>
                  <a:txBody>
                    <a:bodyPr/>
                    <a:lstStyle/>
                    <a:p>
                      <a:pPr algn="ctr"/>
                      <a:endParaRPr lang="en-US" sz="700" dirty="0"/>
                    </a:p>
                  </a:txBody>
                  <a:tcPr marR="0" marT="0" marB="0" anchor="ctr">
                    <a:solidFill>
                      <a:schemeClr val="accent2"/>
                    </a:solidFill>
                  </a:tcPr>
                </a:tc>
                <a:tc>
                  <a:txBody>
                    <a:bodyPr/>
                    <a:lstStyle/>
                    <a:p>
                      <a:pPr algn="ctr"/>
                      <a:endParaRPr lang="en-US" sz="700" dirty="0"/>
                    </a:p>
                  </a:txBody>
                  <a:tcPr marR="0" marT="0" marB="0" anchor="ctr">
                    <a:solidFill>
                      <a:schemeClr val="accent2"/>
                    </a:solidFill>
                  </a:tcPr>
                </a:tc>
                <a:tc>
                  <a:txBody>
                    <a:bodyPr/>
                    <a:lstStyle/>
                    <a:p>
                      <a:pPr algn="ctr"/>
                      <a:endParaRPr lang="en-US" sz="700" dirty="0"/>
                    </a:p>
                  </a:txBody>
                  <a:tcPr marR="0" marT="0" marB="0" anchor="ctr">
                    <a:solidFill>
                      <a:schemeClr val="accent2"/>
                    </a:solidFill>
                  </a:tcPr>
                </a:tc>
                <a:tc>
                  <a:txBody>
                    <a:bodyPr/>
                    <a:lstStyle/>
                    <a:p>
                      <a:pPr algn="ctr"/>
                      <a:endParaRPr lang="en-US" sz="700" dirty="0"/>
                    </a:p>
                  </a:txBody>
                  <a:tcPr marR="0" marT="0" marB="0" anchor="ctr">
                    <a:solidFill>
                      <a:schemeClr val="accent2"/>
                    </a:solidFill>
                  </a:tcPr>
                </a:tc>
                <a:extLst>
                  <a:ext uri="{0D108BD9-81ED-4DB2-BD59-A6C34878D82A}">
                    <a16:rowId xmlns:a16="http://schemas.microsoft.com/office/drawing/2014/main" val="2681929468"/>
                  </a:ext>
                </a:extLst>
              </a:tr>
              <a:tr h="3293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b="1" dirty="0"/>
                        <a:t>Life Stage Characteristics</a:t>
                      </a:r>
                    </a:p>
                  </a:txBody>
                  <a:tcPr marR="0" marT="0" marB="0" anchor="ctr">
                    <a:solidFill>
                      <a:schemeClr val="accent6">
                        <a:lumMod val="40000"/>
                        <a:lumOff val="60000"/>
                      </a:schemeClr>
                    </a:solidFill>
                  </a:tcPr>
                </a:tc>
                <a:tc>
                  <a:txBody>
                    <a:bodyPr/>
                    <a:lstStyle/>
                    <a:p>
                      <a:pPr marL="0" indent="0" algn="l" defTabSz="457200" rtl="0" eaLnBrk="1" latinLnBrk="0" hangingPunct="1">
                        <a:spcBef>
                          <a:spcPts val="100"/>
                        </a:spcBef>
                        <a:buFont typeface="Arial" panose="020B0604020202020204" pitchFamily="34" charset="0"/>
                        <a:buNone/>
                      </a:pPr>
                      <a:r>
                        <a:rPr lang="en-US" sz="700" kern="1200" dirty="0"/>
                        <a:t>More likely to be single and without dependents</a:t>
                      </a:r>
                    </a:p>
                  </a:txBody>
                  <a:tcPr marR="0" marT="0" marB="0" anchor="ctr">
                    <a:solidFill>
                      <a:schemeClr val="accent6">
                        <a:lumMod val="40000"/>
                        <a:lumOff val="60000"/>
                      </a:schemeClr>
                    </a:solidFill>
                  </a:tcPr>
                </a:tc>
                <a:tc>
                  <a:txBody>
                    <a:bodyPr/>
                    <a:lstStyle/>
                    <a:p>
                      <a:pPr marL="0" indent="0" algn="l" defTabSz="457200" rtl="0" eaLnBrk="1" latinLnBrk="0" hangingPunct="1">
                        <a:spcBef>
                          <a:spcPts val="100"/>
                        </a:spcBef>
                        <a:buFont typeface="Arial" panose="020B0604020202020204" pitchFamily="34" charset="0"/>
                        <a:buNone/>
                      </a:pPr>
                      <a:r>
                        <a:rPr lang="en-US" sz="700" kern="1200" dirty="0"/>
                        <a:t>Single or recently married</a:t>
                      </a:r>
                    </a:p>
                  </a:txBody>
                  <a:tcPr marR="0" marT="0" marB="0" anchor="ctr">
                    <a:solidFill>
                      <a:schemeClr val="accent6">
                        <a:lumMod val="40000"/>
                        <a:lumOff val="60000"/>
                      </a:schemeClr>
                    </a:solidFill>
                  </a:tcPr>
                </a:tc>
                <a:tc>
                  <a:txBody>
                    <a:bodyPr/>
                    <a:lstStyle/>
                    <a:p>
                      <a:pPr marL="0" indent="0" algn="l" defTabSz="457200" rtl="0" eaLnBrk="1" latinLnBrk="0" hangingPunct="1">
                        <a:spcBef>
                          <a:spcPts val="100"/>
                        </a:spcBef>
                        <a:buFont typeface="Arial" panose="020B0604020202020204" pitchFamily="34" charset="0"/>
                        <a:buNone/>
                      </a:pPr>
                      <a:r>
                        <a:rPr lang="en-US" sz="700" kern="1200" dirty="0"/>
                        <a:t>Potential</a:t>
                      </a:r>
                      <a:r>
                        <a:rPr lang="en-US" sz="700" kern="1200" baseline="0" dirty="0"/>
                        <a:t> child dependent needs</a:t>
                      </a:r>
                      <a:endParaRPr lang="en-US" sz="700" kern="1200" dirty="0"/>
                    </a:p>
                  </a:txBody>
                  <a:tcPr marR="0" marT="0" marB="0" anchor="ctr">
                    <a:solidFill>
                      <a:schemeClr val="accent6">
                        <a:lumMod val="40000"/>
                        <a:lumOff val="60000"/>
                      </a:schemeClr>
                    </a:solidFill>
                  </a:tcPr>
                </a:tc>
                <a:tc>
                  <a:txBody>
                    <a:bodyPr/>
                    <a:lstStyle/>
                    <a:p>
                      <a:pPr marL="0" indent="0" algn="l" defTabSz="457200" rtl="0" eaLnBrk="1" latinLnBrk="0" hangingPunct="1">
                        <a:spcBef>
                          <a:spcPts val="100"/>
                        </a:spcBef>
                        <a:buFont typeface="Arial" panose="020B0604020202020204" pitchFamily="34" charset="0"/>
                        <a:buNone/>
                      </a:pPr>
                      <a:r>
                        <a:rPr lang="en-US" sz="700" kern="1200" dirty="0"/>
                        <a:t>Potential</a:t>
                      </a:r>
                      <a:r>
                        <a:rPr lang="en-US" sz="700" kern="1200" baseline="0" dirty="0"/>
                        <a:t> child and adult dependent needs</a:t>
                      </a:r>
                      <a:endParaRPr lang="en-US" sz="700" kern="1200" dirty="0"/>
                    </a:p>
                  </a:txBody>
                  <a:tcPr marR="0" marT="0" marB="0" anchor="ctr">
                    <a:solidFill>
                      <a:schemeClr val="accent6">
                        <a:lumMod val="40000"/>
                        <a:lumOff val="60000"/>
                      </a:schemeClr>
                    </a:solidFill>
                  </a:tcPr>
                </a:tc>
                <a:tc>
                  <a:txBody>
                    <a:bodyPr/>
                    <a:lstStyle/>
                    <a:p>
                      <a:pPr marL="0" indent="0" algn="l" defTabSz="457200" rtl="0" eaLnBrk="1" latinLnBrk="0" hangingPunct="1">
                        <a:spcBef>
                          <a:spcPts val="100"/>
                        </a:spcBef>
                        <a:buFont typeface="Arial" panose="020B0604020202020204" pitchFamily="34" charset="0"/>
                        <a:buNone/>
                      </a:pPr>
                      <a:r>
                        <a:rPr lang="en-US" sz="700" kern="1200" baseline="0" dirty="0"/>
                        <a:t>Family obligations lessened</a:t>
                      </a:r>
                      <a:endParaRPr lang="en-US" sz="700" kern="1200" dirty="0">
                        <a:solidFill>
                          <a:schemeClr val="dk1"/>
                        </a:solidFill>
                        <a:latin typeface="+mn-lt"/>
                        <a:ea typeface="+mn-ea"/>
                        <a:cs typeface="+mn-cs"/>
                      </a:endParaRPr>
                    </a:p>
                  </a:txBody>
                  <a:tcPr marR="0" marT="0" marB="0" anchor="ctr">
                    <a:solidFill>
                      <a:schemeClr val="accent6">
                        <a:lumMod val="40000"/>
                        <a:lumOff val="60000"/>
                      </a:schemeClr>
                    </a:solidFill>
                  </a:tcPr>
                </a:tc>
                <a:extLst>
                  <a:ext uri="{0D108BD9-81ED-4DB2-BD59-A6C34878D82A}">
                    <a16:rowId xmlns:a16="http://schemas.microsoft.com/office/drawing/2014/main" val="3798289333"/>
                  </a:ext>
                </a:extLst>
              </a:tr>
              <a:tr h="329311">
                <a:tc>
                  <a:txBody>
                    <a:bodyPr/>
                    <a:lstStyle/>
                    <a:p>
                      <a:r>
                        <a:rPr lang="en-US" sz="700" b="1" dirty="0"/>
                        <a:t>Career</a:t>
                      </a:r>
                    </a:p>
                  </a:txBody>
                  <a:tcPr marR="0" marT="0" marB="0" anchor="ctr"/>
                </a:tc>
                <a:tc>
                  <a:txBody>
                    <a:bodyPr/>
                    <a:lstStyle/>
                    <a:p>
                      <a:pPr marL="0" indent="0" algn="l" defTabSz="457200" rtl="0" eaLnBrk="1" latinLnBrk="0" hangingPunct="1">
                        <a:spcBef>
                          <a:spcPts val="100"/>
                        </a:spcBef>
                        <a:buFont typeface="Arial" panose="020B0604020202020204" pitchFamily="34" charset="0"/>
                        <a:buNone/>
                      </a:pPr>
                      <a:r>
                        <a:rPr lang="en-US" sz="700" kern="1200" dirty="0"/>
                        <a:t>Work environment and corporate culture are important</a:t>
                      </a:r>
                    </a:p>
                  </a:txBody>
                  <a:tcPr marR="0" marT="0" marB="0" anchor="ctr"/>
                </a:tc>
                <a:tc>
                  <a:txBody>
                    <a:bodyPr/>
                    <a:lstStyle/>
                    <a:p>
                      <a:pPr marL="0" indent="0" algn="l" defTabSz="457200" rtl="0" eaLnBrk="1" latinLnBrk="0" hangingPunct="1">
                        <a:spcBef>
                          <a:spcPts val="100"/>
                        </a:spcBef>
                        <a:buFont typeface="Arial" panose="020B0604020202020204" pitchFamily="34" charset="0"/>
                        <a:buNone/>
                      </a:pPr>
                      <a:r>
                        <a:rPr lang="en-US" sz="700" kern="1200" dirty="0"/>
                        <a:t>Job advancement with clear career path options</a:t>
                      </a:r>
                    </a:p>
                  </a:txBody>
                  <a:tcPr marR="0" marT="0" marB="0" anchor="ctr"/>
                </a:tc>
                <a:tc>
                  <a:txBody>
                    <a:bodyPr/>
                    <a:lstStyle/>
                    <a:p>
                      <a:pPr marL="0" indent="0" algn="l" defTabSz="457200" rtl="0" eaLnBrk="1" latinLnBrk="0" hangingPunct="1">
                        <a:spcBef>
                          <a:spcPts val="100"/>
                        </a:spcBef>
                        <a:buFont typeface="Arial" panose="020B0604020202020204" pitchFamily="34" charset="0"/>
                        <a:buNone/>
                      </a:pPr>
                      <a:r>
                        <a:rPr lang="en-US" sz="700" kern="1200" dirty="0"/>
                        <a:t>Work/life balance is important</a:t>
                      </a:r>
                    </a:p>
                  </a:txBody>
                  <a:tcPr marR="0" marT="0" marB="0" anchor="ctr"/>
                </a:tc>
                <a:tc>
                  <a:txBody>
                    <a:bodyPr/>
                    <a:lstStyle/>
                    <a:p>
                      <a:pPr marL="0" indent="0" algn="l" defTabSz="457200" rtl="0" eaLnBrk="1" latinLnBrk="0" hangingPunct="1">
                        <a:spcBef>
                          <a:spcPts val="100"/>
                        </a:spcBef>
                        <a:buFont typeface="Arial" panose="020B0604020202020204" pitchFamily="34" charset="0"/>
                        <a:buNone/>
                      </a:pPr>
                      <a:r>
                        <a:rPr lang="en-US" sz="700" kern="1200" dirty="0"/>
                        <a:t>Professional leadership and mentorship opportunities important</a:t>
                      </a:r>
                    </a:p>
                  </a:txBody>
                  <a:tcPr marR="0" marT="0" marB="0" anchor="ctr"/>
                </a:tc>
                <a:tc>
                  <a:txBody>
                    <a:bodyPr/>
                    <a:lstStyle/>
                    <a:p>
                      <a:pPr marL="0" indent="0" algn="l" defTabSz="457200" rtl="0" eaLnBrk="1" latinLnBrk="0" hangingPunct="1">
                        <a:spcBef>
                          <a:spcPts val="100"/>
                        </a:spcBef>
                        <a:buFont typeface="Arial" panose="020B0604020202020204" pitchFamily="34" charset="0"/>
                        <a:buNone/>
                      </a:pPr>
                      <a:r>
                        <a:rPr lang="en-US" sz="700" kern="1200" dirty="0"/>
                        <a:t>Preparing for transition into retirement</a:t>
                      </a:r>
                    </a:p>
                  </a:txBody>
                  <a:tcPr marR="0" marT="0" marB="0" anchor="ctr"/>
                </a:tc>
                <a:extLst>
                  <a:ext uri="{0D108BD9-81ED-4DB2-BD59-A6C34878D82A}">
                    <a16:rowId xmlns:a16="http://schemas.microsoft.com/office/drawing/2014/main" val="610055814"/>
                  </a:ext>
                </a:extLst>
              </a:tr>
              <a:tr h="329311">
                <a:tc>
                  <a:txBody>
                    <a:bodyPr/>
                    <a:lstStyle/>
                    <a:p>
                      <a:r>
                        <a:rPr lang="en-US" sz="700" b="1" dirty="0"/>
                        <a:t>Financial</a:t>
                      </a:r>
                    </a:p>
                  </a:txBody>
                  <a:tcPr marR="0" marT="0" marB="0" anchor="ctr">
                    <a:solidFill>
                      <a:schemeClr val="accent6">
                        <a:lumMod val="40000"/>
                        <a:lumOff val="60000"/>
                      </a:schemeClr>
                    </a:solidFill>
                  </a:tcPr>
                </a:tc>
                <a:tc>
                  <a:txBody>
                    <a:bodyPr/>
                    <a:lstStyle/>
                    <a:p>
                      <a:pPr marL="0" marR="0" lvl="0" indent="0" algn="l" defTabSz="48006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kern="1200" dirty="0"/>
                        <a:t>Limited/no savings</a:t>
                      </a:r>
                      <a:endParaRPr lang="en-US" sz="700" kern="1200" dirty="0">
                        <a:solidFill>
                          <a:schemeClr val="dk1"/>
                        </a:solidFill>
                        <a:latin typeface="+mn-lt"/>
                        <a:ea typeface="+mn-ea"/>
                        <a:cs typeface="+mn-cs"/>
                      </a:endParaRPr>
                    </a:p>
                  </a:txBody>
                  <a:tcPr marR="0" marT="0" marB="0" anchor="ctr">
                    <a:solidFill>
                      <a:schemeClr val="accent6">
                        <a:lumMod val="40000"/>
                        <a:lumOff val="60000"/>
                      </a:schemeClr>
                    </a:solidFill>
                  </a:tcPr>
                </a:tc>
                <a:tc>
                  <a:txBody>
                    <a:bodyPr/>
                    <a:lstStyle/>
                    <a:p>
                      <a:pPr marL="0" marR="0" lvl="0" indent="0" algn="l" defTabSz="48006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dirty="0"/>
                        <a:t>Debt or learning to manage bills</a:t>
                      </a:r>
                    </a:p>
                  </a:txBody>
                  <a:tcPr marR="0" marT="0" marB="0" anchor="ctr">
                    <a:solidFill>
                      <a:schemeClr val="accent6">
                        <a:lumMod val="40000"/>
                        <a:lumOff val="60000"/>
                      </a:schemeClr>
                    </a:solidFill>
                  </a:tcPr>
                </a:tc>
                <a:tc>
                  <a:txBody>
                    <a:bodyPr/>
                    <a:lstStyle/>
                    <a:p>
                      <a:pPr marL="0" marR="0" lvl="0" indent="0" algn="l" defTabSz="48006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dirty="0"/>
                        <a:t>Focusing on first home purchase</a:t>
                      </a:r>
                    </a:p>
                  </a:txBody>
                  <a:tcPr marR="0" marT="0" marB="0" anchor="ctr">
                    <a:solidFill>
                      <a:schemeClr val="accent6">
                        <a:lumMod val="40000"/>
                        <a:lumOff val="60000"/>
                      </a:schemeClr>
                    </a:solidFill>
                  </a:tcPr>
                </a:tc>
                <a:tc>
                  <a:txBody>
                    <a:bodyPr/>
                    <a:lstStyle/>
                    <a:p>
                      <a:pPr marL="0" marR="0" lvl="0" indent="0" algn="l" defTabSz="48006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dirty="0"/>
                        <a:t>Potential</a:t>
                      </a:r>
                      <a:r>
                        <a:rPr lang="en-US" sz="700" baseline="0" dirty="0"/>
                        <a:t> disruption due to dependent education costs</a:t>
                      </a:r>
                      <a:endParaRPr lang="en-US" sz="700" dirty="0"/>
                    </a:p>
                  </a:txBody>
                  <a:tcPr marR="0" marT="0" marB="0" anchor="ctr">
                    <a:solidFill>
                      <a:schemeClr val="accent6">
                        <a:lumMod val="40000"/>
                        <a:lumOff val="60000"/>
                      </a:schemeClr>
                    </a:solidFill>
                  </a:tcPr>
                </a:tc>
                <a:tc>
                  <a:txBody>
                    <a:bodyPr/>
                    <a:lstStyle/>
                    <a:p>
                      <a:pPr marL="0" indent="0" algn="l">
                        <a:buFont typeface="Arial" panose="020B0604020202020204" pitchFamily="34" charset="0"/>
                        <a:buNone/>
                      </a:pPr>
                      <a:r>
                        <a:rPr lang="en-US" sz="700" dirty="0"/>
                        <a:t>Focus on steady income during retirement</a:t>
                      </a:r>
                    </a:p>
                  </a:txBody>
                  <a:tcPr marR="0" marT="0" marB="0" anchor="ctr">
                    <a:solidFill>
                      <a:schemeClr val="accent6">
                        <a:lumMod val="40000"/>
                        <a:lumOff val="60000"/>
                      </a:schemeClr>
                    </a:solidFill>
                  </a:tcPr>
                </a:tc>
                <a:extLst>
                  <a:ext uri="{0D108BD9-81ED-4DB2-BD59-A6C34878D82A}">
                    <a16:rowId xmlns:a16="http://schemas.microsoft.com/office/drawing/2014/main" val="278035475"/>
                  </a:ext>
                </a:extLst>
              </a:tr>
              <a:tr h="329311">
                <a:tc>
                  <a:txBody>
                    <a:bodyPr/>
                    <a:lstStyle/>
                    <a:p>
                      <a:r>
                        <a:rPr lang="en-US" sz="700" b="1" dirty="0"/>
                        <a:t>Engagement Needs</a:t>
                      </a:r>
                    </a:p>
                  </a:txBody>
                  <a:tcPr marR="0" marT="0" marB="0" anchor="ctr"/>
                </a:tc>
                <a:tc>
                  <a:txBody>
                    <a:bodyPr/>
                    <a:lstStyle/>
                    <a:p>
                      <a:pPr marL="0" marR="0" lvl="0" indent="0" algn="l" defTabSz="48006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kern="1200" dirty="0"/>
                        <a:t>Needs guidance, structure and feedback</a:t>
                      </a:r>
                      <a:endParaRPr lang="en-US" sz="700" kern="1200" dirty="0">
                        <a:solidFill>
                          <a:schemeClr val="dk1"/>
                        </a:solidFill>
                        <a:latin typeface="+mn-lt"/>
                        <a:ea typeface="+mn-ea"/>
                        <a:cs typeface="+mn-cs"/>
                      </a:endParaRPr>
                    </a:p>
                  </a:txBody>
                  <a:tcPr marR="0" marT="0" marB="0" anchor="ctr"/>
                </a:tc>
                <a:tc>
                  <a:txBody>
                    <a:bodyPr/>
                    <a:lstStyle/>
                    <a:p>
                      <a:pPr marL="0" marR="0" lvl="0" indent="0" algn="l" defTabSz="48006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dirty="0"/>
                        <a:t>Seeks mentorship aligned with career goals</a:t>
                      </a:r>
                    </a:p>
                  </a:txBody>
                  <a:tcPr marR="0" marT="0" marB="0" anchor="ctr"/>
                </a:tc>
                <a:tc>
                  <a:txBody>
                    <a:bodyPr/>
                    <a:lstStyle/>
                    <a:p>
                      <a:pPr marL="0" marR="0" lvl="0" indent="0" algn="l" defTabSz="48006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dirty="0"/>
                        <a:t>Prefers summarized and visually appealing information</a:t>
                      </a:r>
                    </a:p>
                  </a:txBody>
                  <a:tcPr marR="0" marT="0" marB="0" anchor="ctr"/>
                </a:tc>
                <a:tc>
                  <a:txBody>
                    <a:bodyPr/>
                    <a:lstStyle/>
                    <a:p>
                      <a:pPr marL="0" marR="0" lvl="0" indent="0" algn="l" defTabSz="48006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dirty="0"/>
                        <a:t>Prefers practical and factual information targeted to their lifestyle</a:t>
                      </a:r>
                    </a:p>
                  </a:txBody>
                  <a:tcPr marR="0" marT="0" marB="0" anchor="ctr"/>
                </a:tc>
                <a:tc>
                  <a:txBody>
                    <a:bodyPr/>
                    <a:lstStyle/>
                    <a:p>
                      <a:pPr marL="0" indent="0" algn="l">
                        <a:buFont typeface="Arial" panose="020B0604020202020204" pitchFamily="34" charset="0"/>
                        <a:buNone/>
                      </a:pPr>
                      <a:r>
                        <a:rPr lang="en-US" sz="700" baseline="0" dirty="0"/>
                        <a:t>Prefers peer advice</a:t>
                      </a:r>
                    </a:p>
                  </a:txBody>
                  <a:tcPr marR="0" marT="0" marB="0" anchor="ctr"/>
                </a:tc>
                <a:extLst>
                  <a:ext uri="{0D108BD9-81ED-4DB2-BD59-A6C34878D82A}">
                    <a16:rowId xmlns:a16="http://schemas.microsoft.com/office/drawing/2014/main" val="4043171925"/>
                  </a:ext>
                </a:extLst>
              </a:tr>
              <a:tr h="511442">
                <a:tc>
                  <a:txBody>
                    <a:bodyPr/>
                    <a:lstStyle/>
                    <a:p>
                      <a:r>
                        <a:rPr lang="en-US" sz="700" b="1" dirty="0"/>
                        <a:t>Age Specific Health Concerns</a:t>
                      </a:r>
                    </a:p>
                  </a:txBody>
                  <a:tcPr marR="0" marT="0" marB="0" anchor="ctr">
                    <a:solidFill>
                      <a:schemeClr val="accent6">
                        <a:lumMod val="40000"/>
                        <a:lumOff val="60000"/>
                      </a:schemeClr>
                    </a:solidFill>
                  </a:tcPr>
                </a:tc>
                <a:tc>
                  <a:txBody>
                    <a:bodyPr/>
                    <a:lstStyle/>
                    <a:p>
                      <a:pPr marL="0" marR="0" lvl="0" indent="0" algn="l" defTabSz="48006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kern="1200" dirty="0"/>
                        <a:t>Injuries</a:t>
                      </a:r>
                      <a:endParaRPr lang="en-US" sz="700" kern="1200" dirty="0">
                        <a:solidFill>
                          <a:schemeClr val="dk1"/>
                        </a:solidFill>
                        <a:latin typeface="+mn-lt"/>
                        <a:ea typeface="+mn-ea"/>
                        <a:cs typeface="+mn-cs"/>
                      </a:endParaRPr>
                    </a:p>
                  </a:txBody>
                  <a:tcPr marR="0" marT="0" marB="0" anchor="ctr">
                    <a:solidFill>
                      <a:schemeClr val="accent6">
                        <a:lumMod val="40000"/>
                        <a:lumOff val="60000"/>
                      </a:schemeClr>
                    </a:solidFill>
                  </a:tcPr>
                </a:tc>
                <a:tc>
                  <a:txBody>
                    <a:bodyPr/>
                    <a:lstStyle/>
                    <a:p>
                      <a:pPr marL="0" marR="0" lvl="0" indent="0" algn="l" defTabSz="48006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dirty="0"/>
                        <a:t>Pregnancy</a:t>
                      </a:r>
                    </a:p>
                  </a:txBody>
                  <a:tcPr marR="0" marT="0" marB="0" anchor="ctr">
                    <a:solidFill>
                      <a:schemeClr val="accent6">
                        <a:lumMod val="40000"/>
                        <a:lumOff val="60000"/>
                      </a:schemeClr>
                    </a:solidFill>
                  </a:tcPr>
                </a:tc>
                <a:tc>
                  <a:txBody>
                    <a:bodyPr/>
                    <a:lstStyle/>
                    <a:p>
                      <a:pPr marL="0" marR="0" lvl="0" indent="0" algn="l" defTabSz="48006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dirty="0"/>
                        <a:t>Chronic conditions: cancer</a:t>
                      </a:r>
                    </a:p>
                  </a:txBody>
                  <a:tcPr marR="0" marT="0" marB="0" anchor="ctr">
                    <a:solidFill>
                      <a:schemeClr val="accent6">
                        <a:lumMod val="40000"/>
                        <a:lumOff val="60000"/>
                      </a:schemeClr>
                    </a:solidFill>
                  </a:tcPr>
                </a:tc>
                <a:tc>
                  <a:txBody>
                    <a:bodyPr/>
                    <a:lstStyle/>
                    <a:p>
                      <a:pPr marL="0" marR="0" lvl="0" indent="0" algn="l" defTabSz="48006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dirty="0"/>
                        <a:t>Chronic</a:t>
                      </a:r>
                      <a:r>
                        <a:rPr lang="en-US" sz="700" baseline="0" dirty="0"/>
                        <a:t> c</a:t>
                      </a:r>
                      <a:r>
                        <a:rPr lang="en-US" sz="700" dirty="0"/>
                        <a:t>onditions: arthritis</a:t>
                      </a:r>
                      <a:r>
                        <a:rPr lang="en-US" sz="700" baseline="0" dirty="0"/>
                        <a:t>, </a:t>
                      </a:r>
                      <a:r>
                        <a:rPr lang="en-US" sz="700" dirty="0"/>
                        <a:t>cancer, cardiovascular</a:t>
                      </a:r>
                      <a:r>
                        <a:rPr lang="en-US" sz="700" baseline="0" dirty="0"/>
                        <a:t> disease, diabetes</a:t>
                      </a:r>
                      <a:endParaRPr lang="en-US" sz="700" dirty="0"/>
                    </a:p>
                  </a:txBody>
                  <a:tcPr marR="0" marT="0" marB="0" anchor="ctr">
                    <a:solidFill>
                      <a:schemeClr val="accent6">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dirty="0"/>
                        <a:t>Chronic</a:t>
                      </a:r>
                      <a:r>
                        <a:rPr lang="en-US" sz="700" baseline="0" dirty="0"/>
                        <a:t> c</a:t>
                      </a:r>
                      <a:r>
                        <a:rPr lang="en-US" sz="700" dirty="0"/>
                        <a:t>onditions: arthritis</a:t>
                      </a:r>
                      <a:r>
                        <a:rPr lang="en-US" sz="700" baseline="0" dirty="0"/>
                        <a:t>, </a:t>
                      </a:r>
                      <a:r>
                        <a:rPr lang="en-US" sz="700" dirty="0"/>
                        <a:t>cancer, cardiovascular</a:t>
                      </a:r>
                      <a:r>
                        <a:rPr lang="en-US" sz="700" baseline="0" dirty="0"/>
                        <a:t> disease, diabetes, stroke</a:t>
                      </a:r>
                      <a:endParaRPr lang="en-US" sz="700" dirty="0"/>
                    </a:p>
                  </a:txBody>
                  <a:tcPr marR="0" marT="0" marB="0" anchor="ctr">
                    <a:solidFill>
                      <a:schemeClr val="accent6">
                        <a:lumMod val="40000"/>
                        <a:lumOff val="60000"/>
                      </a:schemeClr>
                    </a:solidFill>
                  </a:tcPr>
                </a:tc>
                <a:extLst>
                  <a:ext uri="{0D108BD9-81ED-4DB2-BD59-A6C34878D82A}">
                    <a16:rowId xmlns:a16="http://schemas.microsoft.com/office/drawing/2014/main" val="3326492565"/>
                  </a:ext>
                </a:extLst>
              </a:tr>
            </a:tbl>
          </a:graphicData>
        </a:graphic>
      </p:graphicFrame>
    </p:spTree>
    <p:extLst>
      <p:ext uri="{BB962C8B-B14F-4D97-AF65-F5344CB8AC3E}">
        <p14:creationId xmlns:p14="http://schemas.microsoft.com/office/powerpoint/2010/main" val="11247051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Glossary</a:t>
            </a:r>
          </a:p>
        </p:txBody>
      </p:sp>
      <p:sp>
        <p:nvSpPr>
          <p:cNvPr id="4" name="TextBox 3"/>
          <p:cNvSpPr txBox="1"/>
          <p:nvPr/>
        </p:nvSpPr>
        <p:spPr>
          <a:xfrm>
            <a:off x="405637" y="606611"/>
            <a:ext cx="7543744" cy="4431983"/>
          </a:xfrm>
          <a:prstGeom prst="rect">
            <a:avLst/>
          </a:prstGeom>
          <a:noFill/>
        </p:spPr>
        <p:txBody>
          <a:bodyPr wrap="square" rtlCol="0">
            <a:spAutoFit/>
          </a:bodyPr>
          <a:lstStyle/>
          <a:p>
            <a:pPr>
              <a:spcAft>
                <a:spcPts val="400"/>
              </a:spcAft>
            </a:pPr>
            <a:r>
              <a:rPr lang="en-US" sz="900" b="1" u="sng" dirty="0"/>
              <a:t>Social Determinants of Health</a:t>
            </a:r>
            <a:r>
              <a:rPr lang="en-US" sz="900" u="sng" dirty="0"/>
              <a:t> (SDoH)</a:t>
            </a:r>
            <a:r>
              <a:rPr lang="en-US" sz="900" b="1" dirty="0"/>
              <a:t>:</a:t>
            </a:r>
            <a:r>
              <a:rPr lang="en-US" sz="900" dirty="0"/>
              <a:t>  Economic and social factors impacting the health of individuals living nearby.  SDoH are closely linked to poverty and infrastructure investment.  According to the World Health Organization: “This unequal distribution of health-damaging experiences is not in any sense a 'natural' phenomenon but is the result of a toxic combination of poor social policies, unfair economic arrangements and bad politics.“</a:t>
            </a:r>
            <a:r>
              <a:rPr lang="en-US" sz="900" baseline="30000" dirty="0"/>
              <a:t>6</a:t>
            </a:r>
          </a:p>
          <a:p>
            <a:pPr>
              <a:spcAft>
                <a:spcPts val="400"/>
              </a:spcAft>
            </a:pPr>
            <a:endParaRPr lang="en-US" sz="900" dirty="0"/>
          </a:p>
          <a:p>
            <a:pPr>
              <a:spcAft>
                <a:spcPts val="400"/>
              </a:spcAft>
            </a:pPr>
            <a:r>
              <a:rPr lang="en-US" sz="900" b="1" u="sng" dirty="0"/>
              <a:t>High Prevalence of Poor Physical/Mental Health:</a:t>
            </a:r>
            <a:r>
              <a:rPr lang="en-US" sz="900" b="1" dirty="0"/>
              <a:t>  </a:t>
            </a:r>
            <a:r>
              <a:rPr lang="en-US" sz="900" dirty="0"/>
              <a:t>High prevalence is defined as a measure that is at least one standard deviation above the national average.</a:t>
            </a:r>
          </a:p>
          <a:p>
            <a:pPr>
              <a:spcAft>
                <a:spcPts val="400"/>
              </a:spcAft>
            </a:pPr>
            <a:endParaRPr lang="en-US" sz="900" dirty="0"/>
          </a:p>
          <a:p>
            <a:pPr>
              <a:spcAft>
                <a:spcPts val="400"/>
              </a:spcAft>
            </a:pPr>
            <a:r>
              <a:rPr lang="en-US" sz="900" b="1" u="sng" dirty="0"/>
              <a:t>Rent Disadvantaged Employee</a:t>
            </a:r>
            <a:r>
              <a:rPr lang="en-US" sz="900" b="1" dirty="0"/>
              <a:t>: </a:t>
            </a:r>
            <a:r>
              <a:rPr lang="en-US" sz="900" dirty="0"/>
              <a:t> An employee living in an area where the average rent for a 1 bedroom apartment exceeds 30% of their compensation.  </a:t>
            </a:r>
          </a:p>
          <a:p>
            <a:pPr>
              <a:spcAft>
                <a:spcPts val="400"/>
              </a:spcAft>
            </a:pPr>
            <a:endParaRPr lang="en-US" sz="900" dirty="0"/>
          </a:p>
          <a:p>
            <a:pPr>
              <a:spcAft>
                <a:spcPts val="400"/>
              </a:spcAft>
            </a:pPr>
            <a:r>
              <a:rPr lang="en-US" sz="900" b="1" u="sng" dirty="0"/>
              <a:t>Background Prevalence </a:t>
            </a:r>
            <a:r>
              <a:rPr lang="en-US" sz="900" u="sng" dirty="0"/>
              <a:t>(appendix)</a:t>
            </a:r>
            <a:r>
              <a:rPr lang="en-US" sz="900" b="1" dirty="0"/>
              <a:t>:</a:t>
            </a:r>
            <a:r>
              <a:rPr lang="en-US" sz="900" dirty="0"/>
              <a:t>  The average of each employee’s local prevalence for disease and behavior states.</a:t>
            </a:r>
          </a:p>
          <a:p>
            <a:pPr>
              <a:spcAft>
                <a:spcPts val="400"/>
              </a:spcAft>
            </a:pPr>
            <a:endParaRPr lang="en-US" sz="900" dirty="0"/>
          </a:p>
          <a:p>
            <a:pPr>
              <a:spcAft>
                <a:spcPts val="400"/>
              </a:spcAft>
            </a:pPr>
            <a:r>
              <a:rPr lang="en-US" sz="900" b="1" u="sng" dirty="0"/>
              <a:t>       Positive vs.       Negative Impact from Social Determinants of Health</a:t>
            </a:r>
            <a:r>
              <a:rPr lang="en-US" sz="900" b="1" dirty="0"/>
              <a:t>:  </a:t>
            </a:r>
            <a:r>
              <a:rPr lang="en-US" sz="900" dirty="0"/>
              <a:t>Those employees identified as negatively impacted by SDoH live in a zip code that meets </a:t>
            </a:r>
            <a:r>
              <a:rPr lang="en-US" sz="900" b="1" dirty="0"/>
              <a:t>three or more </a:t>
            </a:r>
            <a:r>
              <a:rPr lang="en-US" sz="900" dirty="0"/>
              <a:t>of the following conditions when compared to the current national average:</a:t>
            </a:r>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r>
              <a:rPr lang="en-US" sz="900" dirty="0"/>
              <a:t>  </a:t>
            </a:r>
          </a:p>
          <a:p>
            <a:r>
              <a:rPr lang="en-US" sz="900" dirty="0"/>
              <a:t>						</a:t>
            </a:r>
          </a:p>
        </p:txBody>
      </p:sp>
      <p:sp>
        <p:nvSpPr>
          <p:cNvPr id="7" name="TextBox 6"/>
          <p:cNvSpPr txBox="1"/>
          <p:nvPr/>
        </p:nvSpPr>
        <p:spPr>
          <a:xfrm>
            <a:off x="-250662" y="3394541"/>
            <a:ext cx="3911983" cy="1338828"/>
          </a:xfrm>
          <a:prstGeom prst="rect">
            <a:avLst/>
          </a:prstGeom>
          <a:noFill/>
          <a:ln w="6350">
            <a:noFill/>
          </a:ln>
        </p:spPr>
        <p:txBody>
          <a:bodyPr wrap="square" rtlCol="0">
            <a:spAutoFit/>
          </a:bodyPr>
          <a:lstStyle/>
          <a:p>
            <a:pPr lvl="1" algn="r">
              <a:lnSpc>
                <a:spcPct val="150000"/>
              </a:lnSpc>
            </a:pPr>
            <a:r>
              <a:rPr lang="en-US" sz="900" b="1" dirty="0"/>
              <a:t>Negative Impact Meets Three of the Following</a:t>
            </a:r>
          </a:p>
          <a:p>
            <a:pPr lvl="1" algn="r">
              <a:lnSpc>
                <a:spcPct val="150000"/>
              </a:lnSpc>
            </a:pPr>
            <a:r>
              <a:rPr lang="en-US" sz="900" dirty="0"/>
              <a:t>Median Household Income  ≤   80%</a:t>
            </a:r>
          </a:p>
          <a:p>
            <a:pPr lvl="1" algn="r">
              <a:lnSpc>
                <a:spcPct val="150000"/>
              </a:lnSpc>
            </a:pPr>
            <a:r>
              <a:rPr lang="en-US" sz="900" dirty="0"/>
              <a:t>Uninsured rate over  ≥ 150%</a:t>
            </a:r>
          </a:p>
          <a:p>
            <a:pPr lvl="1" algn="r">
              <a:lnSpc>
                <a:spcPct val="150000"/>
              </a:lnSpc>
            </a:pPr>
            <a:r>
              <a:rPr lang="en-US" sz="900" dirty="0"/>
              <a:t>Unemployment rate over  ≥ 150%</a:t>
            </a:r>
          </a:p>
          <a:p>
            <a:pPr lvl="1" algn="r">
              <a:lnSpc>
                <a:spcPct val="150000"/>
              </a:lnSpc>
            </a:pPr>
            <a:r>
              <a:rPr lang="en-US" sz="900" dirty="0"/>
              <a:t>Food stamp/SNAP rate over  ≥ 150%</a:t>
            </a:r>
          </a:p>
          <a:p>
            <a:pPr lvl="1" algn="r">
              <a:lnSpc>
                <a:spcPct val="150000"/>
              </a:lnSpc>
            </a:pPr>
            <a:r>
              <a:rPr lang="en-US" sz="900" dirty="0"/>
              <a:t>Poverty rate over  ≥ 150%</a:t>
            </a:r>
          </a:p>
        </p:txBody>
      </p:sp>
      <p:pic>
        <p:nvPicPr>
          <p:cNvPr id="9" name="Graphic 4" descr="Man with solid fill">
            <a:extLst>
              <a:ext uri="{FF2B5EF4-FFF2-40B4-BE49-F238E27FC236}">
                <a16:creationId xmlns:a16="http://schemas.microsoft.com/office/drawing/2014/main" id="{ED1D9A0F-5299-4E13-B44F-6BF174DCE4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6995" y="2787750"/>
            <a:ext cx="187095" cy="187095"/>
          </a:xfrm>
          <a:prstGeom prst="rect">
            <a:avLst/>
          </a:prstGeom>
        </p:spPr>
      </p:pic>
      <p:pic>
        <p:nvPicPr>
          <p:cNvPr id="10" name="Graphic 2" descr="Man with solid fill">
            <a:extLst>
              <a:ext uri="{FF2B5EF4-FFF2-40B4-BE49-F238E27FC236}">
                <a16:creationId xmlns:a16="http://schemas.microsoft.com/office/drawing/2014/main" id="{3EF75CB9-46A2-4853-833B-BDAC8F29F1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40945" y="2788624"/>
            <a:ext cx="185346" cy="185346"/>
          </a:xfrm>
          <a:prstGeom prst="rect">
            <a:avLst/>
          </a:prstGeom>
        </p:spPr>
      </p:pic>
      <p:sp>
        <p:nvSpPr>
          <p:cNvPr id="13" name="TextBox 12"/>
          <p:cNvSpPr txBox="1"/>
          <p:nvPr/>
        </p:nvSpPr>
        <p:spPr>
          <a:xfrm>
            <a:off x="1636295" y="3394541"/>
            <a:ext cx="5108264" cy="1338828"/>
          </a:xfrm>
          <a:prstGeom prst="rect">
            <a:avLst/>
          </a:prstGeom>
          <a:noFill/>
          <a:ln w="6350">
            <a:noFill/>
          </a:ln>
        </p:spPr>
        <p:txBody>
          <a:bodyPr wrap="square" rtlCol="0">
            <a:spAutoFit/>
          </a:bodyPr>
          <a:lstStyle/>
          <a:p>
            <a:pPr lvl="1" algn="r">
              <a:lnSpc>
                <a:spcPct val="150000"/>
              </a:lnSpc>
            </a:pPr>
            <a:r>
              <a:rPr lang="en-US" sz="900" b="1" dirty="0"/>
              <a:t>Results from 2020 American Community Survey</a:t>
            </a:r>
          </a:p>
          <a:p>
            <a:pPr lvl="1" algn="r">
              <a:lnSpc>
                <a:spcPct val="150000"/>
              </a:lnSpc>
            </a:pPr>
            <a:r>
              <a:rPr lang="en-US" sz="900" dirty="0"/>
              <a:t>Median Household Income:   $64,994 </a:t>
            </a:r>
          </a:p>
          <a:p>
            <a:pPr lvl="1" algn="r">
              <a:lnSpc>
                <a:spcPct val="150000"/>
              </a:lnSpc>
            </a:pPr>
            <a:r>
              <a:rPr lang="en-US" sz="900" dirty="0"/>
              <a:t>Unemployment rate:           3.4%</a:t>
            </a:r>
          </a:p>
          <a:p>
            <a:pPr lvl="1" algn="r">
              <a:lnSpc>
                <a:spcPct val="150000"/>
              </a:lnSpc>
            </a:pPr>
            <a:r>
              <a:rPr lang="en-US" sz="900" dirty="0"/>
              <a:t>Food stamp/SNAP rate:           11.4%</a:t>
            </a:r>
          </a:p>
          <a:p>
            <a:pPr lvl="1" algn="r">
              <a:lnSpc>
                <a:spcPct val="150000"/>
              </a:lnSpc>
            </a:pPr>
            <a:r>
              <a:rPr lang="en-US" sz="900" dirty="0"/>
              <a:t>Uninsured rate:         8.7%</a:t>
            </a:r>
          </a:p>
          <a:p>
            <a:pPr lvl="1" algn="r">
              <a:lnSpc>
                <a:spcPct val="150000"/>
              </a:lnSpc>
            </a:pPr>
            <a:r>
              <a:rPr lang="en-US" sz="900" dirty="0"/>
              <a:t>Poverty rate:         12.8%</a:t>
            </a:r>
          </a:p>
        </p:txBody>
      </p:sp>
    </p:spTree>
    <p:extLst>
      <p:ext uri="{BB962C8B-B14F-4D97-AF65-F5344CB8AC3E}">
        <p14:creationId xmlns:p14="http://schemas.microsoft.com/office/powerpoint/2010/main" val="12449111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a:spLocks noGrp="1"/>
          </p:cNvSpPr>
          <p:nvPr>
            <p:ph type="body" sz="quarter" idx="14"/>
          </p:nvPr>
        </p:nvSpPr>
        <p:spPr>
          <a:xfrm>
            <a:off x="299622" y="182703"/>
            <a:ext cx="7772400" cy="308610"/>
          </a:xfrm>
        </p:spPr>
        <p:txBody>
          <a:bodyPr/>
          <a:lstStyle/>
          <a:p>
            <a:r>
              <a:rPr lang="en-US" dirty="0"/>
              <a:t>Glossary: CDC PLACES Measure Definitions³</a:t>
            </a:r>
          </a:p>
        </p:txBody>
      </p:sp>
      <p:graphicFrame>
        <p:nvGraphicFramePr>
          <p:cNvPr id="2" name="Table 1">
            <a:extLst>
              <a:ext uri="{FF2B5EF4-FFF2-40B4-BE49-F238E27FC236}">
                <a16:creationId xmlns:a16="http://schemas.microsoft.com/office/drawing/2014/main" id="{8E3E8933-77FE-DFA0-CAB4-4FD792086D1A}"/>
              </a:ext>
            </a:extLst>
          </p:cNvPr>
          <p:cNvGraphicFramePr>
            <a:graphicFrameLocks noGrp="1"/>
          </p:cNvGraphicFramePr>
          <p:nvPr>
            <p:extLst>
              <p:ext uri="{D42A27DB-BD31-4B8C-83A1-F6EECF244321}">
                <p14:modId xmlns:p14="http://schemas.microsoft.com/office/powerpoint/2010/main" val="2133416970"/>
              </p:ext>
            </p:extLst>
          </p:nvPr>
        </p:nvGraphicFramePr>
        <p:xfrm>
          <a:off x="212539" y="603380"/>
          <a:ext cx="4241274" cy="4226764"/>
        </p:xfrm>
        <a:graphic>
          <a:graphicData uri="http://schemas.openxmlformats.org/drawingml/2006/table">
            <a:tbl>
              <a:tblPr bandRow="1">
                <a:tableStyleId>{0E3FDE45-AF77-4B5C-9715-49D594BDF05E}</a:tableStyleId>
              </a:tblPr>
              <a:tblGrid>
                <a:gridCol w="856410">
                  <a:extLst>
                    <a:ext uri="{9D8B030D-6E8A-4147-A177-3AD203B41FA5}">
                      <a16:colId xmlns:a16="http://schemas.microsoft.com/office/drawing/2014/main" val="1017594967"/>
                    </a:ext>
                  </a:extLst>
                </a:gridCol>
                <a:gridCol w="3384864">
                  <a:extLst>
                    <a:ext uri="{9D8B030D-6E8A-4147-A177-3AD203B41FA5}">
                      <a16:colId xmlns:a16="http://schemas.microsoft.com/office/drawing/2014/main" val="1032754175"/>
                    </a:ext>
                  </a:extLst>
                </a:gridCol>
              </a:tblGrid>
              <a:tr h="153726">
                <a:tc>
                  <a:txBody>
                    <a:bodyPr/>
                    <a:lstStyle/>
                    <a:p>
                      <a:pPr lvl="0" algn="l" fontAlgn="ctr"/>
                      <a:r>
                        <a:rPr lang="en-US" sz="700" b="1" u="none" strike="noStrike" dirty="0">
                          <a:effectLst/>
                        </a:rPr>
                        <a:t>Health</a:t>
                      </a:r>
                      <a:r>
                        <a:rPr lang="en-US" sz="700" b="1" u="none" strike="noStrike" baseline="0" dirty="0">
                          <a:effectLst/>
                        </a:rPr>
                        <a:t> Outcomes</a:t>
                      </a:r>
                      <a:endParaRPr lang="en-US" sz="700" b="1" i="0" u="none" strike="noStrike" dirty="0">
                        <a:solidFill>
                          <a:srgbClr val="FFFFFF"/>
                        </a:solidFill>
                        <a:effectLst/>
                        <a:latin typeface="Arial" panose="020B0604020202020204" pitchFamily="34" charset="0"/>
                      </a:endParaRPr>
                    </a:p>
                  </a:txBody>
                  <a:tcPr marR="0" marT="0" marB="0" anchor="ctr"/>
                </a:tc>
                <a:tc>
                  <a:txBody>
                    <a:bodyPr/>
                    <a:lstStyle/>
                    <a:p>
                      <a:pPr lvl="2" algn="r" fontAlgn="ctr"/>
                      <a:r>
                        <a:rPr lang="en-US" sz="700" b="1" u="none" strike="noStrike" kern="1200" baseline="0" dirty="0">
                          <a:solidFill>
                            <a:schemeClr val="tx1"/>
                          </a:solidFill>
                          <a:effectLst/>
                          <a:latin typeface="+mn-lt"/>
                          <a:ea typeface="+mn-ea"/>
                          <a:cs typeface="+mn-cs"/>
                        </a:rPr>
                        <a:t>Definition</a:t>
                      </a:r>
                    </a:p>
                  </a:txBody>
                  <a:tcPr marL="0" marR="1828800" marT="0" marB="0" anchor="ctr"/>
                </a:tc>
                <a:extLst>
                  <a:ext uri="{0D108BD9-81ED-4DB2-BD59-A6C34878D82A}">
                    <a16:rowId xmlns:a16="http://schemas.microsoft.com/office/drawing/2014/main" val="334402773"/>
                  </a:ext>
                </a:extLst>
              </a:tr>
              <a:tr h="307451">
                <a:tc>
                  <a:txBody>
                    <a:bodyPr/>
                    <a:lstStyle/>
                    <a:p>
                      <a:pPr marL="91440" algn="l" fontAlgn="ctr">
                        <a:spcAft>
                          <a:spcPts val="0"/>
                        </a:spcAft>
                      </a:pPr>
                      <a:r>
                        <a:rPr lang="en-US" sz="700" u="none" strike="noStrike" dirty="0">
                          <a:effectLst/>
                        </a:rPr>
                        <a:t>Arthritis</a:t>
                      </a:r>
                      <a:endParaRPr lang="en-US" sz="700" b="0" i="0" u="none" strike="noStrike" dirty="0">
                        <a:solidFill>
                          <a:srgbClr val="3C3E3E"/>
                        </a:solidFill>
                        <a:effectLst/>
                        <a:latin typeface="Arial" panose="020B0604020202020204" pitchFamily="34" charset="0"/>
                      </a:endParaRPr>
                    </a:p>
                  </a:txBody>
                  <a:tcPr marL="0" marR="0" marT="0" marB="0" anchor="ctr"/>
                </a:tc>
                <a:tc>
                  <a:txBody>
                    <a:bodyPr/>
                    <a:lstStyle/>
                    <a:p>
                      <a:pPr algn="l" fontAlgn="ctr"/>
                      <a:r>
                        <a:rPr lang="en-US" sz="700" u="none" strike="noStrike" dirty="0">
                          <a:effectLst/>
                        </a:rPr>
                        <a:t>Respondents aged ≥18 years who report having been told by a doctor, nurse, or other health professional that they had arthritis</a:t>
                      </a:r>
                      <a:endParaRPr lang="en-US" sz="700" b="0" i="0" u="none" strike="noStrike" dirty="0">
                        <a:solidFill>
                          <a:srgbClr val="3C3E3E"/>
                        </a:solidFill>
                        <a:effectLst/>
                        <a:latin typeface="Arial" panose="020B0604020202020204" pitchFamily="34" charset="0"/>
                      </a:endParaRPr>
                    </a:p>
                  </a:txBody>
                  <a:tcPr marL="0" marR="0" marT="0" marB="0" anchor="ctr"/>
                </a:tc>
                <a:extLst>
                  <a:ext uri="{0D108BD9-81ED-4DB2-BD59-A6C34878D82A}">
                    <a16:rowId xmlns:a16="http://schemas.microsoft.com/office/drawing/2014/main" val="90686552"/>
                  </a:ext>
                </a:extLst>
              </a:tr>
              <a:tr h="458642">
                <a:tc>
                  <a:txBody>
                    <a:bodyPr/>
                    <a:lstStyle/>
                    <a:p>
                      <a:pPr marL="91440" algn="l" fontAlgn="ctr">
                        <a:spcAft>
                          <a:spcPts val="0"/>
                        </a:spcAft>
                      </a:pPr>
                      <a:r>
                        <a:rPr lang="en-US" sz="700" u="none" strike="noStrike" dirty="0">
                          <a:effectLst/>
                        </a:rPr>
                        <a:t>Asthma</a:t>
                      </a:r>
                      <a:endParaRPr lang="en-US" sz="700" b="0" i="0" u="none" strike="noStrike" dirty="0">
                        <a:solidFill>
                          <a:srgbClr val="3C3E3E"/>
                        </a:solidFill>
                        <a:effectLst/>
                        <a:latin typeface="Arial" panose="020B0604020202020204" pitchFamily="34" charset="0"/>
                      </a:endParaRPr>
                    </a:p>
                  </a:txBody>
                  <a:tcPr marL="0" marR="0" marT="0" marB="0" anchor="ctr"/>
                </a:tc>
                <a:tc>
                  <a:txBody>
                    <a:bodyPr/>
                    <a:lstStyle/>
                    <a:p>
                      <a:pPr algn="l" fontAlgn="ctr"/>
                      <a:r>
                        <a:rPr lang="en-US" sz="700" b="0" i="0" u="none" strike="noStrike" dirty="0">
                          <a:solidFill>
                            <a:srgbClr val="3C3E3E"/>
                          </a:solidFill>
                          <a:effectLst/>
                          <a:latin typeface="Arial" panose="020B0604020202020204" pitchFamily="34" charset="0"/>
                        </a:rPr>
                        <a:t>Weighted number of respondents who answer “yes” to both of the following questions: “Have you ever been told by a doctor, nurse, or other health professional that you have asthma?” and the question “Do you still have asthma?”</a:t>
                      </a:r>
                    </a:p>
                  </a:txBody>
                  <a:tcPr marL="0" marR="0" marT="0" marB="0" anchor="ctr"/>
                </a:tc>
                <a:extLst>
                  <a:ext uri="{0D108BD9-81ED-4DB2-BD59-A6C34878D82A}">
                    <a16:rowId xmlns:a16="http://schemas.microsoft.com/office/drawing/2014/main" val="2124122447"/>
                  </a:ext>
                </a:extLst>
              </a:tr>
              <a:tr h="307451">
                <a:tc>
                  <a:txBody>
                    <a:bodyPr/>
                    <a:lstStyle/>
                    <a:p>
                      <a:pPr marL="91440" algn="l" fontAlgn="ctr">
                        <a:spcAft>
                          <a:spcPts val="0"/>
                        </a:spcAft>
                      </a:pPr>
                      <a:r>
                        <a:rPr lang="en-US" sz="700" u="none" strike="noStrike" dirty="0">
                          <a:effectLst/>
                        </a:rPr>
                        <a:t>Cancer</a:t>
                      </a:r>
                      <a:endParaRPr lang="en-US" sz="700" b="0" i="0" u="none" strike="noStrike" dirty="0">
                        <a:solidFill>
                          <a:srgbClr val="3C3E3E"/>
                        </a:solidFill>
                        <a:effectLst/>
                        <a:latin typeface="Arial" panose="020B0604020202020204" pitchFamily="34" charset="0"/>
                      </a:endParaRPr>
                    </a:p>
                  </a:txBody>
                  <a:tcPr marL="0" marR="0" marT="0" marB="0" anchor="ctr"/>
                </a:tc>
                <a:tc>
                  <a:txBody>
                    <a:bodyPr/>
                    <a:lstStyle/>
                    <a:p>
                      <a:pPr algn="l" fontAlgn="ctr"/>
                      <a:r>
                        <a:rPr lang="en-US" sz="700" b="0" i="0" u="none" strike="noStrike" dirty="0">
                          <a:solidFill>
                            <a:srgbClr val="3C3E3E"/>
                          </a:solidFill>
                          <a:effectLst/>
                          <a:latin typeface="Arial" panose="020B0604020202020204" pitchFamily="34" charset="0"/>
                        </a:rPr>
                        <a:t>Respondents aged ≥18 years who report ever having been told by a doctor, nurse, or other health professional that they have any other types (besides skin) of cancer.</a:t>
                      </a:r>
                    </a:p>
                  </a:txBody>
                  <a:tcPr marL="0" marR="0" marT="0" marB="0" anchor="ctr"/>
                </a:tc>
                <a:extLst>
                  <a:ext uri="{0D108BD9-81ED-4DB2-BD59-A6C34878D82A}">
                    <a16:rowId xmlns:a16="http://schemas.microsoft.com/office/drawing/2014/main" val="4036495239"/>
                  </a:ext>
                </a:extLst>
              </a:tr>
              <a:tr h="307451">
                <a:tc>
                  <a:txBody>
                    <a:bodyPr/>
                    <a:lstStyle/>
                    <a:p>
                      <a:pPr marL="91440" algn="l" fontAlgn="ctr">
                        <a:spcAft>
                          <a:spcPts val="0"/>
                        </a:spcAft>
                      </a:pPr>
                      <a:r>
                        <a:rPr lang="en-US" sz="700" u="none" strike="noStrike" dirty="0">
                          <a:effectLst/>
                        </a:rPr>
                        <a:t>Coronary Heart Disease</a:t>
                      </a:r>
                      <a:endParaRPr lang="en-US" sz="700" b="0" i="0" u="none" strike="noStrike" dirty="0">
                        <a:solidFill>
                          <a:srgbClr val="3C3E3E"/>
                        </a:solidFill>
                        <a:effectLst/>
                        <a:latin typeface="Arial" panose="020B0604020202020204" pitchFamily="34" charset="0"/>
                      </a:endParaRPr>
                    </a:p>
                  </a:txBody>
                  <a:tcPr marL="0" marR="0" marT="0" marB="0" anchor="ctr"/>
                </a:tc>
                <a:tc>
                  <a:txBody>
                    <a:bodyPr/>
                    <a:lstStyle/>
                    <a:p>
                      <a:pPr algn="l" fontAlgn="ctr"/>
                      <a:r>
                        <a:rPr lang="en-US" sz="700" b="0" i="0" u="none" strike="noStrike" dirty="0">
                          <a:solidFill>
                            <a:srgbClr val="3C3E3E"/>
                          </a:solidFill>
                          <a:effectLst/>
                          <a:latin typeface="Arial" panose="020B0604020202020204" pitchFamily="34" charset="0"/>
                        </a:rPr>
                        <a:t>Respondents aged ≥18 years who report ever having been told by a doctor, nurse, or other health professional that they had angina or coronary heart disease.</a:t>
                      </a:r>
                    </a:p>
                  </a:txBody>
                  <a:tcPr marL="0" marR="0" marT="0" marB="0" anchor="ctr"/>
                </a:tc>
                <a:extLst>
                  <a:ext uri="{0D108BD9-81ED-4DB2-BD59-A6C34878D82A}">
                    <a16:rowId xmlns:a16="http://schemas.microsoft.com/office/drawing/2014/main" val="145173301"/>
                  </a:ext>
                </a:extLst>
              </a:tr>
              <a:tr h="458642">
                <a:tc>
                  <a:txBody>
                    <a:bodyPr/>
                    <a:lstStyle/>
                    <a:p>
                      <a:pPr marL="91440" algn="l" fontAlgn="ctr">
                        <a:spcAft>
                          <a:spcPts val="0"/>
                        </a:spcAft>
                      </a:pPr>
                      <a:r>
                        <a:rPr lang="en-US" sz="700" u="none" strike="noStrike" dirty="0">
                          <a:effectLst/>
                        </a:rPr>
                        <a:t>COPD</a:t>
                      </a:r>
                      <a:endParaRPr lang="en-US" sz="700" b="0" i="0" u="none" strike="noStrike" dirty="0">
                        <a:solidFill>
                          <a:srgbClr val="3C3E3E"/>
                        </a:solidFill>
                        <a:effectLst/>
                        <a:latin typeface="Arial" panose="020B0604020202020204" pitchFamily="34" charset="0"/>
                      </a:endParaRPr>
                    </a:p>
                  </a:txBody>
                  <a:tcPr marL="0" marR="0" marT="0" marB="0" anchor="ctr"/>
                </a:tc>
                <a:tc>
                  <a:txBody>
                    <a:bodyPr/>
                    <a:lstStyle/>
                    <a:p>
                      <a:pPr algn="l" fontAlgn="ctr"/>
                      <a:r>
                        <a:rPr lang="en-US" sz="700" b="0" i="0" u="none" strike="noStrike" dirty="0">
                          <a:solidFill>
                            <a:srgbClr val="3C3E3E"/>
                          </a:solidFill>
                          <a:effectLst/>
                          <a:latin typeface="Arial" panose="020B0604020202020204" pitchFamily="34" charset="0"/>
                        </a:rPr>
                        <a:t>Respondents aged ≥18 years who report ever having been told by a doctor, nurse, or other health professional that they had chronic obstructive pulmonary disease (COPD), emphysema, or chronic bronchitis.</a:t>
                      </a:r>
                    </a:p>
                  </a:txBody>
                  <a:tcPr marL="0" marR="0" marT="0" marB="0" anchor="ctr"/>
                </a:tc>
                <a:extLst>
                  <a:ext uri="{0D108BD9-81ED-4DB2-BD59-A6C34878D82A}">
                    <a16:rowId xmlns:a16="http://schemas.microsoft.com/office/drawing/2014/main" val="808950650"/>
                  </a:ext>
                </a:extLst>
              </a:tr>
              <a:tr h="307451">
                <a:tc>
                  <a:txBody>
                    <a:bodyPr/>
                    <a:lstStyle/>
                    <a:p>
                      <a:pPr marL="91440" algn="l" fontAlgn="ctr">
                        <a:spcAft>
                          <a:spcPts val="0"/>
                        </a:spcAft>
                      </a:pPr>
                      <a:r>
                        <a:rPr lang="en-US" sz="700" u="none" strike="noStrike" dirty="0">
                          <a:effectLst/>
                        </a:rPr>
                        <a:t>Diabetes</a:t>
                      </a:r>
                      <a:endParaRPr lang="en-US" sz="700" b="0" i="0" u="none" strike="noStrike" dirty="0">
                        <a:solidFill>
                          <a:srgbClr val="3C3E3E"/>
                        </a:solidFill>
                        <a:effectLst/>
                        <a:latin typeface="Arial" panose="020B0604020202020204" pitchFamily="34" charset="0"/>
                      </a:endParaRPr>
                    </a:p>
                  </a:txBody>
                  <a:tcPr marL="0" marR="0" marT="0" marB="0" anchor="ctr"/>
                </a:tc>
                <a:tc>
                  <a:txBody>
                    <a:bodyPr/>
                    <a:lstStyle/>
                    <a:p>
                      <a:pPr algn="l" fontAlgn="ctr"/>
                      <a:r>
                        <a:rPr lang="en-US" sz="700" b="0" i="0" u="none" strike="noStrike" dirty="0">
                          <a:solidFill>
                            <a:srgbClr val="3C3E3E"/>
                          </a:solidFill>
                          <a:effectLst/>
                          <a:latin typeface="Arial" panose="020B0604020202020204" pitchFamily="34" charset="0"/>
                        </a:rPr>
                        <a:t>Respondents aged ≥18 years who report ever been told by a doctor, nurse, or other health professional that they have diabetes other than diabetes during pregnancy.</a:t>
                      </a:r>
                    </a:p>
                  </a:txBody>
                  <a:tcPr marL="0" marR="0" marT="0" marB="0" anchor="ctr"/>
                </a:tc>
                <a:extLst>
                  <a:ext uri="{0D108BD9-81ED-4DB2-BD59-A6C34878D82A}">
                    <a16:rowId xmlns:a16="http://schemas.microsoft.com/office/drawing/2014/main" val="538270551"/>
                  </a:ext>
                </a:extLst>
              </a:tr>
              <a:tr h="305761">
                <a:tc>
                  <a:txBody>
                    <a:bodyPr/>
                    <a:lstStyle/>
                    <a:p>
                      <a:pPr marL="91440" algn="l" fontAlgn="ctr">
                        <a:spcAft>
                          <a:spcPts val="0"/>
                        </a:spcAft>
                      </a:pPr>
                      <a:r>
                        <a:rPr lang="en-US" sz="700" u="none" strike="noStrike" dirty="0">
                          <a:effectLst/>
                        </a:rPr>
                        <a:t>Depression</a:t>
                      </a:r>
                      <a:endParaRPr lang="en-US" sz="700" b="0" i="0" u="none" strike="noStrike" dirty="0">
                        <a:solidFill>
                          <a:srgbClr val="3C3E3E"/>
                        </a:solidFill>
                        <a:effectLst/>
                        <a:latin typeface="Arial" panose="020B0604020202020204" pitchFamily="34" charset="0"/>
                      </a:endParaRPr>
                    </a:p>
                  </a:txBody>
                  <a:tcPr marL="0" marR="0" marT="0" marB="0" anchor="ctr"/>
                </a:tc>
                <a:tc>
                  <a:txBody>
                    <a:bodyPr/>
                    <a:lstStyle/>
                    <a:p>
                      <a:pPr algn="l" fontAlgn="ctr"/>
                      <a:r>
                        <a:rPr lang="en-US" sz="700" b="0" i="0" u="none" strike="noStrike" dirty="0">
                          <a:solidFill>
                            <a:srgbClr val="3C3E3E"/>
                          </a:solidFill>
                          <a:effectLst/>
                          <a:latin typeface="Arial" panose="020B0604020202020204" pitchFamily="34" charset="0"/>
                        </a:rPr>
                        <a:t>Respondents aged ≥18 years who report having been told by a doctor, nurse, or other health professional that they had depressive disorder.</a:t>
                      </a:r>
                    </a:p>
                  </a:txBody>
                  <a:tcPr marL="0" marR="0" marT="0" marB="0" anchor="ctr"/>
                </a:tc>
                <a:extLst>
                  <a:ext uri="{0D108BD9-81ED-4DB2-BD59-A6C34878D82A}">
                    <a16:rowId xmlns:a16="http://schemas.microsoft.com/office/drawing/2014/main" val="70390779"/>
                  </a:ext>
                </a:extLst>
              </a:tr>
              <a:tr h="565652">
                <a:tc>
                  <a:txBody>
                    <a:bodyPr/>
                    <a:lstStyle/>
                    <a:p>
                      <a:pPr marL="91440" algn="l" fontAlgn="ctr">
                        <a:spcAft>
                          <a:spcPts val="0"/>
                        </a:spcAft>
                      </a:pPr>
                      <a:r>
                        <a:rPr lang="en-US" sz="700" u="none" strike="noStrike" dirty="0">
                          <a:effectLst/>
                        </a:rPr>
                        <a:t>High Blood Pressure</a:t>
                      </a:r>
                      <a:endParaRPr lang="en-US" sz="700" b="0" i="0" u="none" strike="noStrike" dirty="0">
                        <a:solidFill>
                          <a:srgbClr val="3C3E3E"/>
                        </a:solidFill>
                        <a:effectLst/>
                        <a:latin typeface="Arial" panose="020B0604020202020204" pitchFamily="34" charset="0"/>
                      </a:endParaRPr>
                    </a:p>
                  </a:txBody>
                  <a:tcPr marL="0" marR="0" marT="0" marB="0" anchor="ctr"/>
                </a:tc>
                <a:tc>
                  <a:txBody>
                    <a:bodyPr/>
                    <a:lstStyle/>
                    <a:p>
                      <a:pPr algn="l" fontAlgn="ctr"/>
                      <a:r>
                        <a:rPr lang="en-US" sz="700" b="0" i="0" u="none" strike="noStrike" dirty="0">
                          <a:solidFill>
                            <a:srgbClr val="3C3E3E"/>
                          </a:solidFill>
                          <a:effectLst/>
                          <a:latin typeface="Arial" panose="020B0604020202020204" pitchFamily="34" charset="0"/>
                        </a:rPr>
                        <a:t>Respondents aged ≥18 years who report ever having been told by a doctor, nurse, or other health professional that they have high blood pressure. Women who were told high blood pressure only during pregnancy and those who were told they had borderline hypertension were not included.</a:t>
                      </a:r>
                    </a:p>
                  </a:txBody>
                  <a:tcPr marL="0" marR="0" marT="0" marB="0" anchor="ctr"/>
                </a:tc>
                <a:extLst>
                  <a:ext uri="{0D108BD9-81ED-4DB2-BD59-A6C34878D82A}">
                    <a16:rowId xmlns:a16="http://schemas.microsoft.com/office/drawing/2014/main" val="3280773439"/>
                  </a:ext>
                </a:extLst>
              </a:tr>
              <a:tr h="305761">
                <a:tc>
                  <a:txBody>
                    <a:bodyPr/>
                    <a:lstStyle/>
                    <a:p>
                      <a:pPr marL="91440" algn="l" fontAlgn="ctr">
                        <a:spcAft>
                          <a:spcPts val="0"/>
                        </a:spcAft>
                      </a:pPr>
                      <a:r>
                        <a:rPr lang="en-US" sz="700" u="none" strike="noStrike" dirty="0">
                          <a:effectLst/>
                        </a:rPr>
                        <a:t>High</a:t>
                      </a:r>
                    </a:p>
                    <a:p>
                      <a:pPr marL="91440" algn="l" fontAlgn="ctr">
                        <a:spcAft>
                          <a:spcPts val="0"/>
                        </a:spcAft>
                      </a:pPr>
                      <a:r>
                        <a:rPr lang="en-US" sz="700" u="none" strike="noStrike" dirty="0">
                          <a:effectLst/>
                        </a:rPr>
                        <a:t>Cholesterol</a:t>
                      </a:r>
                      <a:endParaRPr lang="en-US" sz="700" b="0" i="0" u="none" strike="noStrike" dirty="0">
                        <a:solidFill>
                          <a:srgbClr val="3C3E3E"/>
                        </a:solidFill>
                        <a:effectLst/>
                        <a:latin typeface="Arial" panose="020B0604020202020204" pitchFamily="34" charset="0"/>
                      </a:endParaRPr>
                    </a:p>
                  </a:txBody>
                  <a:tcPr marL="0" marR="0" marT="0" marB="0" anchor="ctr"/>
                </a:tc>
                <a:tc>
                  <a:txBody>
                    <a:bodyPr/>
                    <a:lstStyle/>
                    <a:p>
                      <a:pPr algn="l" fontAlgn="ctr"/>
                      <a:r>
                        <a:rPr lang="en-US" sz="700" b="0" i="0" u="none" strike="noStrike" dirty="0">
                          <a:solidFill>
                            <a:srgbClr val="3C3E3E"/>
                          </a:solidFill>
                          <a:effectLst/>
                          <a:latin typeface="Arial" panose="020B0604020202020204" pitchFamily="34" charset="0"/>
                        </a:rPr>
                        <a:t>Respondents aged ≥18 years who report having been told by a doctor, nurse, or other health professional that they had high cholesterol.</a:t>
                      </a:r>
                    </a:p>
                  </a:txBody>
                  <a:tcPr marL="0" marR="0" marT="0" marB="0" anchor="ctr"/>
                </a:tc>
                <a:extLst>
                  <a:ext uri="{0D108BD9-81ED-4DB2-BD59-A6C34878D82A}">
                    <a16:rowId xmlns:a16="http://schemas.microsoft.com/office/drawing/2014/main" val="1839669371"/>
                  </a:ext>
                </a:extLst>
              </a:tr>
              <a:tr h="748776">
                <a:tc>
                  <a:txBody>
                    <a:bodyPr/>
                    <a:lstStyle/>
                    <a:p>
                      <a:pPr marL="91440" algn="l" fontAlgn="ctr">
                        <a:spcAft>
                          <a:spcPts val="0"/>
                        </a:spcAft>
                      </a:pPr>
                      <a:r>
                        <a:rPr lang="en-US" sz="700" b="0" i="0" u="none" strike="noStrike" dirty="0">
                          <a:solidFill>
                            <a:srgbClr val="3C3E3E"/>
                          </a:solidFill>
                          <a:effectLst/>
                          <a:latin typeface="Arial" panose="020B0604020202020204" pitchFamily="34" charset="0"/>
                        </a:rPr>
                        <a:t>Obesity</a:t>
                      </a:r>
                    </a:p>
                  </a:txBody>
                  <a:tcPr marL="0" marR="0" marT="0" marB="0" anchor="ctr"/>
                </a:tc>
                <a:tc>
                  <a:txBody>
                    <a:bodyPr/>
                    <a:lstStyle/>
                    <a:p>
                      <a:pPr algn="l" fontAlgn="ctr"/>
                      <a:r>
                        <a:rPr lang="en-US" sz="700" b="0" i="0" u="none" strike="noStrike" dirty="0">
                          <a:solidFill>
                            <a:srgbClr val="3C3E3E"/>
                          </a:solidFill>
                          <a:effectLst/>
                          <a:latin typeface="Arial" panose="020B0604020202020204" pitchFamily="34" charset="0"/>
                        </a:rPr>
                        <a:t>Respondents aged ≥18 years who have a body mass index (BMI) ≥30.0 kg/m² calculated from self-reported weight and height. Exclude the following:</a:t>
                      </a:r>
                    </a:p>
                    <a:p>
                      <a:pPr algn="l" fontAlgn="ctr"/>
                      <a:r>
                        <a:rPr lang="en-US" sz="700" b="0" i="0" u="none" strike="noStrike" dirty="0">
                          <a:solidFill>
                            <a:srgbClr val="3C3E3E"/>
                          </a:solidFill>
                          <a:effectLst/>
                          <a:latin typeface="Arial" panose="020B0604020202020204" pitchFamily="34" charset="0"/>
                        </a:rPr>
                        <a:t>• Height: data from respondents measuring &lt;3 </a:t>
                      </a:r>
                      <a:r>
                        <a:rPr lang="en-US" sz="700" b="0" i="0" u="none" strike="noStrike" dirty="0" err="1">
                          <a:solidFill>
                            <a:srgbClr val="3C3E3E"/>
                          </a:solidFill>
                          <a:effectLst/>
                          <a:latin typeface="Arial" panose="020B0604020202020204" pitchFamily="34" charset="0"/>
                        </a:rPr>
                        <a:t>ft</a:t>
                      </a:r>
                      <a:r>
                        <a:rPr lang="en-US" sz="700" b="0" i="0" u="none" strike="noStrike" dirty="0">
                          <a:solidFill>
                            <a:srgbClr val="3C3E3E"/>
                          </a:solidFill>
                          <a:effectLst/>
                          <a:latin typeface="Arial" panose="020B0604020202020204" pitchFamily="34" charset="0"/>
                        </a:rPr>
                        <a:t> or ≥8 </a:t>
                      </a:r>
                      <a:r>
                        <a:rPr lang="en-US" sz="700" b="0" i="0" u="none" strike="noStrike" dirty="0" err="1">
                          <a:solidFill>
                            <a:srgbClr val="3C3E3E"/>
                          </a:solidFill>
                          <a:effectLst/>
                          <a:latin typeface="Arial" panose="020B0604020202020204" pitchFamily="34" charset="0"/>
                        </a:rPr>
                        <a:t>ft</a:t>
                      </a:r>
                      <a:endParaRPr lang="en-US" sz="700" b="0" i="0" u="none" strike="noStrike" dirty="0">
                        <a:solidFill>
                          <a:srgbClr val="3C3E3E"/>
                        </a:solidFill>
                        <a:effectLst/>
                        <a:latin typeface="Arial" panose="020B0604020202020204" pitchFamily="34" charset="0"/>
                      </a:endParaRPr>
                    </a:p>
                    <a:p>
                      <a:pPr algn="l" fontAlgn="ctr"/>
                      <a:r>
                        <a:rPr lang="en-US" sz="700" b="0" i="0" u="none" strike="noStrike" dirty="0">
                          <a:solidFill>
                            <a:srgbClr val="3C3E3E"/>
                          </a:solidFill>
                          <a:effectLst/>
                          <a:latin typeface="Arial" panose="020B0604020202020204" pitchFamily="34" charset="0"/>
                        </a:rPr>
                        <a:t>• Weight: data from respondents weighing &lt;50 </a:t>
                      </a:r>
                      <a:r>
                        <a:rPr lang="en-US" sz="700" b="0" i="0" u="none" strike="noStrike" dirty="0" err="1">
                          <a:solidFill>
                            <a:srgbClr val="3C3E3E"/>
                          </a:solidFill>
                          <a:effectLst/>
                          <a:latin typeface="Arial" panose="020B0604020202020204" pitchFamily="34" charset="0"/>
                        </a:rPr>
                        <a:t>lbs</a:t>
                      </a:r>
                      <a:r>
                        <a:rPr lang="en-US" sz="700" b="0" i="0" u="none" strike="noStrike" dirty="0">
                          <a:solidFill>
                            <a:srgbClr val="3C3E3E"/>
                          </a:solidFill>
                          <a:effectLst/>
                          <a:latin typeface="Arial" panose="020B0604020202020204" pitchFamily="34" charset="0"/>
                        </a:rPr>
                        <a:t> or ≥650 </a:t>
                      </a:r>
                      <a:r>
                        <a:rPr lang="en-US" sz="700" b="0" i="0" u="none" strike="noStrike" dirty="0" err="1">
                          <a:solidFill>
                            <a:srgbClr val="3C3E3E"/>
                          </a:solidFill>
                          <a:effectLst/>
                          <a:latin typeface="Arial" panose="020B0604020202020204" pitchFamily="34" charset="0"/>
                        </a:rPr>
                        <a:t>lbs</a:t>
                      </a:r>
                      <a:endParaRPr lang="en-US" sz="700" b="0" i="0" u="none" strike="noStrike" dirty="0">
                        <a:solidFill>
                          <a:srgbClr val="3C3E3E"/>
                        </a:solidFill>
                        <a:effectLst/>
                        <a:latin typeface="Arial" panose="020B0604020202020204" pitchFamily="34" charset="0"/>
                      </a:endParaRPr>
                    </a:p>
                    <a:p>
                      <a:pPr algn="l" fontAlgn="ctr"/>
                      <a:r>
                        <a:rPr lang="en-US" sz="700" b="0" i="0" u="none" strike="noStrike" dirty="0">
                          <a:solidFill>
                            <a:srgbClr val="3C3E3E"/>
                          </a:solidFill>
                          <a:effectLst/>
                          <a:latin typeface="Arial" panose="020B0604020202020204" pitchFamily="34" charset="0"/>
                        </a:rPr>
                        <a:t>• BMI: data from respondents with BMI &lt;12 kg/m2 ≥100 kg/m2</a:t>
                      </a:r>
                    </a:p>
                    <a:p>
                      <a:pPr algn="l" fontAlgn="ctr"/>
                      <a:r>
                        <a:rPr lang="en-US" sz="700" b="0" i="0" u="none" strike="noStrike" dirty="0">
                          <a:solidFill>
                            <a:srgbClr val="3C3E3E"/>
                          </a:solidFill>
                          <a:effectLst/>
                          <a:latin typeface="Arial" panose="020B0604020202020204" pitchFamily="34" charset="0"/>
                        </a:rPr>
                        <a:t>• Pregnant women</a:t>
                      </a:r>
                    </a:p>
                  </a:txBody>
                  <a:tcPr marL="0" marR="0" marT="0" marB="0" anchor="ctr"/>
                </a:tc>
                <a:extLst>
                  <a:ext uri="{0D108BD9-81ED-4DB2-BD59-A6C34878D82A}">
                    <a16:rowId xmlns:a16="http://schemas.microsoft.com/office/drawing/2014/main" val="3436686198"/>
                  </a:ext>
                </a:extLst>
              </a:tr>
            </a:tbl>
          </a:graphicData>
        </a:graphic>
      </p:graphicFrame>
      <p:graphicFrame>
        <p:nvGraphicFramePr>
          <p:cNvPr id="7" name="Table 6">
            <a:extLst>
              <a:ext uri="{FF2B5EF4-FFF2-40B4-BE49-F238E27FC236}">
                <a16:creationId xmlns:a16="http://schemas.microsoft.com/office/drawing/2014/main" id="{705578AD-3B50-879F-BB3D-5C721A410BA0}"/>
              </a:ext>
            </a:extLst>
          </p:cNvPr>
          <p:cNvGraphicFramePr>
            <a:graphicFrameLocks noGrp="1"/>
          </p:cNvGraphicFramePr>
          <p:nvPr/>
        </p:nvGraphicFramePr>
        <p:xfrm>
          <a:off x="4578222" y="1619482"/>
          <a:ext cx="4404046" cy="1280160"/>
        </p:xfrm>
        <a:graphic>
          <a:graphicData uri="http://schemas.openxmlformats.org/drawingml/2006/table">
            <a:tbl>
              <a:tblPr bandRow="1">
                <a:tableStyleId>{D27102A9-8310-4765-A935-A1911B00CA55}</a:tableStyleId>
              </a:tblPr>
              <a:tblGrid>
                <a:gridCol w="1024154">
                  <a:extLst>
                    <a:ext uri="{9D8B030D-6E8A-4147-A177-3AD203B41FA5}">
                      <a16:colId xmlns:a16="http://schemas.microsoft.com/office/drawing/2014/main" val="1017594967"/>
                    </a:ext>
                  </a:extLst>
                </a:gridCol>
                <a:gridCol w="3379892">
                  <a:extLst>
                    <a:ext uri="{9D8B030D-6E8A-4147-A177-3AD203B41FA5}">
                      <a16:colId xmlns:a16="http://schemas.microsoft.com/office/drawing/2014/main" val="1032754175"/>
                    </a:ext>
                  </a:extLst>
                </a:gridCol>
              </a:tblGrid>
              <a:tr h="182880">
                <a:tc>
                  <a:txBody>
                    <a:bodyPr/>
                    <a:lstStyle/>
                    <a:p>
                      <a:pPr algn="l" fontAlgn="ctr"/>
                      <a:r>
                        <a:rPr lang="en-US" sz="700" b="1" u="none" strike="noStrike" dirty="0">
                          <a:effectLst/>
                        </a:rPr>
                        <a:t>Prevention</a:t>
                      </a:r>
                      <a:endParaRPr lang="en-US" sz="700" b="1" i="0" u="none" strike="noStrike" dirty="0">
                        <a:solidFill>
                          <a:srgbClr val="FFFFFF"/>
                        </a:solidFill>
                        <a:effectLst/>
                        <a:latin typeface="Arial" panose="020B0604020202020204" pitchFamily="34" charset="0"/>
                      </a:endParaRPr>
                    </a:p>
                  </a:txBody>
                  <a:tcPr marR="0" marT="0" marB="0" anchor="ctr"/>
                </a:tc>
                <a:tc>
                  <a:txBody>
                    <a:bodyPr/>
                    <a:lstStyle/>
                    <a:p>
                      <a:pPr algn="r" fontAlgn="ctr"/>
                      <a:r>
                        <a:rPr lang="en-US" sz="700" b="1" u="none" strike="noStrike" kern="1200" dirty="0">
                          <a:solidFill>
                            <a:schemeClr val="tx1"/>
                          </a:solidFill>
                          <a:effectLst/>
                          <a:latin typeface="+mn-lt"/>
                          <a:ea typeface="+mn-ea"/>
                          <a:cs typeface="+mn-cs"/>
                        </a:rPr>
                        <a:t>Definition</a:t>
                      </a:r>
                    </a:p>
                  </a:txBody>
                  <a:tcPr marL="0" marR="1828800" marT="0" marB="0" anchor="ctr"/>
                </a:tc>
                <a:extLst>
                  <a:ext uri="{0D108BD9-81ED-4DB2-BD59-A6C34878D82A}">
                    <a16:rowId xmlns:a16="http://schemas.microsoft.com/office/drawing/2014/main" val="334402773"/>
                  </a:ext>
                </a:extLst>
              </a:tr>
              <a:tr h="457200">
                <a:tc>
                  <a:txBody>
                    <a:bodyPr/>
                    <a:lstStyle/>
                    <a:p>
                      <a:pPr marL="91440" algn="l" fontAlgn="ctr">
                        <a:spcAft>
                          <a:spcPts val="0"/>
                        </a:spcAft>
                      </a:pPr>
                      <a:r>
                        <a:rPr lang="en-US" sz="700" u="none" strike="noStrike" dirty="0">
                          <a:effectLst/>
                        </a:rPr>
                        <a:t>Routine</a:t>
                      </a:r>
                      <a:r>
                        <a:rPr lang="en-US" sz="700" u="none" strike="noStrike" baseline="0" dirty="0">
                          <a:effectLst/>
                        </a:rPr>
                        <a:t> Checkup</a:t>
                      </a:r>
                      <a:endParaRPr lang="en-US" sz="700" b="0" i="0" u="none" strike="noStrike" dirty="0">
                        <a:solidFill>
                          <a:srgbClr val="3C3E3E"/>
                        </a:solidFill>
                        <a:effectLst/>
                        <a:latin typeface="Arial" panose="020B0604020202020204" pitchFamily="34" charset="0"/>
                      </a:endParaRPr>
                    </a:p>
                  </a:txBody>
                  <a:tcPr marL="0" marR="0" marT="0" marB="0" anchor="ctr"/>
                </a:tc>
                <a:tc>
                  <a:txBody>
                    <a:bodyPr/>
                    <a:lstStyle/>
                    <a:p>
                      <a:pPr algn="l" fontAlgn="ctr"/>
                      <a:r>
                        <a:rPr lang="en-US" sz="700" b="0" i="0" u="none" strike="noStrike" dirty="0">
                          <a:solidFill>
                            <a:srgbClr val="3C3E3E"/>
                          </a:solidFill>
                          <a:effectLst/>
                          <a:latin typeface="Arial" panose="020B0604020202020204" pitchFamily="34" charset="0"/>
                        </a:rPr>
                        <a:t>Respondents aged ≥18 years who report having been to a doctor for a routine checkup (e.g., a general physical exam, not an exam for a specific injury, illness, condition) in the previous year.</a:t>
                      </a:r>
                    </a:p>
                  </a:txBody>
                  <a:tcPr marL="0" marR="0" marT="0" marB="0" anchor="ctr"/>
                </a:tc>
                <a:extLst>
                  <a:ext uri="{0D108BD9-81ED-4DB2-BD59-A6C34878D82A}">
                    <a16:rowId xmlns:a16="http://schemas.microsoft.com/office/drawing/2014/main" val="90686552"/>
                  </a:ext>
                </a:extLst>
              </a:tr>
              <a:tr h="365760">
                <a:tc>
                  <a:txBody>
                    <a:bodyPr/>
                    <a:lstStyle/>
                    <a:p>
                      <a:pPr marL="91440" algn="l" fontAlgn="ctr">
                        <a:spcAft>
                          <a:spcPts val="0"/>
                        </a:spcAft>
                      </a:pPr>
                      <a:r>
                        <a:rPr lang="en-US" sz="700" u="none" strike="noStrike" baseline="0" dirty="0">
                          <a:effectLst/>
                        </a:rPr>
                        <a:t>Dental Checkup</a:t>
                      </a:r>
                      <a:endParaRPr lang="en-US" sz="700" b="0" i="0" u="none" strike="noStrike" dirty="0">
                        <a:solidFill>
                          <a:srgbClr val="3C3E3E"/>
                        </a:solidFill>
                        <a:effectLst/>
                        <a:latin typeface="Arial" panose="020B0604020202020204" pitchFamily="34" charset="0"/>
                      </a:endParaRPr>
                    </a:p>
                  </a:txBody>
                  <a:tcPr marL="0" marR="0" marT="0" marB="0" anchor="ctr"/>
                </a:tc>
                <a:tc>
                  <a:txBody>
                    <a:bodyPr/>
                    <a:lstStyle/>
                    <a:p>
                      <a:pPr algn="l" fontAlgn="ctr"/>
                      <a:r>
                        <a:rPr lang="en-US" sz="700" b="0" i="0" u="none" strike="noStrike" dirty="0">
                          <a:solidFill>
                            <a:srgbClr val="3C3E3E"/>
                          </a:solidFill>
                          <a:effectLst/>
                          <a:latin typeface="Arial" panose="020B0604020202020204" pitchFamily="34" charset="0"/>
                        </a:rPr>
                        <a:t>Respondents aged ≥18 years who report having been to the dentist or dental clinic in the previous year.</a:t>
                      </a:r>
                    </a:p>
                  </a:txBody>
                  <a:tcPr marL="0" marR="0" marT="0" marB="0" anchor="ctr"/>
                </a:tc>
                <a:extLst>
                  <a:ext uri="{0D108BD9-81ED-4DB2-BD59-A6C34878D82A}">
                    <a16:rowId xmlns:a16="http://schemas.microsoft.com/office/drawing/2014/main" val="2124122447"/>
                  </a:ext>
                </a:extLst>
              </a:tr>
              <a:tr h="274320">
                <a:tc>
                  <a:txBody>
                    <a:bodyPr/>
                    <a:lstStyle/>
                    <a:p>
                      <a:pPr marL="91440" algn="l" fontAlgn="ctr">
                        <a:spcAft>
                          <a:spcPts val="0"/>
                        </a:spcAft>
                      </a:pPr>
                      <a:r>
                        <a:rPr lang="en-US" sz="700" u="none" strike="noStrike" baseline="0" dirty="0">
                          <a:effectLst/>
                        </a:rPr>
                        <a:t>BP Rx Adherence</a:t>
                      </a:r>
                      <a:endParaRPr lang="en-US" sz="700" b="0" i="0" u="none" strike="noStrike" dirty="0">
                        <a:solidFill>
                          <a:srgbClr val="3C3E3E"/>
                        </a:solidFill>
                        <a:effectLst/>
                        <a:latin typeface="Arial" panose="020B0604020202020204" pitchFamily="34" charset="0"/>
                      </a:endParaRPr>
                    </a:p>
                  </a:txBody>
                  <a:tcPr marL="0" marR="0" marT="0" marB="0" anchor="ctr"/>
                </a:tc>
                <a:tc>
                  <a:txBody>
                    <a:bodyPr/>
                    <a:lstStyle/>
                    <a:p>
                      <a:pPr algn="l" fontAlgn="ctr"/>
                      <a:r>
                        <a:rPr lang="en-US" sz="700" b="0" i="0" u="none" strike="noStrike" dirty="0">
                          <a:solidFill>
                            <a:srgbClr val="3C3E3E"/>
                          </a:solidFill>
                          <a:effectLst/>
                          <a:latin typeface="Arial" panose="020B0604020202020204" pitchFamily="34" charset="0"/>
                        </a:rPr>
                        <a:t>Respondents aged ≥18 years who report taking medicine for high blood pressure.</a:t>
                      </a:r>
                    </a:p>
                  </a:txBody>
                  <a:tcPr marL="0" marR="0" marT="0" marB="0" anchor="ctr"/>
                </a:tc>
                <a:extLst>
                  <a:ext uri="{0D108BD9-81ED-4DB2-BD59-A6C34878D82A}">
                    <a16:rowId xmlns:a16="http://schemas.microsoft.com/office/drawing/2014/main" val="1817727854"/>
                  </a:ext>
                </a:extLst>
              </a:tr>
            </a:tbl>
          </a:graphicData>
        </a:graphic>
      </p:graphicFrame>
      <p:graphicFrame>
        <p:nvGraphicFramePr>
          <p:cNvPr id="9" name="Table 8">
            <a:extLst>
              <a:ext uri="{FF2B5EF4-FFF2-40B4-BE49-F238E27FC236}">
                <a16:creationId xmlns:a16="http://schemas.microsoft.com/office/drawing/2014/main" id="{8ADF8899-FA8F-58C9-3398-F86312CFFE21}"/>
              </a:ext>
            </a:extLst>
          </p:cNvPr>
          <p:cNvGraphicFramePr>
            <a:graphicFrameLocks noGrp="1"/>
          </p:cNvGraphicFramePr>
          <p:nvPr/>
        </p:nvGraphicFramePr>
        <p:xfrm>
          <a:off x="4578221" y="603381"/>
          <a:ext cx="4404048" cy="914400"/>
        </p:xfrm>
        <a:graphic>
          <a:graphicData uri="http://schemas.openxmlformats.org/drawingml/2006/table">
            <a:tbl>
              <a:tblPr bandRow="1">
                <a:tableStyleId>{5FD0F851-EC5A-4D38-B0AD-8093EC10F338}</a:tableStyleId>
              </a:tblPr>
              <a:tblGrid>
                <a:gridCol w="1080793">
                  <a:extLst>
                    <a:ext uri="{9D8B030D-6E8A-4147-A177-3AD203B41FA5}">
                      <a16:colId xmlns:a16="http://schemas.microsoft.com/office/drawing/2014/main" val="1017594967"/>
                    </a:ext>
                  </a:extLst>
                </a:gridCol>
                <a:gridCol w="3323255">
                  <a:extLst>
                    <a:ext uri="{9D8B030D-6E8A-4147-A177-3AD203B41FA5}">
                      <a16:colId xmlns:a16="http://schemas.microsoft.com/office/drawing/2014/main" val="1032754175"/>
                    </a:ext>
                  </a:extLst>
                </a:gridCol>
              </a:tblGrid>
              <a:tr h="182880">
                <a:tc>
                  <a:txBody>
                    <a:bodyPr/>
                    <a:lstStyle/>
                    <a:p>
                      <a:pPr algn="l" fontAlgn="ctr"/>
                      <a:r>
                        <a:rPr lang="en-US" sz="700" b="1" u="none" strike="noStrike" dirty="0">
                          <a:effectLst/>
                        </a:rPr>
                        <a:t>Health Status</a:t>
                      </a:r>
                      <a:endParaRPr lang="en-US" sz="700" b="1" i="0" u="none" strike="noStrike" dirty="0">
                        <a:solidFill>
                          <a:srgbClr val="FFFFFF"/>
                        </a:solidFill>
                        <a:effectLst/>
                        <a:latin typeface="Arial" panose="020B0604020202020204" pitchFamily="34" charset="0"/>
                      </a:endParaRPr>
                    </a:p>
                  </a:txBody>
                  <a:tcPr marR="0" marT="0" marB="0" anchor="ctr"/>
                </a:tc>
                <a:tc>
                  <a:txBody>
                    <a:bodyPr/>
                    <a:lstStyle/>
                    <a:p>
                      <a:pPr lvl="2" algn="r" fontAlgn="ctr"/>
                      <a:r>
                        <a:rPr lang="en-US" sz="700" b="1" u="none" strike="noStrike" dirty="0">
                          <a:effectLst/>
                        </a:rPr>
                        <a:t>Definition</a:t>
                      </a:r>
                    </a:p>
                  </a:txBody>
                  <a:tcPr marL="0" marR="1828800" marT="0" marB="0" anchor="ctr"/>
                </a:tc>
                <a:extLst>
                  <a:ext uri="{0D108BD9-81ED-4DB2-BD59-A6C34878D82A}">
                    <a16:rowId xmlns:a16="http://schemas.microsoft.com/office/drawing/2014/main" val="334402773"/>
                  </a:ext>
                </a:extLst>
              </a:tr>
              <a:tr h="365760">
                <a:tc>
                  <a:txBody>
                    <a:bodyPr/>
                    <a:lstStyle/>
                    <a:p>
                      <a:pPr marL="91440" algn="l" fontAlgn="ctr">
                        <a:spcAft>
                          <a:spcPts val="0"/>
                        </a:spcAft>
                      </a:pPr>
                      <a:r>
                        <a:rPr lang="en-US" sz="700" u="none" strike="noStrike" dirty="0">
                          <a:effectLst/>
                        </a:rPr>
                        <a:t>Poor Physical Health</a:t>
                      </a:r>
                      <a:endParaRPr lang="en-US" sz="700" b="0" i="0" u="none" strike="noStrike" dirty="0">
                        <a:solidFill>
                          <a:srgbClr val="3C3E3E"/>
                        </a:solidFill>
                        <a:effectLst/>
                        <a:latin typeface="Arial" panose="020B0604020202020204" pitchFamily="34" charset="0"/>
                      </a:endParaRPr>
                    </a:p>
                  </a:txBody>
                  <a:tcPr marL="0" marR="0" marT="0" marB="0" anchor="ctr"/>
                </a:tc>
                <a:tc>
                  <a:txBody>
                    <a:bodyPr/>
                    <a:lstStyle/>
                    <a:p>
                      <a:pPr algn="l" fontAlgn="ctr"/>
                      <a:r>
                        <a:rPr lang="en-US" sz="700" u="none" strike="noStrike" dirty="0">
                          <a:effectLst/>
                        </a:rPr>
                        <a:t>Respondents aged ≥18 years who report 14 or more days during the past 30 days during which their physical health was not good.</a:t>
                      </a:r>
                      <a:endParaRPr lang="en-US" sz="700" b="0" i="0" u="none" strike="noStrike" dirty="0">
                        <a:solidFill>
                          <a:srgbClr val="3C3E3E"/>
                        </a:solidFill>
                        <a:effectLst/>
                        <a:latin typeface="Arial" panose="020B0604020202020204" pitchFamily="34" charset="0"/>
                      </a:endParaRPr>
                    </a:p>
                  </a:txBody>
                  <a:tcPr marL="0" marR="0" marT="0" marB="0" anchor="ctr"/>
                </a:tc>
                <a:extLst>
                  <a:ext uri="{0D108BD9-81ED-4DB2-BD59-A6C34878D82A}">
                    <a16:rowId xmlns:a16="http://schemas.microsoft.com/office/drawing/2014/main" val="90686552"/>
                  </a:ext>
                </a:extLst>
              </a:tr>
              <a:tr h="365760">
                <a:tc>
                  <a:txBody>
                    <a:bodyPr/>
                    <a:lstStyle/>
                    <a:p>
                      <a:pPr marL="91440" algn="l" fontAlgn="ctr">
                        <a:spcAft>
                          <a:spcPts val="0"/>
                        </a:spcAft>
                      </a:pPr>
                      <a:r>
                        <a:rPr lang="en-US" sz="700" u="none" strike="noStrike" dirty="0">
                          <a:effectLst/>
                        </a:rPr>
                        <a:t>Poor Mental Health</a:t>
                      </a:r>
                      <a:endParaRPr lang="en-US" sz="700" b="0" i="0" u="none" strike="noStrike" dirty="0">
                        <a:solidFill>
                          <a:srgbClr val="3C3E3E"/>
                        </a:solidFill>
                        <a:effectLst/>
                        <a:latin typeface="Arial" panose="020B0604020202020204" pitchFamily="34" charset="0"/>
                      </a:endParaRPr>
                    </a:p>
                  </a:txBody>
                  <a:tcPr marL="0" marR="0" marT="0" marB="0" anchor="ctr"/>
                </a:tc>
                <a:tc>
                  <a:txBody>
                    <a:bodyPr/>
                    <a:lstStyle/>
                    <a:p>
                      <a:pPr algn="l" fontAlgn="ctr"/>
                      <a:r>
                        <a:rPr lang="en-US" sz="700" u="none" strike="noStrike" dirty="0">
                          <a:effectLst/>
                        </a:rPr>
                        <a:t>Respondents aged ≥18 years who report 14 or more days during the past 30 days during which their mental health was not good.</a:t>
                      </a:r>
                      <a:endParaRPr lang="en-US" sz="700" b="0" i="0" u="none" strike="noStrike" dirty="0">
                        <a:solidFill>
                          <a:srgbClr val="3C3E3E"/>
                        </a:solidFill>
                        <a:effectLst/>
                        <a:latin typeface="Arial" panose="020B0604020202020204" pitchFamily="34" charset="0"/>
                      </a:endParaRPr>
                    </a:p>
                  </a:txBody>
                  <a:tcPr marL="0" marR="0" marT="0" marB="0" anchor="ctr"/>
                </a:tc>
                <a:extLst>
                  <a:ext uri="{0D108BD9-81ED-4DB2-BD59-A6C34878D82A}">
                    <a16:rowId xmlns:a16="http://schemas.microsoft.com/office/drawing/2014/main" val="2124122447"/>
                  </a:ext>
                </a:extLst>
              </a:tr>
            </a:tbl>
          </a:graphicData>
        </a:graphic>
      </p:graphicFrame>
      <p:graphicFrame>
        <p:nvGraphicFramePr>
          <p:cNvPr id="10" name="Table 9">
            <a:extLst>
              <a:ext uri="{FF2B5EF4-FFF2-40B4-BE49-F238E27FC236}">
                <a16:creationId xmlns:a16="http://schemas.microsoft.com/office/drawing/2014/main" id="{9008870C-0C7A-7ECE-1AE3-594CE1770162}"/>
              </a:ext>
            </a:extLst>
          </p:cNvPr>
          <p:cNvGraphicFramePr>
            <a:graphicFrameLocks noGrp="1"/>
          </p:cNvGraphicFramePr>
          <p:nvPr/>
        </p:nvGraphicFramePr>
        <p:xfrm>
          <a:off x="4578223" y="3001344"/>
          <a:ext cx="4404045" cy="1828800"/>
        </p:xfrm>
        <a:graphic>
          <a:graphicData uri="http://schemas.openxmlformats.org/drawingml/2006/table">
            <a:tbl>
              <a:tblPr bandRow="1">
                <a:tableStyleId>{C083E6E3-FA7D-4D7B-A595-EF9225AFEA82}</a:tableStyleId>
              </a:tblPr>
              <a:tblGrid>
                <a:gridCol w="1114198">
                  <a:extLst>
                    <a:ext uri="{9D8B030D-6E8A-4147-A177-3AD203B41FA5}">
                      <a16:colId xmlns:a16="http://schemas.microsoft.com/office/drawing/2014/main" val="1017594967"/>
                    </a:ext>
                  </a:extLst>
                </a:gridCol>
                <a:gridCol w="3289847">
                  <a:extLst>
                    <a:ext uri="{9D8B030D-6E8A-4147-A177-3AD203B41FA5}">
                      <a16:colId xmlns:a16="http://schemas.microsoft.com/office/drawing/2014/main" val="1032754175"/>
                    </a:ext>
                  </a:extLst>
                </a:gridCol>
              </a:tblGrid>
              <a:tr h="182880">
                <a:tc>
                  <a:txBody>
                    <a:bodyPr/>
                    <a:lstStyle/>
                    <a:p>
                      <a:pPr algn="l" fontAlgn="ctr"/>
                      <a:r>
                        <a:rPr lang="en-US" sz="700" b="1" u="none" strike="noStrike" dirty="0">
                          <a:effectLst/>
                        </a:rPr>
                        <a:t>Health Risk Behaviors</a:t>
                      </a:r>
                      <a:endParaRPr lang="en-US" sz="700" b="1" i="0" u="none" strike="noStrike" dirty="0">
                        <a:solidFill>
                          <a:srgbClr val="FFFFFF"/>
                        </a:solidFill>
                        <a:effectLst/>
                        <a:latin typeface="Arial" panose="020B0604020202020204" pitchFamily="34" charset="0"/>
                      </a:endParaRPr>
                    </a:p>
                  </a:txBody>
                  <a:tcPr marR="0" marT="0" marB="0" anchor="ctr"/>
                </a:tc>
                <a:tc>
                  <a:txBody>
                    <a:bodyPr/>
                    <a:lstStyle/>
                    <a:p>
                      <a:pPr algn="r" fontAlgn="ctr"/>
                      <a:r>
                        <a:rPr lang="en-US" sz="700" b="1" i="0" u="none" strike="noStrike" dirty="0">
                          <a:solidFill>
                            <a:schemeClr val="tx1"/>
                          </a:solidFill>
                          <a:effectLst/>
                          <a:latin typeface="+mn-lt"/>
                        </a:rPr>
                        <a:t>Definition</a:t>
                      </a:r>
                      <a:endParaRPr lang="en-US" sz="700" b="1" i="0" u="none" strike="noStrike" dirty="0">
                        <a:solidFill>
                          <a:srgbClr val="FFFFFF"/>
                        </a:solidFill>
                        <a:effectLst/>
                        <a:latin typeface="Arial" panose="020B0604020202020204" pitchFamily="34" charset="0"/>
                      </a:endParaRPr>
                    </a:p>
                  </a:txBody>
                  <a:tcPr marL="0" marR="1828800" marT="0" marB="0" anchor="ctr"/>
                </a:tc>
                <a:extLst>
                  <a:ext uri="{0D108BD9-81ED-4DB2-BD59-A6C34878D82A}">
                    <a16:rowId xmlns:a16="http://schemas.microsoft.com/office/drawing/2014/main" val="334402773"/>
                  </a:ext>
                </a:extLst>
              </a:tr>
              <a:tr h="365760">
                <a:tc>
                  <a:txBody>
                    <a:bodyPr/>
                    <a:lstStyle/>
                    <a:p>
                      <a:pPr marL="91440" algn="l" defTabSz="457200" rtl="0" eaLnBrk="1" fontAlgn="ctr" latinLnBrk="0" hangingPunct="1"/>
                      <a:r>
                        <a:rPr lang="en-US" sz="700" u="none" strike="noStrike" kern="1200" dirty="0">
                          <a:effectLst/>
                        </a:rPr>
                        <a:t>Binge Drinking</a:t>
                      </a:r>
                      <a:endParaRPr lang="en-US" sz="700" u="none" strike="noStrike" kern="1200" dirty="0">
                        <a:solidFill>
                          <a:schemeClr val="tx1"/>
                        </a:solidFill>
                        <a:effectLst/>
                        <a:latin typeface="+mn-lt"/>
                        <a:ea typeface="+mn-ea"/>
                        <a:cs typeface="+mn-cs"/>
                      </a:endParaRPr>
                    </a:p>
                  </a:txBody>
                  <a:tcPr marL="0" marR="0" marT="0" marB="0" anchor="ctr"/>
                </a:tc>
                <a:tc>
                  <a:txBody>
                    <a:bodyPr/>
                    <a:lstStyle/>
                    <a:p>
                      <a:pPr marL="91440" algn="l" defTabSz="457200" rtl="0" eaLnBrk="1" fontAlgn="ctr" latinLnBrk="0" hangingPunct="1"/>
                      <a:r>
                        <a:rPr lang="en-US" sz="700" u="none" strike="noStrike" kern="1200" dirty="0">
                          <a:solidFill>
                            <a:schemeClr val="tx1"/>
                          </a:solidFill>
                          <a:effectLst/>
                          <a:latin typeface="+mn-lt"/>
                          <a:ea typeface="+mn-ea"/>
                          <a:cs typeface="+mn-cs"/>
                        </a:rPr>
                        <a:t>Adults aged ≥18 years who report having five or more drinks (men) or four or more drinks (women) on an occasion in the past 30 days.</a:t>
                      </a:r>
                    </a:p>
                  </a:txBody>
                  <a:tcPr marL="0" marR="0" marT="0" marB="0" anchor="ctr"/>
                </a:tc>
                <a:extLst>
                  <a:ext uri="{0D108BD9-81ED-4DB2-BD59-A6C34878D82A}">
                    <a16:rowId xmlns:a16="http://schemas.microsoft.com/office/drawing/2014/main" val="90686552"/>
                  </a:ext>
                </a:extLst>
              </a:tr>
              <a:tr h="365760">
                <a:tc>
                  <a:txBody>
                    <a:bodyPr/>
                    <a:lstStyle/>
                    <a:p>
                      <a:pPr marL="91440" algn="l" defTabSz="457200" rtl="0" eaLnBrk="1" fontAlgn="ctr" latinLnBrk="0" hangingPunct="1"/>
                      <a:r>
                        <a:rPr lang="en-US" sz="700" u="none" strike="noStrike" kern="1200" dirty="0">
                          <a:effectLst/>
                        </a:rPr>
                        <a:t>Lack of Sleep</a:t>
                      </a:r>
                      <a:endParaRPr lang="en-US" sz="700" u="none" strike="noStrike" kern="1200" dirty="0">
                        <a:solidFill>
                          <a:schemeClr val="tx1"/>
                        </a:solidFill>
                        <a:effectLst/>
                        <a:latin typeface="+mn-lt"/>
                        <a:ea typeface="+mn-ea"/>
                        <a:cs typeface="+mn-cs"/>
                      </a:endParaRPr>
                    </a:p>
                  </a:txBody>
                  <a:tcPr marL="0" marR="0" marT="0" marB="0" anchor="ctr"/>
                </a:tc>
                <a:tc>
                  <a:txBody>
                    <a:bodyPr/>
                    <a:lstStyle/>
                    <a:p>
                      <a:pPr marL="91440" algn="l" defTabSz="457200" rtl="0" eaLnBrk="1" fontAlgn="ctr" latinLnBrk="0" hangingPunct="1"/>
                      <a:r>
                        <a:rPr lang="en-US" sz="700" u="none" strike="noStrike" kern="1200" dirty="0">
                          <a:solidFill>
                            <a:schemeClr val="tx1"/>
                          </a:solidFill>
                          <a:effectLst/>
                          <a:latin typeface="+mn-lt"/>
                          <a:ea typeface="+mn-ea"/>
                          <a:cs typeface="+mn-cs"/>
                        </a:rPr>
                        <a:t>Respondents aged ≥18 years who report usually getting insufficient sleep (&lt;7 hours for those aged ≥18 years, on average, during a 24-hour period)</a:t>
                      </a:r>
                    </a:p>
                  </a:txBody>
                  <a:tcPr marL="0" marR="0" marT="0" marB="0" anchor="ctr"/>
                </a:tc>
                <a:extLst>
                  <a:ext uri="{0D108BD9-81ED-4DB2-BD59-A6C34878D82A}">
                    <a16:rowId xmlns:a16="http://schemas.microsoft.com/office/drawing/2014/main" val="2124122447"/>
                  </a:ext>
                </a:extLst>
              </a:tr>
              <a:tr h="457200">
                <a:tc>
                  <a:txBody>
                    <a:bodyPr/>
                    <a:lstStyle/>
                    <a:p>
                      <a:pPr marL="91440" algn="l" defTabSz="457200" rtl="0" eaLnBrk="1" fontAlgn="ctr" latinLnBrk="0" hangingPunct="1"/>
                      <a:r>
                        <a:rPr lang="en-US" sz="700" u="none" strike="noStrike" kern="1200" dirty="0">
                          <a:effectLst/>
                        </a:rPr>
                        <a:t>Low Physical Activity</a:t>
                      </a:r>
                      <a:endParaRPr lang="en-US" sz="700" u="none" strike="noStrike" kern="1200" dirty="0">
                        <a:solidFill>
                          <a:schemeClr val="tx1"/>
                        </a:solidFill>
                        <a:effectLst/>
                        <a:latin typeface="+mn-lt"/>
                        <a:ea typeface="+mn-ea"/>
                        <a:cs typeface="+mn-cs"/>
                      </a:endParaRPr>
                    </a:p>
                  </a:txBody>
                  <a:tcPr marL="0" marR="0" marT="0" marB="0" anchor="ctr"/>
                </a:tc>
                <a:tc>
                  <a:txBody>
                    <a:bodyPr/>
                    <a:lstStyle/>
                    <a:p>
                      <a:pPr marL="91440" algn="l" defTabSz="457200" rtl="0" eaLnBrk="1" fontAlgn="ctr" latinLnBrk="0" hangingPunct="1"/>
                      <a:r>
                        <a:rPr lang="en-US" sz="700" u="none" strike="noStrike" kern="1200" dirty="0">
                          <a:solidFill>
                            <a:schemeClr val="tx1"/>
                          </a:solidFill>
                          <a:effectLst/>
                          <a:latin typeface="+mn-lt"/>
                          <a:ea typeface="+mn-ea"/>
                          <a:cs typeface="+mn-cs"/>
                        </a:rPr>
                        <a:t>Respondents who answered “no” to the following question: “During the past month, other than your regular job, did you participate in any physical activities or exercises such as running, calisthenics, golf, gardening, or walking for exercise?”</a:t>
                      </a:r>
                    </a:p>
                  </a:txBody>
                  <a:tcPr marL="0" marR="0" marT="0" marB="0" anchor="ctr"/>
                </a:tc>
                <a:extLst>
                  <a:ext uri="{0D108BD9-81ED-4DB2-BD59-A6C34878D82A}">
                    <a16:rowId xmlns:a16="http://schemas.microsoft.com/office/drawing/2014/main" val="4237779725"/>
                  </a:ext>
                </a:extLst>
              </a:tr>
              <a:tr h="457200">
                <a:tc>
                  <a:txBody>
                    <a:bodyPr/>
                    <a:lstStyle/>
                    <a:p>
                      <a:pPr marL="91440" algn="l" defTabSz="457200" rtl="0" eaLnBrk="1" fontAlgn="ctr" latinLnBrk="0" hangingPunct="1"/>
                      <a:r>
                        <a:rPr lang="en-US" sz="700" u="none" strike="noStrike" kern="1200" dirty="0">
                          <a:effectLst/>
                        </a:rPr>
                        <a:t>Smoking</a:t>
                      </a:r>
                      <a:endParaRPr lang="en-US" sz="700" u="none" strike="noStrike" kern="1200" dirty="0">
                        <a:solidFill>
                          <a:schemeClr val="tx1"/>
                        </a:solidFill>
                        <a:effectLst/>
                        <a:latin typeface="+mn-lt"/>
                        <a:ea typeface="+mn-ea"/>
                        <a:cs typeface="+mn-cs"/>
                      </a:endParaRPr>
                    </a:p>
                  </a:txBody>
                  <a:tcPr marL="0" marR="0" marT="0" marB="0" anchor="ctr"/>
                </a:tc>
                <a:tc>
                  <a:txBody>
                    <a:bodyPr/>
                    <a:lstStyle/>
                    <a:p>
                      <a:pPr marL="91440" algn="l" defTabSz="457200" rtl="0" eaLnBrk="1" fontAlgn="ctr" latinLnBrk="0" hangingPunct="1"/>
                      <a:r>
                        <a:rPr lang="en-US" sz="700" u="none" strike="noStrike" kern="1200" dirty="0">
                          <a:solidFill>
                            <a:schemeClr val="tx1"/>
                          </a:solidFill>
                          <a:effectLst/>
                          <a:latin typeface="+mn-lt"/>
                          <a:ea typeface="+mn-ea"/>
                          <a:cs typeface="+mn-cs"/>
                        </a:rPr>
                        <a:t>Respondents aged ≥18 years who reported information about cigarette smoking (excluding those who refused to answer, had a missing answer, or answered “don’t know/not sure”).</a:t>
                      </a:r>
                    </a:p>
                  </a:txBody>
                  <a:tcPr marL="0" marR="0" marT="0" marB="0" anchor="ctr"/>
                </a:tc>
                <a:extLst>
                  <a:ext uri="{0D108BD9-81ED-4DB2-BD59-A6C34878D82A}">
                    <a16:rowId xmlns:a16="http://schemas.microsoft.com/office/drawing/2014/main" val="1817727854"/>
                  </a:ext>
                </a:extLst>
              </a:tr>
            </a:tbl>
          </a:graphicData>
        </a:graphic>
      </p:graphicFrame>
    </p:spTree>
    <p:extLst>
      <p:ext uri="{BB962C8B-B14F-4D97-AF65-F5344CB8AC3E}">
        <p14:creationId xmlns:p14="http://schemas.microsoft.com/office/powerpoint/2010/main" val="12079935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EA1A74D8-BCFD-829F-70A1-9A665355E012}"/>
              </a:ext>
            </a:extLst>
          </p:cNvPr>
          <p:cNvSpPr/>
          <p:nvPr/>
        </p:nvSpPr>
        <p:spPr>
          <a:xfrm>
            <a:off x="268207" y="2268312"/>
            <a:ext cx="2246392" cy="771258"/>
          </a:xfrm>
          <a:custGeom>
            <a:avLst/>
            <a:gdLst>
              <a:gd name="connsiteX0" fmla="*/ 0 w 2235497"/>
              <a:gd name="connsiteY0" fmla="*/ 716703 h 716703"/>
              <a:gd name="connsiteX1" fmla="*/ 0 w 2235497"/>
              <a:gd name="connsiteY1" fmla="*/ 0 h 716703"/>
              <a:gd name="connsiteX2" fmla="*/ 2235497 w 2235497"/>
              <a:gd name="connsiteY2" fmla="*/ 716703 h 716703"/>
              <a:gd name="connsiteX3" fmla="*/ 0 w 2235497"/>
              <a:gd name="connsiteY3" fmla="*/ 716703 h 716703"/>
              <a:gd name="connsiteX0" fmla="*/ 0 w 2235497"/>
              <a:gd name="connsiteY0" fmla="*/ 716703 h 716703"/>
              <a:gd name="connsiteX1" fmla="*/ 0 w 2235497"/>
              <a:gd name="connsiteY1" fmla="*/ 0 h 716703"/>
              <a:gd name="connsiteX2" fmla="*/ 539433 w 2235497"/>
              <a:gd name="connsiteY2" fmla="*/ 221229 h 716703"/>
              <a:gd name="connsiteX3" fmla="*/ 2235497 w 2235497"/>
              <a:gd name="connsiteY3" fmla="*/ 716703 h 716703"/>
              <a:gd name="connsiteX4" fmla="*/ 0 w 2235497"/>
              <a:gd name="connsiteY4" fmla="*/ 716703 h 716703"/>
              <a:gd name="connsiteX0" fmla="*/ 0 w 2235497"/>
              <a:gd name="connsiteY0" fmla="*/ 716703 h 716703"/>
              <a:gd name="connsiteX1" fmla="*/ 0 w 2235497"/>
              <a:gd name="connsiteY1" fmla="*/ 0 h 716703"/>
              <a:gd name="connsiteX2" fmla="*/ 539433 w 2235497"/>
              <a:gd name="connsiteY2" fmla="*/ 221229 h 716703"/>
              <a:gd name="connsiteX3" fmla="*/ 1468582 w 2235497"/>
              <a:gd name="connsiteY3" fmla="*/ 523571 h 716703"/>
              <a:gd name="connsiteX4" fmla="*/ 2235497 w 2235497"/>
              <a:gd name="connsiteY4" fmla="*/ 716703 h 716703"/>
              <a:gd name="connsiteX5" fmla="*/ 0 w 2235497"/>
              <a:gd name="connsiteY5" fmla="*/ 716703 h 716703"/>
              <a:gd name="connsiteX0" fmla="*/ 0 w 2235497"/>
              <a:gd name="connsiteY0" fmla="*/ 716703 h 716703"/>
              <a:gd name="connsiteX1" fmla="*/ 0 w 2235497"/>
              <a:gd name="connsiteY1" fmla="*/ 0 h 716703"/>
              <a:gd name="connsiteX2" fmla="*/ 539433 w 2235497"/>
              <a:gd name="connsiteY2" fmla="*/ 221229 h 716703"/>
              <a:gd name="connsiteX3" fmla="*/ 930266 w 2235497"/>
              <a:gd name="connsiteY3" fmla="*/ 368713 h 716703"/>
              <a:gd name="connsiteX4" fmla="*/ 1468582 w 2235497"/>
              <a:gd name="connsiteY4" fmla="*/ 523571 h 716703"/>
              <a:gd name="connsiteX5" fmla="*/ 2235497 w 2235497"/>
              <a:gd name="connsiteY5" fmla="*/ 716703 h 716703"/>
              <a:gd name="connsiteX6" fmla="*/ 0 w 2235497"/>
              <a:gd name="connsiteY6" fmla="*/ 716703 h 716703"/>
              <a:gd name="connsiteX0" fmla="*/ 0 w 2235497"/>
              <a:gd name="connsiteY0" fmla="*/ 716703 h 716703"/>
              <a:gd name="connsiteX1" fmla="*/ 0 w 2235497"/>
              <a:gd name="connsiteY1" fmla="*/ 0 h 716703"/>
              <a:gd name="connsiteX2" fmla="*/ 539433 w 2235497"/>
              <a:gd name="connsiteY2" fmla="*/ 221229 h 716703"/>
              <a:gd name="connsiteX3" fmla="*/ 930266 w 2235497"/>
              <a:gd name="connsiteY3" fmla="*/ 368713 h 716703"/>
              <a:gd name="connsiteX4" fmla="*/ 1468582 w 2235497"/>
              <a:gd name="connsiteY4" fmla="*/ 523571 h 716703"/>
              <a:gd name="connsiteX5" fmla="*/ 1852040 w 2235497"/>
              <a:gd name="connsiteY5" fmla="*/ 634184 h 716703"/>
              <a:gd name="connsiteX6" fmla="*/ 2235497 w 2235497"/>
              <a:gd name="connsiteY6" fmla="*/ 716703 h 716703"/>
              <a:gd name="connsiteX7" fmla="*/ 0 w 2235497"/>
              <a:gd name="connsiteY7" fmla="*/ 716703 h 716703"/>
              <a:gd name="connsiteX0" fmla="*/ 0 w 2235497"/>
              <a:gd name="connsiteY0" fmla="*/ 733482 h 733482"/>
              <a:gd name="connsiteX1" fmla="*/ 0 w 2235497"/>
              <a:gd name="connsiteY1" fmla="*/ 16779 h 733482"/>
              <a:gd name="connsiteX2" fmla="*/ 539433 w 2235497"/>
              <a:gd name="connsiteY2" fmla="*/ 238008 h 733482"/>
              <a:gd name="connsiteX3" fmla="*/ 930266 w 2235497"/>
              <a:gd name="connsiteY3" fmla="*/ 385492 h 733482"/>
              <a:gd name="connsiteX4" fmla="*/ 1468582 w 2235497"/>
              <a:gd name="connsiteY4" fmla="*/ 540350 h 733482"/>
              <a:gd name="connsiteX5" fmla="*/ 1852040 w 2235497"/>
              <a:gd name="connsiteY5" fmla="*/ 650963 h 733482"/>
              <a:gd name="connsiteX6" fmla="*/ 2235497 w 2235497"/>
              <a:gd name="connsiteY6" fmla="*/ 733482 h 733482"/>
              <a:gd name="connsiteX7" fmla="*/ 0 w 2235497"/>
              <a:gd name="connsiteY7" fmla="*/ 733482 h 733482"/>
              <a:gd name="connsiteX0" fmla="*/ 0 w 2235497"/>
              <a:gd name="connsiteY0" fmla="*/ 733482 h 733482"/>
              <a:gd name="connsiteX1" fmla="*/ 0 w 2235497"/>
              <a:gd name="connsiteY1" fmla="*/ 16779 h 733482"/>
              <a:gd name="connsiteX2" fmla="*/ 539433 w 2235497"/>
              <a:gd name="connsiteY2" fmla="*/ 238008 h 733482"/>
              <a:gd name="connsiteX3" fmla="*/ 930266 w 2235497"/>
              <a:gd name="connsiteY3" fmla="*/ 385492 h 733482"/>
              <a:gd name="connsiteX4" fmla="*/ 1468582 w 2235497"/>
              <a:gd name="connsiteY4" fmla="*/ 540350 h 733482"/>
              <a:gd name="connsiteX5" fmla="*/ 1852040 w 2235497"/>
              <a:gd name="connsiteY5" fmla="*/ 650963 h 733482"/>
              <a:gd name="connsiteX6" fmla="*/ 2235497 w 2235497"/>
              <a:gd name="connsiteY6" fmla="*/ 733482 h 733482"/>
              <a:gd name="connsiteX7" fmla="*/ 0 w 2235497"/>
              <a:gd name="connsiteY7" fmla="*/ 733482 h 733482"/>
              <a:gd name="connsiteX0" fmla="*/ 0 w 2235497"/>
              <a:gd name="connsiteY0" fmla="*/ 733482 h 733482"/>
              <a:gd name="connsiteX1" fmla="*/ 0 w 2235497"/>
              <a:gd name="connsiteY1" fmla="*/ 16779 h 733482"/>
              <a:gd name="connsiteX2" fmla="*/ 539433 w 2235497"/>
              <a:gd name="connsiteY2" fmla="*/ 238008 h 733482"/>
              <a:gd name="connsiteX3" fmla="*/ 930266 w 2235497"/>
              <a:gd name="connsiteY3" fmla="*/ 385492 h 733482"/>
              <a:gd name="connsiteX4" fmla="*/ 1468582 w 2235497"/>
              <a:gd name="connsiteY4" fmla="*/ 540350 h 733482"/>
              <a:gd name="connsiteX5" fmla="*/ 1852040 w 2235497"/>
              <a:gd name="connsiteY5" fmla="*/ 650963 h 733482"/>
              <a:gd name="connsiteX6" fmla="*/ 2235497 w 2235497"/>
              <a:gd name="connsiteY6" fmla="*/ 733482 h 733482"/>
              <a:gd name="connsiteX7" fmla="*/ 0 w 2235497"/>
              <a:gd name="connsiteY7" fmla="*/ 733482 h 733482"/>
              <a:gd name="connsiteX0" fmla="*/ 0 w 2235497"/>
              <a:gd name="connsiteY0" fmla="*/ 733482 h 733482"/>
              <a:gd name="connsiteX1" fmla="*/ 0 w 2235497"/>
              <a:gd name="connsiteY1" fmla="*/ 16779 h 733482"/>
              <a:gd name="connsiteX2" fmla="*/ 539433 w 2235497"/>
              <a:gd name="connsiteY2" fmla="*/ 238008 h 733482"/>
              <a:gd name="connsiteX3" fmla="*/ 930266 w 2235497"/>
              <a:gd name="connsiteY3" fmla="*/ 385492 h 733482"/>
              <a:gd name="connsiteX4" fmla="*/ 1468582 w 2235497"/>
              <a:gd name="connsiteY4" fmla="*/ 540350 h 733482"/>
              <a:gd name="connsiteX5" fmla="*/ 1852040 w 2235497"/>
              <a:gd name="connsiteY5" fmla="*/ 650963 h 733482"/>
              <a:gd name="connsiteX6" fmla="*/ 2235497 w 2235497"/>
              <a:gd name="connsiteY6" fmla="*/ 733482 h 733482"/>
              <a:gd name="connsiteX7" fmla="*/ 0 w 2235497"/>
              <a:gd name="connsiteY7" fmla="*/ 733482 h 733482"/>
              <a:gd name="connsiteX0" fmla="*/ 0 w 2235497"/>
              <a:gd name="connsiteY0" fmla="*/ 769065 h 769065"/>
              <a:gd name="connsiteX1" fmla="*/ 0 w 2235497"/>
              <a:gd name="connsiteY1" fmla="*/ 52362 h 769065"/>
              <a:gd name="connsiteX2" fmla="*/ 82233 w 2235497"/>
              <a:gd name="connsiteY2" fmla="*/ 89236 h 769065"/>
              <a:gd name="connsiteX3" fmla="*/ 539433 w 2235497"/>
              <a:gd name="connsiteY3" fmla="*/ 273591 h 769065"/>
              <a:gd name="connsiteX4" fmla="*/ 930266 w 2235497"/>
              <a:gd name="connsiteY4" fmla="*/ 421075 h 769065"/>
              <a:gd name="connsiteX5" fmla="*/ 1468582 w 2235497"/>
              <a:gd name="connsiteY5" fmla="*/ 575933 h 769065"/>
              <a:gd name="connsiteX6" fmla="*/ 1852040 w 2235497"/>
              <a:gd name="connsiteY6" fmla="*/ 686546 h 769065"/>
              <a:gd name="connsiteX7" fmla="*/ 2235497 w 2235497"/>
              <a:gd name="connsiteY7" fmla="*/ 769065 h 769065"/>
              <a:gd name="connsiteX8" fmla="*/ 0 w 2235497"/>
              <a:gd name="connsiteY8" fmla="*/ 769065 h 769065"/>
              <a:gd name="connsiteX0" fmla="*/ 10895 w 2246392"/>
              <a:gd name="connsiteY0" fmla="*/ 771258 h 771258"/>
              <a:gd name="connsiteX1" fmla="*/ 10895 w 2246392"/>
              <a:gd name="connsiteY1" fmla="*/ 54555 h 771258"/>
              <a:gd name="connsiteX2" fmla="*/ 93128 w 2246392"/>
              <a:gd name="connsiteY2" fmla="*/ 91429 h 771258"/>
              <a:gd name="connsiteX3" fmla="*/ 550328 w 2246392"/>
              <a:gd name="connsiteY3" fmla="*/ 275784 h 771258"/>
              <a:gd name="connsiteX4" fmla="*/ 941161 w 2246392"/>
              <a:gd name="connsiteY4" fmla="*/ 423268 h 771258"/>
              <a:gd name="connsiteX5" fmla="*/ 1479477 w 2246392"/>
              <a:gd name="connsiteY5" fmla="*/ 578126 h 771258"/>
              <a:gd name="connsiteX6" fmla="*/ 1862935 w 2246392"/>
              <a:gd name="connsiteY6" fmla="*/ 688739 h 771258"/>
              <a:gd name="connsiteX7" fmla="*/ 2246392 w 2246392"/>
              <a:gd name="connsiteY7" fmla="*/ 771258 h 771258"/>
              <a:gd name="connsiteX8" fmla="*/ 10895 w 2246392"/>
              <a:gd name="connsiteY8" fmla="*/ 771258 h 77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6392" h="771258">
                <a:moveTo>
                  <a:pt x="10895" y="771258"/>
                </a:moveTo>
                <a:lnTo>
                  <a:pt x="10895" y="54555"/>
                </a:lnTo>
                <a:cubicBezTo>
                  <a:pt x="24600" y="-58750"/>
                  <a:pt x="-59272" y="29977"/>
                  <a:pt x="93128" y="91429"/>
                </a:cubicBezTo>
                <a:lnTo>
                  <a:pt x="550328" y="275784"/>
                </a:lnTo>
                <a:cubicBezTo>
                  <a:pt x="691667" y="331090"/>
                  <a:pt x="786303" y="372878"/>
                  <a:pt x="941161" y="423268"/>
                </a:cubicBezTo>
                <a:cubicBezTo>
                  <a:pt x="1096019" y="473658"/>
                  <a:pt x="1349200" y="548629"/>
                  <a:pt x="1479477" y="578126"/>
                </a:cubicBezTo>
                <a:cubicBezTo>
                  <a:pt x="1609754" y="607623"/>
                  <a:pt x="1735116" y="661233"/>
                  <a:pt x="1862935" y="688739"/>
                </a:cubicBezTo>
                <a:lnTo>
                  <a:pt x="2246392" y="771258"/>
                </a:lnTo>
                <a:lnTo>
                  <a:pt x="10895" y="771258"/>
                </a:lnTo>
                <a:close/>
              </a:path>
            </a:pathLst>
          </a:custGeom>
          <a:solidFill>
            <a:schemeClr val="bg1">
              <a:alpha val="5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1"/>
          <p:cNvSpPr txBox="1">
            <a:spLocks/>
          </p:cNvSpPr>
          <p:nvPr/>
        </p:nvSpPr>
        <p:spPr>
          <a:xfrm>
            <a:off x="220109" y="263802"/>
            <a:ext cx="7772400" cy="308610"/>
          </a:xfrm>
          <a:prstGeom prst="rect">
            <a:avLst/>
          </a:prstGeom>
        </p:spPr>
        <p:txBody>
          <a:bodyPr vert="horz" lIns="91440" tIns="45720" rIns="91440" bIns="45720" rtlCol="0">
            <a:noAutofit/>
          </a:bodyPr>
          <a:lstStyle>
            <a:lvl1pPr marL="0" indent="0" algn="l" defTabSz="457200" rtl="0" eaLnBrk="1" latinLnBrk="0" hangingPunct="1">
              <a:spcBef>
                <a:spcPts val="0"/>
              </a:spcBef>
              <a:spcAft>
                <a:spcPts val="900"/>
              </a:spcAft>
              <a:buClr>
                <a:schemeClr val="accent2"/>
              </a:buClr>
              <a:buFont typeface="Arial"/>
              <a:buNone/>
              <a:defRPr sz="1800" b="1" kern="1200">
                <a:solidFill>
                  <a:schemeClr val="accent2"/>
                </a:solidFill>
                <a:latin typeface="+mj-lt"/>
                <a:ea typeface="+mn-ea"/>
                <a:cs typeface="Times New Roman"/>
              </a:defRPr>
            </a:lvl1pPr>
            <a:lvl2pPr marL="461963" indent="-230188" algn="l" defTabSz="457200" rtl="0" eaLnBrk="1" latinLnBrk="0" hangingPunct="1">
              <a:spcBef>
                <a:spcPts val="0"/>
              </a:spcBef>
              <a:spcAft>
                <a:spcPts val="900"/>
              </a:spcAft>
              <a:buClr>
                <a:schemeClr val="accent2"/>
              </a:buClr>
              <a:buFont typeface="Arial"/>
              <a:buChar char="–"/>
              <a:defRPr sz="1400" kern="1200">
                <a:solidFill>
                  <a:schemeClr val="tx2"/>
                </a:solidFill>
                <a:latin typeface="+mn-lt"/>
                <a:ea typeface="+mn-ea"/>
                <a:cs typeface="Times New Roman"/>
              </a:defRPr>
            </a:lvl2pPr>
            <a:lvl3pPr marL="684213" indent="-230188" algn="l" defTabSz="457200" rtl="0" eaLnBrk="1" latinLnBrk="0" hangingPunct="1">
              <a:spcBef>
                <a:spcPts val="0"/>
              </a:spcBef>
              <a:spcAft>
                <a:spcPts val="900"/>
              </a:spcAft>
              <a:buClr>
                <a:schemeClr val="accent2"/>
              </a:buClr>
              <a:buFont typeface="Wingdings" panose="05000000000000000000" pitchFamily="2" charset="2"/>
              <a:buChar char="§"/>
              <a:defRPr sz="1300" kern="1200">
                <a:solidFill>
                  <a:schemeClr val="tx2"/>
                </a:solidFill>
                <a:latin typeface="+mn-lt"/>
                <a:ea typeface="+mn-ea"/>
                <a:cs typeface="Times New Roman"/>
              </a:defRPr>
            </a:lvl3pPr>
            <a:lvl4pPr marL="914400" indent="-223838" algn="l" defTabSz="457200" rtl="0" eaLnBrk="1" latinLnBrk="0" hangingPunct="1">
              <a:spcBef>
                <a:spcPts val="0"/>
              </a:spcBef>
              <a:spcAft>
                <a:spcPts val="900"/>
              </a:spcAft>
              <a:buClr>
                <a:schemeClr val="accent2"/>
              </a:buClr>
              <a:buFont typeface="Arial"/>
              <a:buChar char="–"/>
              <a:defRPr lang="en-US" sz="1300" kern="1200" dirty="0">
                <a:solidFill>
                  <a:schemeClr val="tx2"/>
                </a:solidFill>
                <a:latin typeface="+mn-lt"/>
                <a:ea typeface="+mn-ea"/>
                <a:cs typeface="Times New Roman"/>
              </a:defRPr>
            </a:lvl4pPr>
            <a:lvl5pPr marL="1143000" indent="-223838" algn="l" defTabSz="457200" rtl="0" eaLnBrk="1" latinLnBrk="0" hangingPunct="1">
              <a:spcBef>
                <a:spcPts val="0"/>
              </a:spcBef>
              <a:spcAft>
                <a:spcPts val="900"/>
              </a:spcAft>
              <a:buClr>
                <a:schemeClr val="accent2"/>
              </a:buClr>
              <a:buFont typeface="Arial" panose="020B0604020202020204" pitchFamily="34" charset="0"/>
              <a:buChar char="–"/>
              <a:defRPr sz="1300" kern="1200">
                <a:solidFill>
                  <a:schemeClr val="tx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Sources</a:t>
            </a:r>
          </a:p>
        </p:txBody>
      </p:sp>
      <p:sp>
        <p:nvSpPr>
          <p:cNvPr id="5" name="TextBox 4">
            <a:extLst>
              <a:ext uri="{FF2B5EF4-FFF2-40B4-BE49-F238E27FC236}">
                <a16:creationId xmlns:a16="http://schemas.microsoft.com/office/drawing/2014/main" id="{377D2743-7FBD-075F-6767-B17E7980516D}"/>
              </a:ext>
            </a:extLst>
          </p:cNvPr>
          <p:cNvSpPr txBox="1"/>
          <p:nvPr/>
        </p:nvSpPr>
        <p:spPr>
          <a:xfrm>
            <a:off x="220109" y="751765"/>
            <a:ext cx="8105356" cy="2287806"/>
          </a:xfrm>
          <a:prstGeom prst="rect">
            <a:avLst/>
          </a:prstGeom>
          <a:noFill/>
        </p:spPr>
        <p:txBody>
          <a:bodyPr wrap="square">
            <a:spAutoFit/>
          </a:bodyPr>
          <a:lstStyle/>
          <a:p>
            <a:pPr marL="228600" marR="0" lvl="0" indent="-228600" algn="l" defTabSz="457200" rtl="0" eaLnBrk="1" fontAlgn="auto" latinLnBrk="0" hangingPunct="1">
              <a:lnSpc>
                <a:spcPct val="100000"/>
              </a:lnSpc>
              <a:spcBef>
                <a:spcPts val="0"/>
              </a:spcBef>
              <a:spcAft>
                <a:spcPts val="800"/>
              </a:spcAft>
              <a:buClrTx/>
              <a:buSzTx/>
              <a:buFont typeface="+mj-lt"/>
              <a:buAutoNum type="arabicPeriod"/>
              <a:tabLst/>
              <a:defRPr/>
            </a:pPr>
            <a:r>
              <a:rPr kumimoji="0" lang="en-US" sz="800" b="0" i="0" u="none" strike="noStrike" kern="1200" cap="none" spc="0" normalizeH="0" baseline="0" noProof="0" dirty="0">
                <a:ln>
                  <a:noFill/>
                </a:ln>
                <a:solidFill>
                  <a:srgbClr val="58595B"/>
                </a:solidFill>
                <a:effectLst/>
                <a:uLnTx/>
                <a:uFillTx/>
                <a:latin typeface="Arial"/>
                <a:ea typeface="+mn-ea"/>
                <a:cs typeface="+mn-cs"/>
              </a:rPr>
              <a:t>U.S. Bureau of Labor Statistics. (2022-2023). Current Population Survey. Accessed [3/2024]. </a:t>
            </a:r>
            <a:r>
              <a:rPr kumimoji="0" lang="en-US" sz="800" b="0" i="0" u="none" strike="noStrike" kern="1200" cap="none" spc="0" normalizeH="0" baseline="0" noProof="0" dirty="0">
                <a:ln>
                  <a:noFill/>
                </a:ln>
                <a:solidFill>
                  <a:srgbClr val="58595B"/>
                </a:solidFill>
                <a:effectLst/>
                <a:uLnTx/>
                <a:uFillTx/>
                <a:latin typeface="Arial"/>
                <a:ea typeface="+mn-ea"/>
                <a:cs typeface="+mn-cs"/>
                <a:hlinkClick r:id="rId2"/>
              </a:rPr>
              <a:t>https://www.bls.gov/cps/home.htm</a:t>
            </a:r>
            <a:endParaRPr kumimoji="0" lang="en-US" sz="800" b="0" i="0" u="none" strike="noStrike" kern="1200" cap="none" spc="0" normalizeH="0" baseline="0" noProof="0" dirty="0">
              <a:ln>
                <a:noFill/>
              </a:ln>
              <a:solidFill>
                <a:srgbClr val="58595B"/>
              </a:solidFill>
              <a:effectLst/>
              <a:uLnTx/>
              <a:uFillTx/>
              <a:latin typeface="Arial"/>
              <a:ea typeface="+mn-ea"/>
              <a:cs typeface="+mn-cs"/>
            </a:endParaRPr>
          </a:p>
          <a:p>
            <a:pPr marL="228600" marR="0" lvl="0" indent="-228600" algn="l" defTabSz="457200" rtl="0" eaLnBrk="1" fontAlgn="auto" latinLnBrk="0" hangingPunct="1">
              <a:lnSpc>
                <a:spcPct val="100000"/>
              </a:lnSpc>
              <a:spcBef>
                <a:spcPts val="0"/>
              </a:spcBef>
              <a:spcAft>
                <a:spcPts val="800"/>
              </a:spcAft>
              <a:buClrTx/>
              <a:buSzTx/>
              <a:buFont typeface="+mj-lt"/>
              <a:buAutoNum type="arabicPeriod"/>
              <a:tabLst/>
              <a:defRPr/>
            </a:pPr>
            <a:r>
              <a:rPr kumimoji="0" lang="en-US" sz="800" b="0" i="0" u="none" strike="noStrike" kern="1200" cap="none" spc="0" normalizeH="0" baseline="0" noProof="0" dirty="0">
                <a:ln>
                  <a:noFill/>
                </a:ln>
                <a:solidFill>
                  <a:srgbClr val="58595B"/>
                </a:solidFill>
                <a:effectLst/>
                <a:uLnTx/>
                <a:uFillTx/>
                <a:latin typeface="Arial"/>
                <a:ea typeface="+mn-ea"/>
                <a:cs typeface="+mn-cs"/>
              </a:rPr>
              <a:t>U.S. Census Bureau. (2023). 2019-2023 American Community Survey 5-year Estimates Data Profiles.  [Accessed 3/2024]. </a:t>
            </a:r>
            <a:r>
              <a:rPr kumimoji="0" lang="en-US" sz="800" b="0" i="0" u="none" strike="noStrike" kern="1200" cap="none" spc="0" normalizeH="0" baseline="0" noProof="0" dirty="0">
                <a:ln>
                  <a:noFill/>
                </a:ln>
                <a:solidFill>
                  <a:srgbClr val="58595B"/>
                </a:solidFill>
                <a:effectLst/>
                <a:uLnTx/>
                <a:uFillTx/>
                <a:latin typeface="Arial"/>
                <a:ea typeface="+mn-ea"/>
                <a:cs typeface="+mn-cs"/>
                <a:hlinkClick r:id="rId3"/>
              </a:rPr>
              <a:t>https://data.census.gov/cedsci/</a:t>
            </a:r>
            <a:r>
              <a:rPr kumimoji="0" lang="en-US" sz="800" b="0" i="0" u="none" strike="noStrike" kern="1200" cap="none" spc="0" normalizeH="0" baseline="0" noProof="0" dirty="0">
                <a:ln>
                  <a:noFill/>
                </a:ln>
                <a:solidFill>
                  <a:srgbClr val="58595B"/>
                </a:solidFill>
                <a:effectLst/>
                <a:uLnTx/>
                <a:uFillTx/>
                <a:latin typeface="Arial"/>
                <a:ea typeface="+mn-ea"/>
                <a:cs typeface="+mn-cs"/>
              </a:rPr>
              <a:t> </a:t>
            </a:r>
          </a:p>
          <a:p>
            <a:pPr marL="228600" marR="0" lvl="0" indent="-228600" algn="l" defTabSz="457200" rtl="0" eaLnBrk="1" fontAlgn="auto" latinLnBrk="0" hangingPunct="1">
              <a:lnSpc>
                <a:spcPct val="100000"/>
              </a:lnSpc>
              <a:spcBef>
                <a:spcPts val="0"/>
              </a:spcBef>
              <a:spcAft>
                <a:spcPts val="800"/>
              </a:spcAft>
              <a:buClrTx/>
              <a:buSzTx/>
              <a:buFont typeface="+mj-lt"/>
              <a:buAutoNum type="arabicPeriod"/>
              <a:tabLst/>
              <a:defRPr/>
            </a:pPr>
            <a:r>
              <a:rPr kumimoji="0" lang="en-US" sz="800" b="0" i="0" u="none" strike="noStrike" kern="1200" cap="none" spc="0" normalizeH="0" baseline="0" noProof="0" dirty="0">
                <a:ln>
                  <a:noFill/>
                </a:ln>
                <a:solidFill>
                  <a:srgbClr val="58595B"/>
                </a:solidFill>
                <a:effectLst/>
                <a:uLnTx/>
                <a:uFillTx/>
                <a:latin typeface="Arial"/>
                <a:ea typeface="+mn-ea"/>
                <a:cs typeface="+mn-cs"/>
              </a:rPr>
              <a:t>Centers for Disease Control and Prevention.  (2023).  PLACES: Local Data for Better Health. [Accessed 3/2024]. </a:t>
            </a:r>
            <a:r>
              <a:rPr kumimoji="0" lang="en-US" sz="800" b="0" i="0" u="none" strike="noStrike" kern="1200" cap="none" spc="0" normalizeH="0" baseline="0" noProof="0" dirty="0">
                <a:ln>
                  <a:noFill/>
                </a:ln>
                <a:solidFill>
                  <a:srgbClr val="58595B"/>
                </a:solidFill>
                <a:effectLst/>
                <a:uLnTx/>
                <a:uFillTx/>
                <a:latin typeface="Arial"/>
                <a:ea typeface="+mn-ea"/>
                <a:cs typeface="+mn-cs"/>
                <a:hlinkClick r:id="rId4"/>
              </a:rPr>
              <a:t>https://www.cdc.gov/places</a:t>
            </a:r>
            <a:endParaRPr kumimoji="0" lang="en-US" sz="800" b="0" i="0" u="none" strike="noStrike" kern="1200" cap="none" spc="0" normalizeH="0" baseline="0" noProof="0" dirty="0">
              <a:ln>
                <a:noFill/>
              </a:ln>
              <a:solidFill>
                <a:srgbClr val="58595B"/>
              </a:solidFill>
              <a:effectLst/>
              <a:uLnTx/>
              <a:uFillTx/>
              <a:latin typeface="Arial"/>
              <a:ea typeface="+mn-ea"/>
              <a:cs typeface="+mn-cs"/>
            </a:endParaRPr>
          </a:p>
          <a:p>
            <a:pPr marL="228600" marR="0" lvl="0" indent="-228600" algn="l" defTabSz="457200" rtl="0" eaLnBrk="1" fontAlgn="auto" latinLnBrk="0" hangingPunct="1">
              <a:lnSpc>
                <a:spcPct val="100000"/>
              </a:lnSpc>
              <a:spcBef>
                <a:spcPts val="0"/>
              </a:spcBef>
              <a:spcAft>
                <a:spcPts val="800"/>
              </a:spcAft>
              <a:buClrTx/>
              <a:buSzTx/>
              <a:buFont typeface="+mj-lt"/>
              <a:buAutoNum type="arabicPeriod"/>
              <a:tabLst/>
              <a:defRPr/>
            </a:pPr>
            <a:r>
              <a:rPr kumimoji="0" lang="en-US" sz="800" b="0" i="0" u="none" strike="noStrike" kern="1200" cap="none" spc="0" normalizeH="0" baseline="0" noProof="0" dirty="0">
                <a:ln>
                  <a:noFill/>
                </a:ln>
                <a:solidFill>
                  <a:srgbClr val="58595B"/>
                </a:solidFill>
                <a:effectLst/>
                <a:uLnTx/>
                <a:uFillTx/>
                <a:latin typeface="Arial"/>
                <a:ea typeface="+mn-ea"/>
                <a:cs typeface="+mn-cs"/>
              </a:rPr>
              <a:t>Swain, G. (2016).  How does economic and social disadvantage affect health?  Focus, 33(1),  1-8.  </a:t>
            </a:r>
            <a:r>
              <a:rPr kumimoji="0" lang="en-US" sz="800" b="0" i="0" u="none" strike="noStrike" kern="1200" cap="none" spc="0" normalizeH="0" baseline="0" noProof="0" dirty="0">
                <a:ln>
                  <a:noFill/>
                </a:ln>
                <a:solidFill>
                  <a:srgbClr val="58595B"/>
                </a:solidFill>
                <a:effectLst/>
                <a:uLnTx/>
                <a:uFillTx/>
                <a:latin typeface="Arial"/>
                <a:ea typeface="+mn-ea"/>
                <a:cs typeface="+mn-cs"/>
                <a:hlinkClick r:id="rId5"/>
              </a:rPr>
              <a:t>https://www.irp.wisc.edu/resource/how-does-economic-and-social-disadvantage-affect-health/</a:t>
            </a:r>
            <a:endParaRPr kumimoji="0" lang="en-US" sz="800" b="0" i="0" u="none" strike="noStrike" kern="1200" cap="none" spc="0" normalizeH="0" baseline="0" noProof="0" dirty="0">
              <a:ln>
                <a:noFill/>
              </a:ln>
              <a:solidFill>
                <a:srgbClr val="58595B"/>
              </a:solidFill>
              <a:effectLst/>
              <a:uLnTx/>
              <a:uFillTx/>
              <a:latin typeface="Arial"/>
              <a:ea typeface="+mn-ea"/>
              <a:cs typeface="+mn-cs"/>
            </a:endParaRPr>
          </a:p>
          <a:p>
            <a:pPr marL="228600" marR="0" lvl="0" indent="-228600" algn="l" defTabSz="457200" rtl="0" eaLnBrk="1" fontAlgn="auto" latinLnBrk="0" hangingPunct="1">
              <a:lnSpc>
                <a:spcPct val="100000"/>
              </a:lnSpc>
              <a:spcBef>
                <a:spcPts val="0"/>
              </a:spcBef>
              <a:spcAft>
                <a:spcPts val="800"/>
              </a:spcAft>
              <a:buClrTx/>
              <a:buSzTx/>
              <a:buFont typeface="+mj-lt"/>
              <a:buAutoNum type="arabicPeriod"/>
              <a:tabLst/>
              <a:defRPr/>
            </a:pPr>
            <a:r>
              <a:rPr kumimoji="0" lang="en-US" sz="800" b="0" i="0" u="none" strike="noStrike" kern="1200" cap="none" spc="0" normalizeH="0" baseline="0" noProof="0" dirty="0">
                <a:ln>
                  <a:noFill/>
                </a:ln>
                <a:solidFill>
                  <a:srgbClr val="58595B"/>
                </a:solidFill>
                <a:effectLst/>
                <a:uLnTx/>
                <a:uFillTx/>
                <a:latin typeface="Arial"/>
                <a:ea typeface="+mn-ea"/>
                <a:cs typeface="+mn-cs"/>
              </a:rPr>
              <a:t>2024 Fair Market Rents. U.S. Department of Housing and Urban Development. Accessed [3/2024]. </a:t>
            </a:r>
            <a:r>
              <a:rPr kumimoji="0" lang="en-US" sz="800" b="0" i="0" u="none" strike="noStrike" kern="1200" cap="none" spc="0" normalizeH="0" baseline="0" noProof="0" dirty="0">
                <a:ln>
                  <a:noFill/>
                </a:ln>
                <a:solidFill>
                  <a:srgbClr val="58595B"/>
                </a:solidFill>
                <a:effectLst/>
                <a:uLnTx/>
                <a:uFillTx/>
                <a:latin typeface="Arial"/>
                <a:ea typeface="+mn-ea"/>
                <a:cs typeface="+mn-cs"/>
                <a:hlinkClick r:id="rId6"/>
              </a:rPr>
              <a:t>https://www.huduser.gov/portal/datasets/fmr.html</a:t>
            </a:r>
            <a:endParaRPr kumimoji="0" lang="en-US" sz="800" b="0" i="0" u="none" strike="noStrike" kern="1200" cap="none" spc="0" normalizeH="0" baseline="0" noProof="0" dirty="0">
              <a:ln>
                <a:noFill/>
              </a:ln>
              <a:solidFill>
                <a:srgbClr val="58595B"/>
              </a:solidFill>
              <a:effectLst/>
              <a:uLnTx/>
              <a:uFillTx/>
              <a:latin typeface="Arial"/>
              <a:ea typeface="+mn-ea"/>
              <a:cs typeface="+mn-cs"/>
            </a:endParaRPr>
          </a:p>
          <a:p>
            <a:pPr marL="228600" marR="0" lvl="0" indent="-228600" algn="l" defTabSz="457200" rtl="0" eaLnBrk="1" fontAlgn="auto" latinLnBrk="0" hangingPunct="1">
              <a:lnSpc>
                <a:spcPct val="100000"/>
              </a:lnSpc>
              <a:spcBef>
                <a:spcPts val="0"/>
              </a:spcBef>
              <a:spcAft>
                <a:spcPts val="800"/>
              </a:spcAft>
              <a:buClrTx/>
              <a:buSzTx/>
              <a:buFont typeface="+mj-lt"/>
              <a:buAutoNum type="arabicPeriod"/>
              <a:tabLst/>
              <a:defRPr/>
            </a:pPr>
            <a:r>
              <a:rPr kumimoji="0" lang="en-US" sz="800" b="0" i="0" u="none" strike="noStrike" kern="1200" cap="none" spc="0" normalizeH="0" baseline="0" noProof="0" dirty="0">
                <a:ln>
                  <a:noFill/>
                </a:ln>
                <a:solidFill>
                  <a:srgbClr val="58595B"/>
                </a:solidFill>
                <a:effectLst/>
                <a:uLnTx/>
                <a:uFillTx/>
                <a:latin typeface="Arial"/>
                <a:ea typeface="+mn-ea"/>
                <a:cs typeface="+mn-cs"/>
              </a:rPr>
              <a:t>Commission on Social Determinants of Health (2008). Closing the Gap in a Generation: Health Equity Through Action on the Social Determinants of Health (PDF). World Health Organization. </a:t>
            </a:r>
            <a:r>
              <a:rPr kumimoji="0" lang="en-US" sz="800" b="0" i="0" u="none" strike="noStrike" kern="1200" cap="none" spc="0" normalizeH="0" baseline="0" noProof="0" dirty="0">
                <a:ln>
                  <a:noFill/>
                </a:ln>
                <a:solidFill>
                  <a:srgbClr val="58595B"/>
                </a:solidFill>
                <a:effectLst/>
                <a:uLnTx/>
                <a:uFillTx/>
                <a:latin typeface="Arial"/>
                <a:ea typeface="+mn-ea"/>
                <a:cs typeface="+mn-cs"/>
                <a:hlinkClick r:id="rId7"/>
              </a:rPr>
              <a:t>http://whqlibdoc.who.int/publications/2008/9789241563703_eng.pdf</a:t>
            </a:r>
            <a:endParaRPr kumimoji="0" lang="en-US" sz="800" b="0" i="0" u="none" strike="noStrike" kern="1200" cap="none" spc="0" normalizeH="0" baseline="0" noProof="0" dirty="0">
              <a:ln>
                <a:noFill/>
              </a:ln>
              <a:solidFill>
                <a:srgbClr val="58595B"/>
              </a:solidFill>
              <a:effectLst/>
              <a:uLnTx/>
              <a:uFillTx/>
              <a:latin typeface="Arial"/>
              <a:ea typeface="+mn-ea"/>
              <a:cs typeface="+mn-cs"/>
            </a:endParaRPr>
          </a:p>
          <a:p>
            <a:pPr marL="228600" marR="0" lvl="0" indent="-228600" algn="l" defTabSz="457200" rtl="0" eaLnBrk="1" fontAlgn="auto" latinLnBrk="0" hangingPunct="1">
              <a:lnSpc>
                <a:spcPct val="100000"/>
              </a:lnSpc>
              <a:spcBef>
                <a:spcPts val="0"/>
              </a:spcBef>
              <a:spcAft>
                <a:spcPts val="800"/>
              </a:spcAft>
              <a:buClrTx/>
              <a:buSzTx/>
              <a:buFont typeface="+mj-lt"/>
              <a:buAutoNum type="arabicPeriod"/>
              <a:tabLst/>
              <a:defRPr/>
            </a:pPr>
            <a:r>
              <a:rPr kumimoji="0" lang="en-US" sz="800" b="0" i="0" u="none" strike="noStrike" kern="1200" cap="none" spc="0" normalizeH="0" baseline="0" noProof="0" dirty="0">
                <a:ln>
                  <a:noFill/>
                </a:ln>
                <a:solidFill>
                  <a:srgbClr val="58595B"/>
                </a:solidFill>
                <a:effectLst/>
                <a:uLnTx/>
                <a:uFillTx/>
                <a:latin typeface="Arial"/>
                <a:ea typeface="+mn-ea"/>
                <a:cs typeface="+mn-cs"/>
                <a:hlinkClick r:id="rId8"/>
              </a:rPr>
              <a:t>Social Determinants of Health and Depression among African American Adults: A Scoping Review of Current Research - PMC (nih.gov)</a:t>
            </a:r>
            <a:r>
              <a:rPr kumimoji="0" lang="en-US" sz="800" b="0" i="0" u="none" strike="noStrike" kern="1200" cap="none" spc="0" normalizeH="0" baseline="0" noProof="0" dirty="0">
                <a:ln>
                  <a:noFill/>
                </a:ln>
                <a:solidFill>
                  <a:srgbClr val="58595B"/>
                </a:solidFill>
                <a:effectLst/>
                <a:uLnTx/>
                <a:uFillTx/>
                <a:latin typeface="Arial"/>
                <a:ea typeface="+mn-ea"/>
                <a:cs typeface="+mn-cs"/>
              </a:rPr>
              <a:t> [Accessed 2/2024]</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8"/>
              <a:tabLst/>
              <a:defRPr/>
            </a:pPr>
            <a:r>
              <a:rPr kumimoji="0" lang="en-US" sz="800" b="0" i="0" u="none" strike="noStrike" kern="1200" cap="none" spc="0" normalizeH="0" baseline="0" noProof="0" dirty="0">
                <a:ln>
                  <a:noFill/>
                </a:ln>
                <a:solidFill>
                  <a:srgbClr val="58595B"/>
                </a:solidFill>
                <a:effectLst/>
                <a:uLnTx/>
                <a:uFillTx/>
                <a:latin typeface="Arial"/>
                <a:ea typeface="+mn-ea"/>
                <a:cs typeface="+mn-cs"/>
                <a:hlinkClick r:id="rId9"/>
              </a:rPr>
              <a:t>Major Depression - National Institute of Mental Health (NIMH) (nih.gov)</a:t>
            </a:r>
            <a:r>
              <a:rPr kumimoji="0" lang="en-US" sz="800" b="0" i="0" u="none" strike="noStrike" kern="1200" cap="none" spc="0" normalizeH="0" baseline="0" noProof="0" dirty="0">
                <a:ln>
                  <a:noFill/>
                </a:ln>
                <a:solidFill>
                  <a:srgbClr val="58595B"/>
                </a:solidFill>
                <a:effectLst/>
                <a:uLnTx/>
                <a:uFillTx/>
                <a:latin typeface="Arial"/>
                <a:ea typeface="+mn-ea"/>
                <a:cs typeface="+mn-cs"/>
              </a:rPr>
              <a:t> [Accessed 2/2024]</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58595B"/>
              </a:solidFill>
              <a:effectLst/>
              <a:uLnTx/>
              <a:uFillTx/>
              <a:latin typeface="Arial"/>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9"/>
              <a:tabLst/>
              <a:defRPr/>
            </a:pPr>
            <a:r>
              <a:rPr kumimoji="0" lang="en-US" sz="800" b="0" i="0" u="none" strike="noStrike" kern="1200" cap="none" spc="0" normalizeH="0" baseline="0" noProof="0" dirty="0">
                <a:ln>
                  <a:noFill/>
                </a:ln>
                <a:solidFill>
                  <a:srgbClr val="58595B"/>
                </a:solidFill>
                <a:effectLst/>
                <a:uLnTx/>
                <a:uFillTx/>
                <a:latin typeface="Arial"/>
                <a:ea typeface="+mn-ea"/>
                <a:cs typeface="+mn-cs"/>
                <a:hlinkClick r:id="rId10"/>
              </a:rPr>
              <a:t>2022 State of Mental Health in America.pdf (mhanational.org)</a:t>
            </a:r>
            <a:r>
              <a:rPr kumimoji="0" lang="en-US" sz="800" b="0" i="0" u="none" strike="noStrike" kern="1200" cap="none" spc="0" normalizeH="0" baseline="0" noProof="0" dirty="0">
                <a:ln>
                  <a:noFill/>
                </a:ln>
                <a:solidFill>
                  <a:srgbClr val="58595B"/>
                </a:solidFill>
                <a:effectLst/>
                <a:uLnTx/>
                <a:uFillTx/>
                <a:latin typeface="Arial"/>
                <a:ea typeface="+mn-ea"/>
                <a:cs typeface="+mn-cs"/>
              </a:rPr>
              <a:t> [Accessed 2/2024]</a:t>
            </a:r>
          </a:p>
        </p:txBody>
      </p:sp>
    </p:spTree>
    <p:extLst>
      <p:ext uri="{BB962C8B-B14F-4D97-AF65-F5344CB8AC3E}">
        <p14:creationId xmlns:p14="http://schemas.microsoft.com/office/powerpoint/2010/main" val="22625513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28600" y="329506"/>
            <a:ext cx="7772400" cy="308610"/>
          </a:xfrm>
        </p:spPr>
        <p:txBody>
          <a:bodyPr/>
          <a:lstStyle/>
          <a:p>
            <a:r>
              <a:rPr lang="en-US" dirty="0"/>
              <a:t>Career Stages</a:t>
            </a:r>
          </a:p>
        </p:txBody>
      </p:sp>
      <p:sp>
        <p:nvSpPr>
          <p:cNvPr id="14" name="TextBox 13"/>
          <p:cNvSpPr txBox="1"/>
          <p:nvPr/>
        </p:nvSpPr>
        <p:spPr>
          <a:xfrm>
            <a:off x="5884605" y="920752"/>
            <a:ext cx="3009597" cy="2354491"/>
          </a:xfrm>
          <a:prstGeom prst="rect">
            <a:avLst/>
          </a:prstGeom>
          <a:noFill/>
        </p:spPr>
        <p:txBody>
          <a:bodyPr wrap="square" rtlCol="0">
            <a:spAutoFit/>
          </a:bodyPr>
          <a:lstStyle/>
          <a:p>
            <a:r>
              <a:rPr lang="en-US" sz="1050" dirty="0"/>
              <a:t>Career stage distribution should be considered when developing human capital strategies</a:t>
            </a:r>
          </a:p>
          <a:p>
            <a:endParaRPr lang="en-US" sz="1050" dirty="0"/>
          </a:p>
          <a:p>
            <a:pPr marL="171450" indent="-171450">
              <a:buFont typeface="Arial" panose="020B0604020202020204" pitchFamily="34" charset="0"/>
              <a:buChar char="•"/>
            </a:pPr>
            <a:r>
              <a:rPr lang="en-US" sz="1050" dirty="0"/>
              <a:t>Comparing your career stage distribution to industry benchmarks can provide actionable insight into both current and future issues</a:t>
            </a:r>
          </a:p>
          <a:p>
            <a:pPr marL="171450" indent="-171450">
              <a:buFont typeface="Arial" panose="020B0604020202020204" pitchFamily="34" charset="0"/>
              <a:buChar char="•"/>
            </a:pPr>
            <a:r>
              <a:rPr lang="en-US" sz="1050" dirty="0"/>
              <a:t>High concentrations of Late Career and Pre-Retirement stages will increase the likelihood of age-related chronic conditions, cancer and increased Rx utilization</a:t>
            </a:r>
          </a:p>
          <a:p>
            <a:pPr marL="171450" indent="-171450">
              <a:buFont typeface="Arial" panose="020B0604020202020204" pitchFamily="34" charset="0"/>
              <a:buChar char="•"/>
            </a:pPr>
            <a:r>
              <a:rPr lang="en-US" sz="1050" dirty="0"/>
              <a:t>Benefits design, compensation, succession planning, recruitment and training are all important aspects of maintaining a healthy career stage distribution</a:t>
            </a:r>
          </a:p>
        </p:txBody>
      </p:sp>
      <p:sp>
        <p:nvSpPr>
          <p:cNvPr id="45" name="TextBox 44"/>
          <p:cNvSpPr txBox="1"/>
          <p:nvPr/>
        </p:nvSpPr>
        <p:spPr>
          <a:xfrm>
            <a:off x="238914" y="3161545"/>
            <a:ext cx="5520330" cy="215444"/>
          </a:xfrm>
          <a:prstGeom prst="rect">
            <a:avLst/>
          </a:prstGeom>
          <a:noFill/>
        </p:spPr>
        <p:txBody>
          <a:bodyPr wrap="square" rIns="0" rtlCol="0">
            <a:spAutoFit/>
          </a:bodyPr>
          <a:lstStyle/>
          <a:p>
            <a:pPr algn="r"/>
            <a:r>
              <a:rPr lang="en-US" sz="800" b="1">
                <a:solidFill>
                  <a:srgbClr val="E07E3C"/>
                </a:solidFill>
              </a:rPr>
              <a:t>Industry Benchmark: Accounting, tax preparation, bookkeeping, and payroll services¹</a:t>
            </a:r>
            <a:endParaRPr lang="en-US" sz="800" dirty="0">
              <a:solidFill>
                <a:srgbClr val="E07E3C"/>
              </a:solidFill>
            </a:endParaRPr>
          </a:p>
        </p:txBody>
      </p:sp>
      <p:graphicFrame>
        <p:nvGraphicFramePr>
          <p:cNvPr id="47" name="Table 46"/>
          <p:cNvGraphicFramePr>
            <a:graphicFrameLocks noGrp="1"/>
          </p:cNvGraphicFramePr>
          <p:nvPr>
            <p:extLst>
              <p:ext uri="{D42A27DB-BD31-4B8C-83A1-F6EECF244321}">
                <p14:modId xmlns:p14="http://schemas.microsoft.com/office/powerpoint/2010/main" val="2232775560"/>
              </p:ext>
            </p:extLst>
          </p:nvPr>
        </p:nvGraphicFramePr>
        <p:xfrm>
          <a:off x="228600" y="3368260"/>
          <a:ext cx="5530644" cy="1465907"/>
        </p:xfrm>
        <a:graphic>
          <a:graphicData uri="http://schemas.openxmlformats.org/drawingml/2006/table">
            <a:tbl>
              <a:tblPr firstRow="1" bandRow="1">
                <a:tableStyleId>{5202B0CA-FC54-4496-8BCA-5EF66A818D29}</a:tableStyleId>
              </a:tblPr>
              <a:tblGrid>
                <a:gridCol w="1659194">
                  <a:extLst>
                    <a:ext uri="{9D8B030D-6E8A-4147-A177-3AD203B41FA5}">
                      <a16:colId xmlns:a16="http://schemas.microsoft.com/office/drawing/2014/main" val="3489742331"/>
                    </a:ext>
                  </a:extLst>
                </a:gridCol>
                <a:gridCol w="387145">
                  <a:extLst>
                    <a:ext uri="{9D8B030D-6E8A-4147-A177-3AD203B41FA5}">
                      <a16:colId xmlns:a16="http://schemas.microsoft.com/office/drawing/2014/main" val="1000910681"/>
                    </a:ext>
                  </a:extLst>
                </a:gridCol>
                <a:gridCol w="387145">
                  <a:extLst>
                    <a:ext uri="{9D8B030D-6E8A-4147-A177-3AD203B41FA5}">
                      <a16:colId xmlns:a16="http://schemas.microsoft.com/office/drawing/2014/main" val="1329313446"/>
                    </a:ext>
                  </a:extLst>
                </a:gridCol>
                <a:gridCol w="387145">
                  <a:extLst>
                    <a:ext uri="{9D8B030D-6E8A-4147-A177-3AD203B41FA5}">
                      <a16:colId xmlns:a16="http://schemas.microsoft.com/office/drawing/2014/main" val="503924248"/>
                    </a:ext>
                  </a:extLst>
                </a:gridCol>
                <a:gridCol w="387145">
                  <a:extLst>
                    <a:ext uri="{9D8B030D-6E8A-4147-A177-3AD203B41FA5}">
                      <a16:colId xmlns:a16="http://schemas.microsoft.com/office/drawing/2014/main" val="3103532588"/>
                    </a:ext>
                  </a:extLst>
                </a:gridCol>
                <a:gridCol w="387145">
                  <a:extLst>
                    <a:ext uri="{9D8B030D-6E8A-4147-A177-3AD203B41FA5}">
                      <a16:colId xmlns:a16="http://schemas.microsoft.com/office/drawing/2014/main" val="3121931629"/>
                    </a:ext>
                  </a:extLst>
                </a:gridCol>
                <a:gridCol w="387145">
                  <a:extLst>
                    <a:ext uri="{9D8B030D-6E8A-4147-A177-3AD203B41FA5}">
                      <a16:colId xmlns:a16="http://schemas.microsoft.com/office/drawing/2014/main" val="3213722188"/>
                    </a:ext>
                  </a:extLst>
                </a:gridCol>
                <a:gridCol w="387145">
                  <a:extLst>
                    <a:ext uri="{9D8B030D-6E8A-4147-A177-3AD203B41FA5}">
                      <a16:colId xmlns:a16="http://schemas.microsoft.com/office/drawing/2014/main" val="691309235"/>
                    </a:ext>
                  </a:extLst>
                </a:gridCol>
                <a:gridCol w="387145">
                  <a:extLst>
                    <a:ext uri="{9D8B030D-6E8A-4147-A177-3AD203B41FA5}">
                      <a16:colId xmlns:a16="http://schemas.microsoft.com/office/drawing/2014/main" val="1023010056"/>
                    </a:ext>
                  </a:extLst>
                </a:gridCol>
                <a:gridCol w="387145">
                  <a:extLst>
                    <a:ext uri="{9D8B030D-6E8A-4147-A177-3AD203B41FA5}">
                      <a16:colId xmlns:a16="http://schemas.microsoft.com/office/drawing/2014/main" val="2778700944"/>
                    </a:ext>
                  </a:extLst>
                </a:gridCol>
                <a:gridCol w="387145">
                  <a:extLst>
                    <a:ext uri="{9D8B030D-6E8A-4147-A177-3AD203B41FA5}">
                      <a16:colId xmlns:a16="http://schemas.microsoft.com/office/drawing/2014/main" val="942853599"/>
                    </a:ext>
                  </a:extLst>
                </a:gridCol>
              </a:tblGrid>
              <a:tr h="461031">
                <a:tc>
                  <a:txBody>
                    <a:bodyPr/>
                    <a:lstStyle/>
                    <a:p>
                      <a:pPr algn="l" fontAlgn="ctr"/>
                      <a:r>
                        <a:rPr lang="en-US" sz="800" b="1" u="none" strike="noStrike" dirty="0">
                          <a:effectLst/>
                        </a:rPr>
                        <a:t>Career Stages</a:t>
                      </a:r>
                      <a:endParaRPr lang="en-US" sz="800" b="1" i="0" u="none" strike="noStrike" dirty="0">
                        <a:solidFill>
                          <a:srgbClr val="FFFFFF"/>
                        </a:solidFill>
                        <a:effectLst/>
                        <a:latin typeface="Arial" panose="020B0604020202020204" pitchFamily="34" charset="0"/>
                      </a:endParaRPr>
                    </a:p>
                  </a:txBody>
                  <a:tcPr marR="0" marT="0" marB="0" anchor="ctr">
                    <a:lnL>
                      <a:noFill/>
                    </a:lnL>
                    <a:lnR>
                      <a:noFill/>
                    </a:lnR>
                    <a:lnT>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2">
                  <a:txBody>
                    <a:bodyPr/>
                    <a:lstStyle/>
                    <a:p>
                      <a:pPr algn="ctr" fontAlgn="ctr"/>
                      <a:r>
                        <a:rPr lang="en-US" sz="800" u="none" strike="noStrike" dirty="0">
                          <a:effectLst/>
                        </a:rPr>
                        <a:t>Exploration</a:t>
                      </a:r>
                      <a:br>
                        <a:rPr lang="en-US" sz="800" u="none" strike="noStrike" dirty="0">
                          <a:effectLst/>
                        </a:rPr>
                      </a:br>
                      <a:r>
                        <a:rPr lang="en-US" sz="800" u="none" strike="noStrike" dirty="0">
                          <a:effectLst/>
                        </a:rPr>
                        <a:t>(Under 25)</a:t>
                      </a:r>
                      <a:endParaRPr lang="en-US" sz="800" b="1" i="0" u="none" strike="noStrike" dirty="0">
                        <a:solidFill>
                          <a:srgbClr val="FFFFFF"/>
                        </a:solidFill>
                        <a:effectLst/>
                        <a:latin typeface="Arial" panose="020B0604020202020204" pitchFamily="34" charset="0"/>
                      </a:endParaRPr>
                    </a:p>
                  </a:txBody>
                  <a:tcPr marL="0" marR="0" marT="0" marB="0" anchor="ctr">
                    <a:lnL>
                      <a:noFill/>
                    </a:lnL>
                    <a:lnR>
                      <a:noFill/>
                    </a:lnR>
                    <a:lnT>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fontAlgn="ctr"/>
                      <a:endParaRPr lang="en-US" sz="800" b="1" i="0" u="none" strike="noStrike" dirty="0">
                        <a:solidFill>
                          <a:srgbClr val="FFFFFF"/>
                        </a:solidFill>
                        <a:effectLst/>
                        <a:latin typeface="Arial" panose="020B0604020202020204" pitchFamily="34" charset="0"/>
                      </a:endParaRPr>
                    </a:p>
                  </a:txBody>
                  <a:tcPr marL="0" marR="0" marT="0" marB="0" anchor="ctr">
                    <a:solidFill>
                      <a:schemeClr val="tx1"/>
                    </a:solidFill>
                  </a:tcPr>
                </a:tc>
                <a:tc gridSpan="2">
                  <a:txBody>
                    <a:bodyPr/>
                    <a:lstStyle/>
                    <a:p>
                      <a:pPr algn="ctr" fontAlgn="ctr"/>
                      <a:r>
                        <a:rPr lang="en-US" sz="800" u="none" strike="noStrike" dirty="0">
                          <a:effectLst/>
                        </a:rPr>
                        <a:t>Establishment</a:t>
                      </a:r>
                      <a:br>
                        <a:rPr lang="en-US" sz="800" u="none" strike="noStrike" dirty="0">
                          <a:effectLst/>
                        </a:rPr>
                      </a:br>
                      <a:r>
                        <a:rPr lang="en-US" sz="800" u="none" strike="noStrike" dirty="0">
                          <a:effectLst/>
                        </a:rPr>
                        <a:t>(25-34)</a:t>
                      </a:r>
                      <a:endParaRPr lang="en-US" sz="800" b="1" i="0" u="none" strike="noStrike" dirty="0">
                        <a:solidFill>
                          <a:srgbClr val="FFFFFF"/>
                        </a:solidFill>
                        <a:effectLst/>
                        <a:latin typeface="Arial" panose="020B0604020202020204" pitchFamily="34" charset="0"/>
                      </a:endParaRPr>
                    </a:p>
                  </a:txBody>
                  <a:tcPr marL="0" marR="0" marT="0" marB="0" anchor="ctr">
                    <a:lnL>
                      <a:noFill/>
                    </a:lnL>
                    <a:lnR>
                      <a:noFill/>
                    </a:lnR>
                    <a:lnT>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fontAlgn="ctr"/>
                      <a:endParaRPr lang="en-US" sz="800" b="1" i="0" u="none" strike="noStrike" dirty="0">
                        <a:solidFill>
                          <a:srgbClr val="FFFFFF"/>
                        </a:solidFill>
                        <a:effectLst/>
                        <a:latin typeface="Arial" panose="020B0604020202020204" pitchFamily="34" charset="0"/>
                      </a:endParaRPr>
                    </a:p>
                  </a:txBody>
                  <a:tcPr marL="0" marR="0" marT="0" marB="0" anchor="ctr">
                    <a:solidFill>
                      <a:schemeClr val="tx1"/>
                    </a:solidFill>
                  </a:tcPr>
                </a:tc>
                <a:tc gridSpan="2">
                  <a:txBody>
                    <a:bodyPr/>
                    <a:lstStyle/>
                    <a:p>
                      <a:pPr algn="ctr" fontAlgn="ctr"/>
                      <a:r>
                        <a:rPr lang="en-US" sz="800" u="none" strike="noStrike" dirty="0">
                          <a:effectLst/>
                        </a:rPr>
                        <a:t>Mid-Career</a:t>
                      </a:r>
                      <a:br>
                        <a:rPr lang="en-US" sz="800" u="none" strike="noStrike" dirty="0">
                          <a:effectLst/>
                        </a:rPr>
                      </a:br>
                      <a:r>
                        <a:rPr lang="en-US" sz="800" u="none" strike="noStrike" dirty="0">
                          <a:effectLst/>
                        </a:rPr>
                        <a:t>(35-44)</a:t>
                      </a:r>
                      <a:endParaRPr lang="en-US" sz="800" b="1" i="0" u="none" strike="noStrike" dirty="0">
                        <a:solidFill>
                          <a:srgbClr val="FFFFFF"/>
                        </a:solidFill>
                        <a:effectLst/>
                        <a:latin typeface="Arial" panose="020B0604020202020204" pitchFamily="34" charset="0"/>
                      </a:endParaRPr>
                    </a:p>
                  </a:txBody>
                  <a:tcPr marL="0" marR="0" marT="0" marB="0" anchor="ctr">
                    <a:lnL>
                      <a:noFill/>
                    </a:lnL>
                    <a:lnR>
                      <a:noFill/>
                    </a:lnR>
                    <a:lnT>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fontAlgn="ctr"/>
                      <a:endParaRPr lang="en-US" sz="800" b="1" i="0" u="none" strike="noStrike" dirty="0">
                        <a:solidFill>
                          <a:srgbClr val="FFFFFF"/>
                        </a:solidFill>
                        <a:effectLst/>
                        <a:latin typeface="Arial" panose="020B0604020202020204" pitchFamily="34" charset="0"/>
                      </a:endParaRPr>
                    </a:p>
                  </a:txBody>
                  <a:tcPr marL="0" marR="0" marT="0" marB="0" anchor="ctr">
                    <a:solidFill>
                      <a:schemeClr val="tx1"/>
                    </a:solidFill>
                  </a:tcPr>
                </a:tc>
                <a:tc gridSpan="2">
                  <a:txBody>
                    <a:bodyPr/>
                    <a:lstStyle/>
                    <a:p>
                      <a:pPr algn="ctr" fontAlgn="ctr"/>
                      <a:r>
                        <a:rPr lang="en-US" sz="800" u="none" strike="noStrike" dirty="0">
                          <a:effectLst/>
                        </a:rPr>
                        <a:t>Late Career</a:t>
                      </a:r>
                      <a:br>
                        <a:rPr lang="en-US" sz="800" u="none" strike="noStrike" dirty="0">
                          <a:effectLst/>
                        </a:rPr>
                      </a:br>
                      <a:r>
                        <a:rPr lang="en-US" sz="800" u="none" strike="noStrike" dirty="0">
                          <a:effectLst/>
                        </a:rPr>
                        <a:t>(45-54)</a:t>
                      </a:r>
                      <a:endParaRPr lang="en-US" sz="800" b="1" i="0" u="none" strike="noStrike" dirty="0">
                        <a:solidFill>
                          <a:srgbClr val="FFFFFF"/>
                        </a:solidFill>
                        <a:effectLst/>
                        <a:latin typeface="Arial" panose="020B0604020202020204" pitchFamily="34" charset="0"/>
                      </a:endParaRPr>
                    </a:p>
                  </a:txBody>
                  <a:tcPr marL="0" marR="0" marT="0" marB="0" anchor="ctr">
                    <a:lnL>
                      <a:noFill/>
                    </a:lnL>
                    <a:lnR>
                      <a:noFill/>
                    </a:lnR>
                    <a:lnT>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fontAlgn="ctr"/>
                      <a:endParaRPr lang="en-US" sz="800" b="1" i="0" u="none" strike="noStrike" dirty="0">
                        <a:solidFill>
                          <a:srgbClr val="FFFFFF"/>
                        </a:solidFill>
                        <a:effectLst/>
                        <a:latin typeface="Arial" panose="020B0604020202020204" pitchFamily="34" charset="0"/>
                      </a:endParaRPr>
                    </a:p>
                  </a:txBody>
                  <a:tcPr marL="0" marR="0" marT="0" marB="0" anchor="ctr">
                    <a:solidFill>
                      <a:schemeClr val="tx1"/>
                    </a:solidFill>
                  </a:tcPr>
                </a:tc>
                <a:tc gridSpan="2">
                  <a:txBody>
                    <a:bodyPr/>
                    <a:lstStyle/>
                    <a:p>
                      <a:pPr algn="ctr" fontAlgn="ctr"/>
                      <a:r>
                        <a:rPr lang="en-US" sz="800" u="none" strike="noStrike" dirty="0">
                          <a:effectLst/>
                        </a:rPr>
                        <a:t>Pre-Retirement</a:t>
                      </a:r>
                      <a:br>
                        <a:rPr lang="en-US" sz="800" u="none" strike="noStrike" dirty="0">
                          <a:effectLst/>
                        </a:rPr>
                      </a:br>
                      <a:r>
                        <a:rPr lang="en-US" sz="800" u="none" strike="noStrike" dirty="0">
                          <a:effectLst/>
                        </a:rPr>
                        <a:t>(55+)</a:t>
                      </a:r>
                      <a:endParaRPr lang="en-US" sz="800" b="1" i="0" u="none" strike="noStrike" dirty="0">
                        <a:solidFill>
                          <a:srgbClr val="FFFFFF"/>
                        </a:solidFill>
                        <a:effectLst/>
                        <a:latin typeface="Arial" panose="020B0604020202020204" pitchFamily="34" charset="0"/>
                      </a:endParaRPr>
                    </a:p>
                  </a:txBody>
                  <a:tcPr marL="0" marR="0" marT="0" marB="0" anchor="ctr">
                    <a:lnL>
                      <a:noFill/>
                    </a:lnL>
                    <a:lnR>
                      <a:noFill/>
                    </a:lnR>
                    <a:lnT>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fontAlgn="ctr"/>
                      <a:endParaRPr lang="en-US" sz="800" b="1" i="0" u="none" strike="noStrike" dirty="0">
                        <a:solidFill>
                          <a:srgbClr val="FFFFFF"/>
                        </a:solidFill>
                        <a:effectLst/>
                        <a:latin typeface="Arial" panose="020B0604020202020204" pitchFamily="34" charset="0"/>
                      </a:endParaRPr>
                    </a:p>
                  </a:txBody>
                  <a:tcPr marL="0" marR="0" marT="0" marB="0" anchor="ctr">
                    <a:solidFill>
                      <a:schemeClr val="tx1"/>
                    </a:solidFill>
                  </a:tcPr>
                </a:tc>
                <a:extLst>
                  <a:ext uri="{0D108BD9-81ED-4DB2-BD59-A6C34878D82A}">
                    <a16:rowId xmlns:a16="http://schemas.microsoft.com/office/drawing/2014/main" val="1712854203"/>
                  </a:ext>
                </a:extLst>
              </a:tr>
              <a:tr h="266600">
                <a:tc>
                  <a:txBody>
                    <a:bodyPr/>
                    <a:lstStyle/>
                    <a:p>
                      <a:pPr algn="l" fontAlgn="ctr"/>
                      <a:r>
                        <a:rPr lang="en-US" sz="800" b="1" u="none" strike="noStrike" dirty="0">
                          <a:effectLst/>
                        </a:rPr>
                        <a:t># of Employees</a:t>
                      </a:r>
                      <a:endParaRPr lang="en-US" sz="800" b="1" i="0" u="none" strike="noStrike" dirty="0">
                        <a:solidFill>
                          <a:srgbClr val="3C3E3E"/>
                        </a:solidFill>
                        <a:effectLst/>
                        <a:latin typeface="Arial" panose="020B0604020202020204" pitchFamily="34" charset="0"/>
                      </a:endParaRPr>
                    </a:p>
                  </a:txBody>
                  <a:tcPr marR="0" marT="0" marB="0" anchor="ctr">
                    <a:lnT w="28575" cap="flat" cmpd="sng" algn="ctr">
                      <a:solidFill>
                        <a:schemeClr val="bg1"/>
                      </a:solidFill>
                      <a:prstDash val="solid"/>
                      <a:round/>
                      <a:headEnd type="none" w="med" len="med"/>
                      <a:tailEnd type="none" w="med" len="med"/>
                    </a:lnT>
                  </a:tcPr>
                </a:tc>
                <a:tc gridSpan="2">
                  <a:txBody>
                    <a:bodyPr/>
                    <a:lstStyle/>
                    <a:p>
                      <a:pPr algn="ctr" fontAlgn="ctr"/>
                      <a:r>
                        <a:rPr lang="en-US" sz="800" u="none" strike="noStrike">
                          <a:effectLst/>
                        </a:rPr>
                        <a:t>3</a:t>
                      </a:r>
                      <a:endParaRPr lang="en-US" sz="800" b="0" i="0" u="none" strike="noStrike" dirty="0">
                        <a:solidFill>
                          <a:srgbClr val="3C3E3E"/>
                        </a:solidFill>
                        <a:effectLst/>
                        <a:latin typeface="Arial" panose="020B0604020202020204" pitchFamily="34" charset="0"/>
                      </a:endParaRPr>
                    </a:p>
                  </a:txBody>
                  <a:tcPr marL="0" marR="0" marT="0" marB="0" anchor="ctr">
                    <a:lnT w="28575" cap="flat" cmpd="sng" algn="ctr">
                      <a:solidFill>
                        <a:schemeClr val="bg1"/>
                      </a:solidFill>
                      <a:prstDash val="solid"/>
                      <a:round/>
                      <a:headEnd type="none" w="med" len="med"/>
                      <a:tailEnd type="none" w="med" len="med"/>
                    </a:lnT>
                  </a:tcPr>
                </a:tc>
                <a:tc hMerge="1">
                  <a:txBody>
                    <a:bodyPr/>
                    <a:lstStyle/>
                    <a:p>
                      <a:pPr algn="ctr" fontAlgn="ctr"/>
                      <a:endParaRPr lang="en-US" sz="800" b="0" i="0" u="none" strike="noStrike" dirty="0">
                        <a:solidFill>
                          <a:srgbClr val="3C3E3E"/>
                        </a:solidFill>
                        <a:effectLst/>
                        <a:latin typeface="Arial" panose="020B0604020202020204" pitchFamily="34" charset="0"/>
                      </a:endParaRPr>
                    </a:p>
                  </a:txBody>
                  <a:tcPr marL="0" marR="0" marT="0" marB="0" anchor="ctr"/>
                </a:tc>
                <a:tc gridSpan="2">
                  <a:txBody>
                    <a:bodyPr/>
                    <a:lstStyle/>
                    <a:p>
                      <a:pPr algn="ctr" fontAlgn="ctr"/>
                      <a:r>
                        <a:rPr lang="en-US" sz="800" u="none" strike="noStrike">
                          <a:effectLst/>
                        </a:rPr>
                        <a:t>36</a:t>
                      </a:r>
                      <a:endParaRPr lang="en-US" sz="800" b="0" i="0" u="none" strike="noStrike" dirty="0">
                        <a:solidFill>
                          <a:srgbClr val="3C3E3E"/>
                        </a:solidFill>
                        <a:effectLst/>
                        <a:latin typeface="Arial" panose="020B0604020202020204" pitchFamily="34" charset="0"/>
                      </a:endParaRPr>
                    </a:p>
                  </a:txBody>
                  <a:tcPr marL="0" marR="0" marT="0" marB="0" anchor="ctr">
                    <a:lnT w="28575" cap="flat" cmpd="sng" algn="ctr">
                      <a:solidFill>
                        <a:schemeClr val="bg1"/>
                      </a:solidFill>
                      <a:prstDash val="solid"/>
                      <a:round/>
                      <a:headEnd type="none" w="med" len="med"/>
                      <a:tailEnd type="none" w="med" len="med"/>
                    </a:lnT>
                  </a:tcPr>
                </a:tc>
                <a:tc hMerge="1">
                  <a:txBody>
                    <a:bodyPr/>
                    <a:lstStyle/>
                    <a:p>
                      <a:pPr algn="ctr" fontAlgn="ctr"/>
                      <a:endParaRPr lang="en-US" sz="800" b="0" i="0" u="none" strike="noStrike" dirty="0">
                        <a:solidFill>
                          <a:srgbClr val="3C3E3E"/>
                        </a:solidFill>
                        <a:effectLst/>
                        <a:latin typeface="Arial" panose="020B0604020202020204" pitchFamily="34" charset="0"/>
                      </a:endParaRPr>
                    </a:p>
                  </a:txBody>
                  <a:tcPr marL="0" marR="0" marT="0" marB="0" anchor="ctr"/>
                </a:tc>
                <a:tc gridSpan="2">
                  <a:txBody>
                    <a:bodyPr/>
                    <a:lstStyle/>
                    <a:p>
                      <a:pPr algn="ctr" fontAlgn="ctr"/>
                      <a:r>
                        <a:rPr lang="en-US" sz="800" u="none" strike="noStrike">
                          <a:effectLst/>
                        </a:rPr>
                        <a:t>27</a:t>
                      </a:r>
                      <a:endParaRPr lang="en-US" sz="800" b="0" i="0" u="none" strike="noStrike" dirty="0">
                        <a:solidFill>
                          <a:srgbClr val="3C3E3E"/>
                        </a:solidFill>
                        <a:effectLst/>
                        <a:latin typeface="Arial" panose="020B0604020202020204" pitchFamily="34" charset="0"/>
                      </a:endParaRPr>
                    </a:p>
                  </a:txBody>
                  <a:tcPr marL="0" marR="0" marT="0" marB="0" anchor="ctr">
                    <a:lnT w="28575" cap="flat" cmpd="sng" algn="ctr">
                      <a:solidFill>
                        <a:schemeClr val="bg1"/>
                      </a:solidFill>
                      <a:prstDash val="solid"/>
                      <a:round/>
                      <a:headEnd type="none" w="med" len="med"/>
                      <a:tailEnd type="none" w="med" len="med"/>
                    </a:lnT>
                  </a:tcPr>
                </a:tc>
                <a:tc hMerge="1">
                  <a:txBody>
                    <a:bodyPr/>
                    <a:lstStyle/>
                    <a:p>
                      <a:pPr algn="ctr" fontAlgn="ctr"/>
                      <a:endParaRPr lang="en-US" sz="800" b="0" i="0" u="none" strike="noStrike" dirty="0">
                        <a:solidFill>
                          <a:srgbClr val="3C3E3E"/>
                        </a:solidFill>
                        <a:effectLst/>
                        <a:latin typeface="Arial" panose="020B0604020202020204" pitchFamily="34" charset="0"/>
                      </a:endParaRPr>
                    </a:p>
                  </a:txBody>
                  <a:tcPr marL="0" marR="0" marT="0" marB="0" anchor="ctr"/>
                </a:tc>
                <a:tc gridSpan="2">
                  <a:txBody>
                    <a:bodyPr/>
                    <a:lstStyle/>
                    <a:p>
                      <a:pPr algn="ctr" fontAlgn="ctr"/>
                      <a:r>
                        <a:rPr lang="en-US" sz="800" u="none" strike="noStrike">
                          <a:effectLst/>
                        </a:rPr>
                        <a:t>16</a:t>
                      </a:r>
                      <a:endParaRPr lang="en-US" sz="800" b="0" i="0" u="none" strike="noStrike" dirty="0">
                        <a:solidFill>
                          <a:srgbClr val="3C3E3E"/>
                        </a:solidFill>
                        <a:effectLst/>
                        <a:latin typeface="Arial" panose="020B0604020202020204" pitchFamily="34" charset="0"/>
                      </a:endParaRPr>
                    </a:p>
                  </a:txBody>
                  <a:tcPr marL="0" marR="0" marT="0" marB="0" anchor="ctr">
                    <a:lnT w="28575" cap="flat" cmpd="sng" algn="ctr">
                      <a:solidFill>
                        <a:schemeClr val="bg1"/>
                      </a:solidFill>
                      <a:prstDash val="solid"/>
                      <a:round/>
                      <a:headEnd type="none" w="med" len="med"/>
                      <a:tailEnd type="none" w="med" len="med"/>
                    </a:lnT>
                  </a:tcPr>
                </a:tc>
                <a:tc hMerge="1">
                  <a:txBody>
                    <a:bodyPr/>
                    <a:lstStyle/>
                    <a:p>
                      <a:pPr algn="ctr" fontAlgn="ctr"/>
                      <a:endParaRPr lang="en-US" sz="800" b="0" i="0" u="none" strike="noStrike" dirty="0">
                        <a:solidFill>
                          <a:srgbClr val="3C3E3E"/>
                        </a:solidFill>
                        <a:effectLst/>
                        <a:latin typeface="Arial" panose="020B0604020202020204" pitchFamily="34" charset="0"/>
                      </a:endParaRPr>
                    </a:p>
                  </a:txBody>
                  <a:tcPr marL="0" marR="0" marT="0" marB="0" anchor="ctr"/>
                </a:tc>
                <a:tc gridSpan="2">
                  <a:txBody>
                    <a:bodyPr/>
                    <a:lstStyle/>
                    <a:p>
                      <a:pPr algn="ctr" fontAlgn="ctr"/>
                      <a:r>
                        <a:rPr lang="en-US" sz="800" u="none" strike="noStrike">
                          <a:effectLst/>
                        </a:rPr>
                        <a:t>21</a:t>
                      </a:r>
                      <a:endParaRPr lang="en-US" sz="800" b="0" i="0" u="none" strike="noStrike" dirty="0">
                        <a:solidFill>
                          <a:srgbClr val="3C3E3E"/>
                        </a:solidFill>
                        <a:effectLst/>
                        <a:latin typeface="Arial" panose="020B0604020202020204" pitchFamily="34" charset="0"/>
                      </a:endParaRPr>
                    </a:p>
                  </a:txBody>
                  <a:tcPr marL="0" marR="0" marT="0" marB="0" anchor="ctr">
                    <a:lnT w="28575" cap="flat" cmpd="sng" algn="ctr">
                      <a:solidFill>
                        <a:schemeClr val="bg1"/>
                      </a:solidFill>
                      <a:prstDash val="solid"/>
                      <a:round/>
                      <a:headEnd type="none" w="med" len="med"/>
                      <a:tailEnd type="none" w="med" len="med"/>
                    </a:lnT>
                  </a:tcPr>
                </a:tc>
                <a:tc hMerge="1">
                  <a:txBody>
                    <a:bodyPr/>
                    <a:lstStyle/>
                    <a:p>
                      <a:pPr algn="ctr" fontAlgn="ctr"/>
                      <a:endParaRPr lang="en-US" sz="800" b="0" i="0" u="none" strike="noStrike" dirty="0">
                        <a:solidFill>
                          <a:srgbClr val="3C3E3E"/>
                        </a:solidFill>
                        <a:effectLst/>
                        <a:latin typeface="Arial" panose="020B0604020202020204" pitchFamily="34" charset="0"/>
                      </a:endParaRPr>
                    </a:p>
                  </a:txBody>
                  <a:tcPr marL="0" marR="0" marT="0" marB="0" anchor="ctr"/>
                </a:tc>
                <a:extLst>
                  <a:ext uri="{0D108BD9-81ED-4DB2-BD59-A6C34878D82A}">
                    <a16:rowId xmlns:a16="http://schemas.microsoft.com/office/drawing/2014/main" val="3445713529"/>
                  </a:ext>
                </a:extLst>
              </a:tr>
              <a:tr h="369138">
                <a:tc>
                  <a:txBody>
                    <a:bodyPr/>
                    <a:lstStyle/>
                    <a:p>
                      <a:pPr algn="l" fontAlgn="ctr">
                        <a:spcAft>
                          <a:spcPts val="200"/>
                        </a:spcAft>
                      </a:pPr>
                      <a:r>
                        <a:rPr lang="en-US" sz="800" b="1" u="none" strike="noStrike" baseline="0" dirty="0">
                          <a:effectLst/>
                        </a:rPr>
                        <a:t>Career Stage Distribution</a:t>
                      </a:r>
                    </a:p>
                    <a:p>
                      <a:pPr algn="l" fontAlgn="ctr">
                        <a:spcAft>
                          <a:spcPts val="200"/>
                        </a:spcAft>
                      </a:pPr>
                      <a:r>
                        <a:rPr lang="en-US" sz="800" b="1" u="none" strike="noStrike" baseline="0" dirty="0">
                          <a:effectLst/>
                        </a:rPr>
                        <a:t>Company </a:t>
                      </a:r>
                      <a:r>
                        <a:rPr lang="en-US" sz="800" b="1" u="none" strike="noStrike" baseline="0" dirty="0">
                          <a:solidFill>
                            <a:srgbClr val="E07E3C"/>
                          </a:solidFill>
                          <a:effectLst/>
                        </a:rPr>
                        <a:t>(Industry Benchmark)</a:t>
                      </a:r>
                      <a:endParaRPr lang="en-US" sz="800" b="1" i="0" u="none" strike="noStrike" dirty="0">
                        <a:solidFill>
                          <a:srgbClr val="E07E3C"/>
                        </a:solidFill>
                        <a:effectLst/>
                        <a:latin typeface="Arial" panose="020B0604020202020204" pitchFamily="34" charset="0"/>
                      </a:endParaRPr>
                    </a:p>
                  </a:txBody>
                  <a:tcPr marR="0" marT="0" marB="0" anchor="ctr"/>
                </a:tc>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en-US" sz="800" u="none" strike="noStrike">
                          <a:effectLst/>
                        </a:rPr>
                        <a:t>3%</a:t>
                      </a:r>
                      <a:endParaRPr lang="en-US" sz="800" b="0" i="0" u="none" strike="noStrike" dirty="0">
                        <a:solidFill>
                          <a:srgbClr val="3C3E3E"/>
                        </a:solidFill>
                        <a:effectLst/>
                        <a:latin typeface="Arial" panose="020B0604020202020204" pitchFamily="34" charset="0"/>
                      </a:endParaRPr>
                    </a:p>
                  </a:txBody>
                  <a:tcPr marL="0" marR="18288" marT="0" marB="0" anchor="ctr"/>
                </a:tc>
                <a:tc>
                  <a:txBody>
                    <a:bodyPr/>
                    <a:lstStyle/>
                    <a:p>
                      <a:pPr algn="l" fontAlgn="ctr"/>
                      <a:r>
                        <a:rPr lang="en-US" sz="800" b="1" i="0" u="none" strike="noStrike">
                          <a:solidFill>
                            <a:srgbClr val="E07E3C"/>
                          </a:solidFill>
                          <a:effectLst/>
                          <a:latin typeface="Arial" panose="020B0604020202020204" pitchFamily="34" charset="0"/>
                        </a:rPr>
                        <a:t>(8%)</a:t>
                      </a:r>
                      <a:endParaRPr lang="en-US" sz="800" b="1" i="0" u="none" strike="noStrike" dirty="0">
                        <a:solidFill>
                          <a:srgbClr val="E07E3C"/>
                        </a:solidFill>
                        <a:effectLst/>
                        <a:latin typeface="Arial" panose="020B0604020202020204" pitchFamily="34" charset="0"/>
                      </a:endParaRPr>
                    </a:p>
                  </a:txBody>
                  <a:tcPr marL="18288" marR="0" marT="0" marB="0" anchor="ctr"/>
                </a:tc>
                <a:tc>
                  <a:txBody>
                    <a:bodyPr/>
                    <a:lstStyle/>
                    <a:p>
                      <a:pPr algn="r" fontAlgn="ctr"/>
                      <a:r>
                        <a:rPr lang="en-US" sz="800" u="none" strike="noStrike">
                          <a:effectLst/>
                        </a:rPr>
                        <a:t>35%</a:t>
                      </a:r>
                      <a:endParaRPr lang="en-US" sz="800" b="0" i="0" u="none" strike="noStrike" dirty="0">
                        <a:solidFill>
                          <a:srgbClr val="3C3E3E"/>
                        </a:solidFill>
                        <a:effectLst/>
                        <a:latin typeface="Arial" panose="020B0604020202020204" pitchFamily="34" charset="0"/>
                      </a:endParaRPr>
                    </a:p>
                  </a:txBody>
                  <a:tcPr marL="0" marR="18288" marT="0"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800" b="1" i="0" u="none" strike="noStrike">
                          <a:solidFill>
                            <a:srgbClr val="E07E3C"/>
                          </a:solidFill>
                          <a:effectLst/>
                          <a:latin typeface="Arial" panose="020B0604020202020204" pitchFamily="34" charset="0"/>
                        </a:rPr>
                        <a:t>(26%)</a:t>
                      </a:r>
                      <a:endParaRPr lang="en-US" sz="800" b="1" i="0" u="none" strike="noStrike" dirty="0">
                        <a:solidFill>
                          <a:srgbClr val="E07E3C"/>
                        </a:solidFill>
                        <a:effectLst/>
                        <a:latin typeface="Arial" panose="020B0604020202020204" pitchFamily="34" charset="0"/>
                      </a:endParaRPr>
                    </a:p>
                  </a:txBody>
                  <a:tcPr marL="18288" marR="0" marT="0" marB="0" anchor="ctr"/>
                </a:tc>
                <a:tc>
                  <a:txBody>
                    <a:bodyPr/>
                    <a:lstStyle/>
                    <a:p>
                      <a:pPr algn="r" fontAlgn="ctr"/>
                      <a:r>
                        <a:rPr lang="en-US" sz="800" u="none" strike="noStrike">
                          <a:effectLst/>
                        </a:rPr>
                        <a:t>26%</a:t>
                      </a:r>
                      <a:endParaRPr lang="en-US" sz="800" b="0" i="0" u="none" strike="noStrike" dirty="0">
                        <a:solidFill>
                          <a:srgbClr val="3C3E3E"/>
                        </a:solidFill>
                        <a:effectLst/>
                        <a:latin typeface="Arial" panose="020B0604020202020204" pitchFamily="34" charset="0"/>
                      </a:endParaRPr>
                    </a:p>
                  </a:txBody>
                  <a:tcPr marL="0" marR="18288" marT="0"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800" b="1" i="0" u="none" strike="noStrike">
                          <a:solidFill>
                            <a:srgbClr val="E07E3C"/>
                          </a:solidFill>
                          <a:effectLst/>
                          <a:latin typeface="Arial" panose="020B0604020202020204" pitchFamily="34" charset="0"/>
                        </a:rPr>
                        <a:t>(20%)</a:t>
                      </a:r>
                      <a:endParaRPr lang="en-US" sz="800" b="1" i="0" u="none" strike="noStrike" dirty="0">
                        <a:solidFill>
                          <a:srgbClr val="E07E3C"/>
                        </a:solidFill>
                        <a:effectLst/>
                        <a:latin typeface="Arial" panose="020B0604020202020204" pitchFamily="34" charset="0"/>
                      </a:endParaRPr>
                    </a:p>
                  </a:txBody>
                  <a:tcPr marL="18288" marR="0" marT="0" marB="0" anchor="ctr"/>
                </a:tc>
                <a:tc>
                  <a:txBody>
                    <a:bodyPr/>
                    <a:lstStyle/>
                    <a:p>
                      <a:pPr algn="r" fontAlgn="ctr"/>
                      <a:r>
                        <a:rPr lang="en-US" sz="800" u="none" strike="noStrike">
                          <a:effectLst/>
                        </a:rPr>
                        <a:t>16%</a:t>
                      </a:r>
                      <a:endParaRPr lang="en-US" sz="800" b="0" i="0" u="none" strike="noStrike" dirty="0">
                        <a:solidFill>
                          <a:srgbClr val="3C3E3E"/>
                        </a:solidFill>
                        <a:effectLst/>
                        <a:latin typeface="Arial" panose="020B0604020202020204" pitchFamily="34" charset="0"/>
                      </a:endParaRPr>
                    </a:p>
                  </a:txBody>
                  <a:tcPr marL="0" marR="18288" marT="0"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800" b="1" i="0" u="none" strike="noStrike">
                          <a:solidFill>
                            <a:srgbClr val="E07E3C"/>
                          </a:solidFill>
                          <a:effectLst/>
                          <a:latin typeface="Arial" panose="020B0604020202020204" pitchFamily="34" charset="0"/>
                        </a:rPr>
                        <a:t>(18%)</a:t>
                      </a:r>
                      <a:endParaRPr lang="en-US" sz="800" b="1" i="0" u="none" strike="noStrike" dirty="0">
                        <a:solidFill>
                          <a:srgbClr val="E07E3C"/>
                        </a:solidFill>
                        <a:effectLst/>
                        <a:latin typeface="Arial" panose="020B0604020202020204" pitchFamily="34" charset="0"/>
                      </a:endParaRPr>
                    </a:p>
                  </a:txBody>
                  <a:tcPr marL="18288" marR="0" marT="0" marB="0" anchor="ctr"/>
                </a:tc>
                <a:tc>
                  <a:txBody>
                    <a:bodyPr/>
                    <a:lstStyle/>
                    <a:p>
                      <a:pPr algn="r" fontAlgn="ctr"/>
                      <a:r>
                        <a:rPr lang="en-US" sz="800" u="none" strike="noStrike">
                          <a:effectLst/>
                        </a:rPr>
                        <a:t>20%</a:t>
                      </a:r>
                      <a:endParaRPr lang="en-US" sz="800" b="0" i="0" u="none" strike="noStrike" dirty="0">
                        <a:solidFill>
                          <a:srgbClr val="3C3E3E"/>
                        </a:solidFill>
                        <a:effectLst/>
                        <a:latin typeface="Arial" panose="020B0604020202020204" pitchFamily="34" charset="0"/>
                      </a:endParaRPr>
                    </a:p>
                  </a:txBody>
                  <a:tcPr marL="0" marR="18288" marT="0"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800" b="1" i="0" u="none" strike="noStrike">
                          <a:solidFill>
                            <a:srgbClr val="E07E3C"/>
                          </a:solidFill>
                          <a:effectLst/>
                          <a:latin typeface="Arial" panose="020B0604020202020204" pitchFamily="34" charset="0"/>
                        </a:rPr>
                        <a:t>(28%)</a:t>
                      </a:r>
                      <a:endParaRPr lang="en-US" sz="800" b="1" i="0" u="none" strike="noStrike" dirty="0">
                        <a:solidFill>
                          <a:srgbClr val="E07E3C"/>
                        </a:solidFill>
                        <a:effectLst/>
                        <a:latin typeface="Arial" panose="020B0604020202020204" pitchFamily="34" charset="0"/>
                      </a:endParaRPr>
                    </a:p>
                  </a:txBody>
                  <a:tcPr marL="18288" marR="0" marT="0" marB="0" anchor="ctr"/>
                </a:tc>
                <a:extLst>
                  <a:ext uri="{0D108BD9-81ED-4DB2-BD59-A6C34878D82A}">
                    <a16:rowId xmlns:a16="http://schemas.microsoft.com/office/drawing/2014/main" val="181955641"/>
                  </a:ext>
                </a:extLst>
              </a:tr>
              <a:tr h="369138">
                <a:tc>
                  <a:txBody>
                    <a:bodyPr/>
                    <a:lstStyle/>
                    <a:p>
                      <a:pPr algn="l" fontAlgn="ctr">
                        <a:spcAft>
                          <a:spcPts val="200"/>
                        </a:spcAft>
                      </a:pPr>
                      <a:r>
                        <a:rPr lang="en-US" sz="800" b="1" u="none" strike="noStrike" dirty="0">
                          <a:effectLst/>
                        </a:rPr>
                        <a:t>Median Tenure in years</a:t>
                      </a:r>
                    </a:p>
                    <a:p>
                      <a:pPr marL="0" marR="0" lvl="0" indent="0" algn="l" defTabSz="457200" rtl="0" eaLnBrk="1" fontAlgn="ctr" latinLnBrk="0" hangingPunct="1">
                        <a:lnSpc>
                          <a:spcPct val="100000"/>
                        </a:lnSpc>
                        <a:spcBef>
                          <a:spcPts val="0"/>
                        </a:spcBef>
                        <a:spcAft>
                          <a:spcPts val="200"/>
                        </a:spcAft>
                        <a:buClrTx/>
                        <a:buSzTx/>
                        <a:buFontTx/>
                        <a:buNone/>
                        <a:tabLst/>
                        <a:defRPr/>
                      </a:pPr>
                      <a:r>
                        <a:rPr lang="en-US" sz="800" b="1" u="none" strike="noStrike" baseline="0" dirty="0">
                          <a:effectLst/>
                        </a:rPr>
                        <a:t>Company </a:t>
                      </a:r>
                      <a:r>
                        <a:rPr lang="en-US" sz="800" b="1" u="none" strike="noStrike" baseline="0" dirty="0">
                          <a:solidFill>
                            <a:srgbClr val="E07E3C"/>
                          </a:solidFill>
                          <a:effectLst/>
                        </a:rPr>
                        <a:t>(Industry Benchmark)</a:t>
                      </a:r>
                      <a:endParaRPr lang="en-US" sz="800" b="1" i="0" u="none" strike="noStrike" dirty="0">
                        <a:solidFill>
                          <a:srgbClr val="E07E3C"/>
                        </a:solidFill>
                        <a:effectLst/>
                        <a:latin typeface="Arial" panose="020B0604020202020204" pitchFamily="34" charset="0"/>
                      </a:endParaRPr>
                    </a:p>
                  </a:txBody>
                  <a:tcPr marR="0" marT="0" marB="0" anchor="ctr"/>
                </a:tc>
                <a:tc>
                  <a:txBody>
                    <a:bodyPr/>
                    <a:lstStyle/>
                    <a:p>
                      <a:pPr algn="r" fontAlgn="ctr"/>
                      <a:r>
                        <a:rPr lang="en-US" sz="800" u="none" strike="noStrike">
                          <a:effectLst/>
                        </a:rPr>
                        <a:t>2.8</a:t>
                      </a:r>
                      <a:endParaRPr lang="en-US" sz="800" b="0" i="0" u="none" strike="noStrike" dirty="0">
                        <a:solidFill>
                          <a:srgbClr val="3C3E3E"/>
                        </a:solidFill>
                        <a:effectLst/>
                        <a:latin typeface="Arial" panose="020B0604020202020204" pitchFamily="34" charset="0"/>
                      </a:endParaRPr>
                    </a:p>
                  </a:txBody>
                  <a:tcPr marL="0" marR="18288" marT="0" marB="0" anchor="ctr">
                    <a:lnR>
                      <a:noFill/>
                    </a:lnR>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800" b="1" i="0" u="none" strike="noStrike">
                          <a:solidFill>
                            <a:srgbClr val="E07E3C"/>
                          </a:solidFill>
                          <a:effectLst/>
                          <a:latin typeface="Arial" panose="020B0604020202020204" pitchFamily="34" charset="0"/>
                        </a:rPr>
                        <a:t>(0.7)</a:t>
                      </a:r>
                      <a:endParaRPr lang="en-US" sz="800" b="1" i="0" u="none" strike="noStrike" dirty="0">
                        <a:solidFill>
                          <a:srgbClr val="E07E3C"/>
                        </a:solidFill>
                        <a:effectLst/>
                        <a:latin typeface="Arial" panose="020B0604020202020204" pitchFamily="34" charset="0"/>
                      </a:endParaRPr>
                    </a:p>
                  </a:txBody>
                  <a:tcPr marL="18288" marR="0" marT="0" marB="0" anchor="ctr">
                    <a:lnL>
                      <a:noFill/>
                    </a:lnL>
                  </a:tcPr>
                </a:tc>
                <a:tc>
                  <a:txBody>
                    <a:bodyPr/>
                    <a:lstStyle/>
                    <a:p>
                      <a:pPr algn="r" fontAlgn="ctr"/>
                      <a:r>
                        <a:rPr lang="en-US" sz="800" u="none" strike="noStrike">
                          <a:effectLst/>
                        </a:rPr>
                        <a:t>1.2</a:t>
                      </a:r>
                      <a:endParaRPr lang="en-US" sz="800" b="0" i="0" u="none" strike="noStrike" dirty="0">
                        <a:solidFill>
                          <a:srgbClr val="3C3E3E"/>
                        </a:solidFill>
                        <a:effectLst/>
                        <a:latin typeface="Arial" panose="020B0604020202020204" pitchFamily="34" charset="0"/>
                      </a:endParaRPr>
                    </a:p>
                  </a:txBody>
                  <a:tcPr marL="0" marR="18288" marT="0"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800" b="1" i="0" u="none" strike="noStrike">
                          <a:solidFill>
                            <a:srgbClr val="E07E3C"/>
                          </a:solidFill>
                          <a:effectLst/>
                          <a:latin typeface="Arial" panose="020B0604020202020204" pitchFamily="34" charset="0"/>
                        </a:rPr>
                        <a:t>(1.7)</a:t>
                      </a:r>
                      <a:endParaRPr lang="en-US" sz="800" b="1" i="0" u="none" strike="noStrike" dirty="0">
                        <a:solidFill>
                          <a:srgbClr val="E07E3C"/>
                        </a:solidFill>
                        <a:effectLst/>
                        <a:latin typeface="Arial" panose="020B0604020202020204" pitchFamily="34" charset="0"/>
                      </a:endParaRPr>
                    </a:p>
                  </a:txBody>
                  <a:tcPr marL="18288" marR="0" marT="0" marB="0" anchor="ctr"/>
                </a:tc>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en-US" sz="800" u="none" strike="noStrike">
                          <a:effectLst/>
                        </a:rPr>
                        <a:t>2.2</a:t>
                      </a:r>
                      <a:endParaRPr lang="en-US" sz="800" b="0" i="0" u="none" strike="noStrike" dirty="0">
                        <a:solidFill>
                          <a:srgbClr val="3C3E3E"/>
                        </a:solidFill>
                        <a:effectLst/>
                        <a:latin typeface="Arial" panose="020B0604020202020204" pitchFamily="34" charset="0"/>
                      </a:endParaRPr>
                    </a:p>
                  </a:txBody>
                  <a:tcPr marL="0" marR="18288" marT="0"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800" b="1" i="0" u="none" strike="noStrike">
                          <a:solidFill>
                            <a:srgbClr val="E07E3C"/>
                          </a:solidFill>
                          <a:effectLst/>
                          <a:latin typeface="Arial" panose="020B0604020202020204" pitchFamily="34" charset="0"/>
                        </a:rPr>
                        <a:t>(3.0)</a:t>
                      </a:r>
                      <a:endParaRPr lang="en-US" sz="800" b="1" i="0" u="none" strike="noStrike" dirty="0">
                        <a:solidFill>
                          <a:srgbClr val="E07E3C"/>
                        </a:solidFill>
                        <a:effectLst/>
                        <a:latin typeface="Arial" panose="020B0604020202020204" pitchFamily="34" charset="0"/>
                      </a:endParaRPr>
                    </a:p>
                  </a:txBody>
                  <a:tcPr marL="18288" marR="0" marT="0" marB="0" anchor="ctr">
                    <a:solidFill>
                      <a:srgbClr val="D1D1D2"/>
                    </a:solidFill>
                  </a:tcPr>
                </a:tc>
                <a:tc>
                  <a:txBody>
                    <a:bodyPr/>
                    <a:lstStyle/>
                    <a:p>
                      <a:pPr algn="r" fontAlgn="ctr"/>
                      <a:r>
                        <a:rPr lang="en-US" sz="800" u="none" strike="noStrike">
                          <a:effectLst/>
                        </a:rPr>
                        <a:t>2.5</a:t>
                      </a:r>
                      <a:endParaRPr lang="en-US" sz="800" b="0" i="0" u="none" strike="noStrike" dirty="0">
                        <a:solidFill>
                          <a:srgbClr val="3C3E3E"/>
                        </a:solidFill>
                        <a:effectLst/>
                        <a:latin typeface="Arial" panose="020B0604020202020204" pitchFamily="34" charset="0"/>
                      </a:endParaRPr>
                    </a:p>
                  </a:txBody>
                  <a:tcPr marL="0" marR="18288" marT="0"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800" b="1" i="0" u="none" strike="noStrike">
                          <a:solidFill>
                            <a:srgbClr val="E07E3C"/>
                          </a:solidFill>
                          <a:effectLst/>
                          <a:latin typeface="Arial" panose="020B0604020202020204" pitchFamily="34" charset="0"/>
                        </a:rPr>
                        <a:t>(4.7)</a:t>
                      </a:r>
                      <a:endParaRPr lang="en-US" sz="800" b="1" i="0" u="none" strike="noStrike" dirty="0">
                        <a:solidFill>
                          <a:srgbClr val="E07E3C"/>
                        </a:solidFill>
                        <a:effectLst/>
                        <a:latin typeface="Arial" panose="020B0604020202020204" pitchFamily="34" charset="0"/>
                      </a:endParaRPr>
                    </a:p>
                  </a:txBody>
                  <a:tcPr marL="18288" marR="0" marT="0" marB="0" anchor="ctr"/>
                </a:tc>
                <a:tc>
                  <a:txBody>
                    <a:bodyPr/>
                    <a:lstStyle/>
                    <a:p>
                      <a:pPr algn="r" fontAlgn="ctr"/>
                      <a:r>
                        <a:rPr lang="en-US" sz="800" u="none" strike="noStrike">
                          <a:effectLst/>
                        </a:rPr>
                        <a:t>10.3</a:t>
                      </a:r>
                      <a:endParaRPr lang="en-US" sz="800" b="0" i="0" u="none" strike="noStrike" dirty="0">
                        <a:solidFill>
                          <a:srgbClr val="3C3E3E"/>
                        </a:solidFill>
                        <a:effectLst/>
                        <a:latin typeface="Arial" panose="020B0604020202020204" pitchFamily="34" charset="0"/>
                      </a:endParaRPr>
                    </a:p>
                  </a:txBody>
                  <a:tcPr marL="0" marR="18288" marT="0"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800" b="1" i="0" u="none" strike="noStrike">
                          <a:solidFill>
                            <a:srgbClr val="E07E3C"/>
                          </a:solidFill>
                          <a:effectLst/>
                          <a:latin typeface="Arial" panose="020B0604020202020204" pitchFamily="34" charset="0"/>
                        </a:rPr>
                        <a:t>(6.2)</a:t>
                      </a:r>
                      <a:endParaRPr lang="en-US" sz="800" b="1" i="0" u="none" strike="noStrike" dirty="0">
                        <a:solidFill>
                          <a:srgbClr val="E07E3C"/>
                        </a:solidFill>
                        <a:effectLst/>
                        <a:latin typeface="Arial" panose="020B0604020202020204" pitchFamily="34" charset="0"/>
                      </a:endParaRPr>
                    </a:p>
                  </a:txBody>
                  <a:tcPr marL="18288" marR="0" marT="0" marB="0" anchor="ctr"/>
                </a:tc>
                <a:extLst>
                  <a:ext uri="{0D108BD9-81ED-4DB2-BD59-A6C34878D82A}">
                    <a16:rowId xmlns:a16="http://schemas.microsoft.com/office/drawing/2014/main" val="278783356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102174301"/>
              </p:ext>
            </p:extLst>
          </p:nvPr>
        </p:nvGraphicFramePr>
        <p:xfrm>
          <a:off x="5884606" y="3368260"/>
          <a:ext cx="3009597" cy="1465908"/>
        </p:xfrm>
        <a:graphic>
          <a:graphicData uri="http://schemas.openxmlformats.org/drawingml/2006/table">
            <a:tbl>
              <a:tblPr firstRow="1" bandRow="1">
                <a:tableStyleId>{37CE84F3-28C3-443E-9E96-99CF82512B78}</a:tableStyleId>
              </a:tblPr>
              <a:tblGrid>
                <a:gridCol w="1076633">
                  <a:extLst>
                    <a:ext uri="{9D8B030D-6E8A-4147-A177-3AD203B41FA5}">
                      <a16:colId xmlns:a16="http://schemas.microsoft.com/office/drawing/2014/main" val="3489742331"/>
                    </a:ext>
                  </a:extLst>
                </a:gridCol>
                <a:gridCol w="966482">
                  <a:extLst>
                    <a:ext uri="{9D8B030D-6E8A-4147-A177-3AD203B41FA5}">
                      <a16:colId xmlns:a16="http://schemas.microsoft.com/office/drawing/2014/main" val="377272124"/>
                    </a:ext>
                  </a:extLst>
                </a:gridCol>
                <a:gridCol w="966482">
                  <a:extLst>
                    <a:ext uri="{9D8B030D-6E8A-4147-A177-3AD203B41FA5}">
                      <a16:colId xmlns:a16="http://schemas.microsoft.com/office/drawing/2014/main" val="503924248"/>
                    </a:ext>
                  </a:extLst>
                </a:gridCol>
              </a:tblGrid>
              <a:tr h="457200">
                <a:tc>
                  <a:txBody>
                    <a:bodyPr/>
                    <a:lstStyle/>
                    <a:p>
                      <a:pPr algn="ctr" fontAlgn="ctr"/>
                      <a:endParaRPr lang="en-US" sz="800" b="1" i="0" u="none" strike="noStrike" dirty="0">
                        <a:solidFill>
                          <a:srgbClr val="FFFFFF"/>
                        </a:solidFill>
                        <a:effectLst/>
                        <a:latin typeface="Arial" panose="020B0604020202020204" pitchFamily="34" charset="0"/>
                      </a:endParaRPr>
                    </a:p>
                  </a:txBody>
                  <a:tcPr marL="0" marR="0" marT="0" marB="0" anchor="ctr">
                    <a:lnL>
                      <a:noFill/>
                    </a:lnL>
                    <a:lnR>
                      <a:noFill/>
                    </a:lnR>
                    <a:lnT>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D1D2"/>
                    </a:solidFill>
                  </a:tcPr>
                </a:tc>
                <a:tc>
                  <a:txBody>
                    <a:bodyPr/>
                    <a:lstStyle/>
                    <a:p>
                      <a:pPr algn="ctr" fontAlgn="b"/>
                      <a:r>
                        <a:rPr lang="en-US" sz="800" b="1" i="0" u="none" strike="noStrike">
                          <a:solidFill>
                            <a:schemeClr val="tx1">
                              <a:lumMod val="75000"/>
                            </a:schemeClr>
                          </a:solidFill>
                          <a:effectLst/>
                          <a:latin typeface="Arial" panose="020B0604020202020204" pitchFamily="34" charset="0"/>
                        </a:rPr>
                        <a:t>Doyle</a:t>
                      </a:r>
                      <a:endParaRPr lang="en-US" sz="800" b="1" i="0" u="none" strike="noStrike" dirty="0">
                        <a:solidFill>
                          <a:schemeClr val="tx1">
                            <a:lumMod val="75000"/>
                          </a:schemeClr>
                        </a:solidFill>
                        <a:effectLst/>
                        <a:latin typeface="Arial" panose="020B0604020202020204" pitchFamily="34" charset="0"/>
                      </a:endParaRPr>
                    </a:p>
                  </a:txBody>
                  <a:tcPr marL="0" marR="0" marT="0" marB="0" anchor="ctr">
                    <a:lnL>
                      <a:noFill/>
                    </a:lnL>
                    <a:lnR>
                      <a:noFill/>
                    </a:lnR>
                    <a:lnT>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D1D2"/>
                    </a:solidFill>
                  </a:tcPr>
                </a:tc>
                <a:tc>
                  <a:txBody>
                    <a:bodyPr/>
                    <a:lstStyle/>
                    <a:p>
                      <a:pPr algn="ctr" fontAlgn="b"/>
                      <a:r>
                        <a:rPr lang="en-US" sz="800" b="1" i="0" u="none" strike="noStrike">
                          <a:solidFill>
                            <a:srgbClr val="E07E3C"/>
                          </a:solidFill>
                          <a:effectLst/>
                          <a:latin typeface="Arial" panose="020B0604020202020204" pitchFamily="34" charset="0"/>
                        </a:rPr>
                        <a:t>Industry Benchmark</a:t>
                      </a:r>
                      <a:endParaRPr lang="en-US" sz="800" b="1" i="0" u="none" strike="noStrike" dirty="0">
                        <a:solidFill>
                          <a:srgbClr val="E07E3C"/>
                        </a:solidFill>
                        <a:effectLst/>
                        <a:latin typeface="Arial" panose="020B0604020202020204" pitchFamily="34" charset="0"/>
                      </a:endParaRPr>
                    </a:p>
                  </a:txBody>
                  <a:tcPr marL="0" marR="0" marT="0" marB="0" anchor="ctr">
                    <a:lnL>
                      <a:noFill/>
                    </a:lnL>
                    <a:lnR>
                      <a:noFill/>
                    </a:lnR>
                    <a:lnT>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D1D2"/>
                    </a:solidFill>
                  </a:tcPr>
                </a:tc>
                <a:extLst>
                  <a:ext uri="{0D108BD9-81ED-4DB2-BD59-A6C34878D82A}">
                    <a16:rowId xmlns:a16="http://schemas.microsoft.com/office/drawing/2014/main" val="1712854203"/>
                  </a:ext>
                </a:extLst>
              </a:tr>
              <a:tr h="252177">
                <a:tc>
                  <a:txBody>
                    <a:bodyPr/>
                    <a:lstStyle/>
                    <a:p>
                      <a:pPr algn="l" fontAlgn="b"/>
                      <a:r>
                        <a:rPr lang="en-US" sz="800" b="1" i="0" u="none" strike="noStrike" dirty="0">
                          <a:solidFill>
                            <a:schemeClr val="bg1"/>
                          </a:solidFill>
                          <a:effectLst/>
                          <a:latin typeface="Arial" panose="020B0604020202020204" pitchFamily="34" charset="0"/>
                        </a:rPr>
                        <a:t>Median Age</a:t>
                      </a:r>
                    </a:p>
                  </a:txBody>
                  <a:tcPr marR="0" marT="0" marB="0" anchor="ctr">
                    <a:lnT w="28575" cap="flat" cmpd="sng" algn="ctr">
                      <a:solidFill>
                        <a:schemeClr val="bg1"/>
                      </a:solidFill>
                      <a:prstDash val="solid"/>
                      <a:round/>
                      <a:headEnd type="none" w="med" len="med"/>
                      <a:tailEnd type="none" w="med" len="med"/>
                    </a:lnT>
                  </a:tcPr>
                </a:tc>
                <a:tc>
                  <a:txBody>
                    <a:bodyPr/>
                    <a:lstStyle/>
                    <a:p>
                      <a:pPr algn="ctr" fontAlgn="b"/>
                      <a:r>
                        <a:rPr lang="en-US" sz="800" b="1" i="0" u="none" strike="noStrike">
                          <a:solidFill>
                            <a:schemeClr val="bg1"/>
                          </a:solidFill>
                          <a:effectLst/>
                          <a:latin typeface="Arial" panose="020B0604020202020204" pitchFamily="34" charset="0"/>
                        </a:rPr>
                        <a:t>38.0</a:t>
                      </a:r>
                      <a:endParaRPr lang="en-US" sz="800" b="1" i="0" u="none" strike="noStrike" dirty="0">
                        <a:solidFill>
                          <a:schemeClr val="bg1"/>
                        </a:solidFill>
                        <a:effectLst/>
                        <a:latin typeface="Arial" panose="020B0604020202020204" pitchFamily="34" charset="0"/>
                      </a:endParaRPr>
                    </a:p>
                  </a:txBody>
                  <a:tcPr marL="0" marR="0" marT="0" marB="0" anchor="ctr">
                    <a:lnT w="28575" cap="flat" cmpd="sng" algn="ctr">
                      <a:solidFill>
                        <a:schemeClr val="bg1"/>
                      </a:solidFill>
                      <a:prstDash val="solid"/>
                      <a:round/>
                      <a:headEnd type="none" w="med" len="med"/>
                      <a:tailEnd type="none" w="med" len="med"/>
                    </a:lnT>
                  </a:tcPr>
                </a:tc>
                <a:tc>
                  <a:txBody>
                    <a:bodyPr/>
                    <a:lstStyle/>
                    <a:p>
                      <a:pPr algn="ctr" fontAlgn="b"/>
                      <a:r>
                        <a:rPr lang="en-US" sz="800" b="1" i="0" u="none" strike="noStrike">
                          <a:solidFill>
                            <a:srgbClr val="E07E3C"/>
                          </a:solidFill>
                          <a:effectLst/>
                          <a:latin typeface="Arial" panose="020B0604020202020204" pitchFamily="34" charset="0"/>
                        </a:rPr>
                        <a:t>43.5</a:t>
                      </a:r>
                      <a:endParaRPr lang="en-US" sz="800" b="1" i="0" u="none" strike="noStrike" dirty="0">
                        <a:solidFill>
                          <a:srgbClr val="E07E3C"/>
                        </a:solidFill>
                        <a:effectLst/>
                        <a:latin typeface="Arial" panose="020B0604020202020204" pitchFamily="34" charset="0"/>
                      </a:endParaRPr>
                    </a:p>
                  </a:txBody>
                  <a:tcPr marL="0" marR="0" marT="0" marB="0" anchor="ctr">
                    <a:lnT w="28575"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3445713529"/>
                  </a:ext>
                </a:extLst>
              </a:tr>
              <a:tr h="252177">
                <a:tc>
                  <a:txBody>
                    <a:bodyPr/>
                    <a:lstStyle/>
                    <a:p>
                      <a:pPr algn="l" fontAlgn="b"/>
                      <a:r>
                        <a:rPr lang="en-US" sz="800" b="1" i="0" u="none" strike="noStrike" dirty="0">
                          <a:solidFill>
                            <a:schemeClr val="bg1"/>
                          </a:solidFill>
                          <a:effectLst/>
                          <a:latin typeface="Arial" panose="020B0604020202020204" pitchFamily="34" charset="0"/>
                        </a:rPr>
                        <a:t>65 and Older Prevalence</a:t>
                      </a:r>
                    </a:p>
                  </a:txBody>
                  <a:tcPr marR="0" marT="0" marB="0" anchor="ctr"/>
                </a:tc>
                <a:tc>
                  <a:txBody>
                    <a:bodyPr/>
                    <a:lstStyle/>
                    <a:p>
                      <a:pPr algn="ctr" fontAlgn="b"/>
                      <a:r>
                        <a:rPr lang="en-US" sz="800" b="1" i="0" u="none" strike="noStrike">
                          <a:solidFill>
                            <a:schemeClr val="bg1"/>
                          </a:solidFill>
                          <a:effectLst/>
                          <a:latin typeface="Arial" panose="020B0604020202020204" pitchFamily="34" charset="0"/>
                        </a:rPr>
                        <a:t>4.9%</a:t>
                      </a:r>
                      <a:endParaRPr lang="en-US" sz="800" b="1" i="0" u="none" strike="noStrike" dirty="0">
                        <a:solidFill>
                          <a:schemeClr val="bg1"/>
                        </a:solidFill>
                        <a:effectLst/>
                        <a:latin typeface="Arial" panose="020B0604020202020204" pitchFamily="34" charset="0"/>
                      </a:endParaRPr>
                    </a:p>
                  </a:txBody>
                  <a:tcPr marL="0" marR="0" marT="0" marB="0" anchor="ctr"/>
                </a:tc>
                <a:tc>
                  <a:txBody>
                    <a:bodyPr/>
                    <a:lstStyle/>
                    <a:p>
                      <a:pPr algn="ctr" fontAlgn="b"/>
                      <a:r>
                        <a:rPr lang="en-US" sz="800" b="1" i="0" u="none" strike="noStrike">
                          <a:solidFill>
                            <a:srgbClr val="E07E3C"/>
                          </a:solidFill>
                          <a:effectLst/>
                          <a:latin typeface="Arial" panose="020B0604020202020204" pitchFamily="34" charset="0"/>
                        </a:rPr>
                        <a:t>10.4%</a:t>
                      </a:r>
                      <a:endParaRPr lang="en-US" sz="800" b="1" i="0" u="none" strike="noStrike" dirty="0">
                        <a:solidFill>
                          <a:srgbClr val="E07E3C"/>
                        </a:solidFill>
                        <a:effectLst/>
                        <a:latin typeface="Arial" panose="020B0604020202020204" pitchFamily="34" charset="0"/>
                      </a:endParaRPr>
                    </a:p>
                  </a:txBody>
                  <a:tcPr marL="0" marR="0" marT="0" marB="0" anchor="ctr">
                    <a:solidFill>
                      <a:srgbClr val="EAEAEA"/>
                    </a:solidFill>
                  </a:tcPr>
                </a:tc>
                <a:extLst>
                  <a:ext uri="{0D108BD9-81ED-4DB2-BD59-A6C34878D82A}">
                    <a16:rowId xmlns:a16="http://schemas.microsoft.com/office/drawing/2014/main" val="181955641"/>
                  </a:ext>
                </a:extLst>
              </a:tr>
              <a:tr h="252177">
                <a:tc>
                  <a:txBody>
                    <a:bodyPr/>
                    <a:lstStyle/>
                    <a:p>
                      <a:pPr algn="l" fontAlgn="b"/>
                      <a:r>
                        <a:rPr lang="en-US" sz="800" b="1" i="0" u="none" strike="noStrike" dirty="0">
                          <a:solidFill>
                            <a:schemeClr val="bg1"/>
                          </a:solidFill>
                          <a:effectLst/>
                          <a:latin typeface="Arial" panose="020B0604020202020204" pitchFamily="34" charset="0"/>
                        </a:rPr>
                        <a:t>Median Tenure</a:t>
                      </a:r>
                    </a:p>
                  </a:txBody>
                  <a:tcPr marR="0" marT="0" marB="0" anchor="ctr"/>
                </a:tc>
                <a:tc>
                  <a:txBody>
                    <a:bodyPr/>
                    <a:lstStyle/>
                    <a:p>
                      <a:pPr algn="ctr" fontAlgn="b"/>
                      <a:r>
                        <a:rPr lang="en-US" sz="800" b="1" i="0" u="none" strike="noStrike">
                          <a:solidFill>
                            <a:schemeClr val="bg1"/>
                          </a:solidFill>
                          <a:effectLst/>
                          <a:latin typeface="Arial" panose="020B0604020202020204" pitchFamily="34" charset="0"/>
                        </a:rPr>
                        <a:t>2.0 years</a:t>
                      </a:r>
                      <a:endParaRPr lang="en-US" sz="800" b="1" i="0" u="none" strike="noStrike" dirty="0">
                        <a:solidFill>
                          <a:schemeClr val="bg1"/>
                        </a:solidFill>
                        <a:effectLst/>
                        <a:latin typeface="Arial" panose="020B0604020202020204" pitchFamily="34" charset="0"/>
                      </a:endParaRPr>
                    </a:p>
                  </a:txBody>
                  <a:tcPr marL="0" marR="0" marT="0" marB="0" anchor="ctr"/>
                </a:tc>
                <a:tc>
                  <a:txBody>
                    <a:bodyPr/>
                    <a:lstStyle/>
                    <a:p>
                      <a:pPr algn="ctr" fontAlgn="b"/>
                      <a:r>
                        <a:rPr lang="en-US" sz="800" b="1" i="0" u="none" strike="noStrike">
                          <a:solidFill>
                            <a:srgbClr val="E07E3C"/>
                          </a:solidFill>
                          <a:effectLst/>
                          <a:latin typeface="Arial" panose="020B0604020202020204" pitchFamily="34" charset="0"/>
                        </a:rPr>
                        <a:t>3.7 years</a:t>
                      </a:r>
                      <a:endParaRPr lang="en-US" sz="800" b="1" i="0" u="none" strike="noStrike" dirty="0">
                        <a:solidFill>
                          <a:srgbClr val="E07E3C"/>
                        </a:solidFill>
                        <a:effectLst/>
                        <a:latin typeface="Arial" panose="020B060402020202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val="3266777710"/>
                  </a:ext>
                </a:extLst>
              </a:tr>
              <a:tr h="252177">
                <a:tc>
                  <a:txBody>
                    <a:bodyPr/>
                    <a:lstStyle/>
                    <a:p>
                      <a:pPr algn="l" fontAlgn="b"/>
                      <a:r>
                        <a:rPr lang="en-US" sz="800" b="1" i="0" u="none" strike="noStrike" dirty="0">
                          <a:solidFill>
                            <a:schemeClr val="bg1"/>
                          </a:solidFill>
                          <a:effectLst/>
                          <a:latin typeface="Arial" panose="020B0604020202020204" pitchFamily="34" charset="0"/>
                        </a:rPr>
                        <a:t>Female Prevalence</a:t>
                      </a:r>
                    </a:p>
                  </a:txBody>
                  <a:tcPr marR="0" marT="0" marB="0" anchor="ctr"/>
                </a:tc>
                <a:tc>
                  <a:txBody>
                    <a:bodyPr/>
                    <a:lstStyle/>
                    <a:p>
                      <a:pPr algn="ctr" fontAlgn="b"/>
                      <a:r>
                        <a:rPr lang="en-US" sz="800" b="1" i="0" u="none" strike="noStrike">
                          <a:solidFill>
                            <a:schemeClr val="bg1"/>
                          </a:solidFill>
                          <a:effectLst/>
                          <a:latin typeface="Arial" panose="020B0604020202020204" pitchFamily="34" charset="0"/>
                        </a:rPr>
                        <a:t>64.1%</a:t>
                      </a:r>
                      <a:endParaRPr lang="en-US" sz="800" b="1" i="0" u="none" strike="noStrike" dirty="0">
                        <a:solidFill>
                          <a:schemeClr val="bg1"/>
                        </a:solidFill>
                        <a:effectLst/>
                        <a:latin typeface="Arial" panose="020B0604020202020204" pitchFamily="34" charset="0"/>
                      </a:endParaRPr>
                    </a:p>
                  </a:txBody>
                  <a:tcPr marL="0" marR="0" marT="0" marB="0" anchor="ctr"/>
                </a:tc>
                <a:tc>
                  <a:txBody>
                    <a:bodyPr/>
                    <a:lstStyle/>
                    <a:p>
                      <a:pPr algn="ctr" fontAlgn="b"/>
                      <a:r>
                        <a:rPr lang="en-US" sz="800" b="1" i="0" u="none" strike="noStrike">
                          <a:solidFill>
                            <a:srgbClr val="E07E3C"/>
                          </a:solidFill>
                          <a:effectLst/>
                          <a:latin typeface="Arial" panose="020B0604020202020204" pitchFamily="34" charset="0"/>
                        </a:rPr>
                        <a:t>60.0%</a:t>
                      </a:r>
                      <a:endParaRPr lang="en-US" sz="800" b="1" i="0" u="none" strike="noStrike" dirty="0">
                        <a:solidFill>
                          <a:srgbClr val="E07E3C"/>
                        </a:solidFill>
                        <a:effectLst/>
                        <a:latin typeface="Arial" panose="020B0604020202020204" pitchFamily="34" charset="0"/>
                      </a:endParaRPr>
                    </a:p>
                  </a:txBody>
                  <a:tcPr marL="0" marR="0" marT="0" marB="0" anchor="ctr">
                    <a:solidFill>
                      <a:srgbClr val="EAEAEA"/>
                    </a:solidFill>
                  </a:tcPr>
                </a:tc>
                <a:extLst>
                  <a:ext uri="{0D108BD9-81ED-4DB2-BD59-A6C34878D82A}">
                    <a16:rowId xmlns:a16="http://schemas.microsoft.com/office/drawing/2014/main" val="2886843827"/>
                  </a:ext>
                </a:extLst>
              </a:tr>
            </a:tbl>
          </a:graphicData>
        </a:graphic>
      </p:graphicFrame>
      <p:pic>
        <p:nvPicPr>
          <p:cNvPr id="3" name="Picture 2">
            <a:extLst>
              <a:ext uri="{FF2B5EF4-FFF2-40B4-BE49-F238E27FC236}">
                <a16:creationId xmlns:a16="http://schemas.microsoft.com/office/drawing/2014/main" id="{A4DE50A7-2C68-FC8A-8728-4961A3A8D8FF}"/>
              </a:ext>
            </a:extLst>
          </p:cNvPr>
          <p:cNvPicPr>
            <a:picLocks/>
          </p:cNvPicPr>
          <p:nvPr/>
        </p:nvPicPr>
        <p:blipFill>
          <a:blip r:embed="rId2"/>
          <a:stretch>
            <a:fillRect/>
          </a:stretch>
        </p:blipFill>
        <p:spPr>
          <a:xfrm>
            <a:off x="237744" y="768096"/>
            <a:ext cx="2660904" cy="2386584"/>
          </a:xfrm>
          <a:prstGeom prst="rect">
            <a:avLst/>
          </a:prstGeom>
        </p:spPr>
      </p:pic>
      <p:pic>
        <p:nvPicPr>
          <p:cNvPr id="4" name="Picture 3">
            <a:extLst>
              <a:ext uri="{FF2B5EF4-FFF2-40B4-BE49-F238E27FC236}">
                <a16:creationId xmlns:a16="http://schemas.microsoft.com/office/drawing/2014/main" id="{EFB46984-4F0C-2C62-D84C-E21426CFC1F6}"/>
              </a:ext>
            </a:extLst>
          </p:cNvPr>
          <p:cNvPicPr>
            <a:picLocks/>
          </p:cNvPicPr>
          <p:nvPr/>
        </p:nvPicPr>
        <p:blipFill>
          <a:blip r:embed="rId3"/>
          <a:stretch>
            <a:fillRect/>
          </a:stretch>
        </p:blipFill>
        <p:spPr>
          <a:xfrm>
            <a:off x="3026664" y="768096"/>
            <a:ext cx="2734056" cy="2386584"/>
          </a:xfrm>
          <a:prstGeom prst="rect">
            <a:avLst/>
          </a:prstGeom>
        </p:spPr>
      </p:pic>
    </p:spTree>
    <p:extLst>
      <p:ext uri="{BB962C8B-B14F-4D97-AF65-F5344CB8AC3E}">
        <p14:creationId xmlns:p14="http://schemas.microsoft.com/office/powerpoint/2010/main" val="22365529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639922033"/>
              </p:ext>
            </p:extLst>
          </p:nvPr>
        </p:nvGraphicFramePr>
        <p:xfrm>
          <a:off x="332006" y="3932560"/>
          <a:ext cx="5521747" cy="847281"/>
        </p:xfrm>
        <a:graphic>
          <a:graphicData uri="http://schemas.openxmlformats.org/drawingml/2006/table">
            <a:tbl>
              <a:tblPr firstRow="1" bandRow="1">
                <a:tableStyleId>{5202B0CA-FC54-4496-8BCA-5EF66A818D29}</a:tableStyleId>
              </a:tblPr>
              <a:tblGrid>
                <a:gridCol w="1102156">
                  <a:extLst>
                    <a:ext uri="{9D8B030D-6E8A-4147-A177-3AD203B41FA5}">
                      <a16:colId xmlns:a16="http://schemas.microsoft.com/office/drawing/2014/main" val="167589083"/>
                    </a:ext>
                  </a:extLst>
                </a:gridCol>
                <a:gridCol w="949110">
                  <a:extLst>
                    <a:ext uri="{9D8B030D-6E8A-4147-A177-3AD203B41FA5}">
                      <a16:colId xmlns:a16="http://schemas.microsoft.com/office/drawing/2014/main" val="1439508057"/>
                    </a:ext>
                  </a:extLst>
                </a:gridCol>
                <a:gridCol w="518954">
                  <a:extLst>
                    <a:ext uri="{9D8B030D-6E8A-4147-A177-3AD203B41FA5}">
                      <a16:colId xmlns:a16="http://schemas.microsoft.com/office/drawing/2014/main" val="3369333886"/>
                    </a:ext>
                  </a:extLst>
                </a:gridCol>
                <a:gridCol w="1216287">
                  <a:extLst>
                    <a:ext uri="{9D8B030D-6E8A-4147-A177-3AD203B41FA5}">
                      <a16:colId xmlns:a16="http://schemas.microsoft.com/office/drawing/2014/main" val="3689399381"/>
                    </a:ext>
                  </a:extLst>
                </a:gridCol>
                <a:gridCol w="533000">
                  <a:extLst>
                    <a:ext uri="{9D8B030D-6E8A-4147-A177-3AD203B41FA5}">
                      <a16:colId xmlns:a16="http://schemas.microsoft.com/office/drawing/2014/main" val="3701385569"/>
                    </a:ext>
                  </a:extLst>
                </a:gridCol>
                <a:gridCol w="1202240">
                  <a:extLst>
                    <a:ext uri="{9D8B030D-6E8A-4147-A177-3AD203B41FA5}">
                      <a16:colId xmlns:a16="http://schemas.microsoft.com/office/drawing/2014/main" val="3611842446"/>
                    </a:ext>
                  </a:extLst>
                </a:gridCol>
              </a:tblGrid>
              <a:tr h="282427">
                <a:tc>
                  <a:txBody>
                    <a:bodyPr/>
                    <a:lstStyle/>
                    <a:p>
                      <a:pPr algn="ctr"/>
                      <a:r>
                        <a:rPr lang="en-US" sz="800" dirty="0"/>
                        <a:t>SDoH</a:t>
                      </a:r>
                      <a:r>
                        <a:rPr lang="en-US" sz="800" baseline="0" dirty="0"/>
                        <a:t> Impact</a:t>
                      </a:r>
                      <a:endParaRPr lang="en-US" sz="800" dirty="0"/>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lang="en-US" sz="800" dirty="0"/>
                        <a:t>Employees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gridSpan="2">
                  <a:txBody>
                    <a:bodyPr/>
                    <a:lstStyle/>
                    <a:p>
                      <a:pPr algn="ctr"/>
                      <a:r>
                        <a:rPr lang="en-US" sz="800" dirty="0"/>
                        <a:t>Poor </a:t>
                      </a:r>
                      <a:r>
                        <a:rPr lang="en-US" sz="800" baseline="0" dirty="0"/>
                        <a:t>Physical Health</a:t>
                      </a:r>
                      <a:r>
                        <a:rPr lang="en-US" sz="800" baseline="30000" dirty="0"/>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lang="en-US" sz="800" dirty="0"/>
                    </a:p>
                  </a:txBody>
                  <a:tcPr anchor="ct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 dirty="0"/>
                        <a:t>Poor </a:t>
                      </a:r>
                      <a:r>
                        <a:rPr lang="en-US" sz="800" baseline="0" dirty="0"/>
                        <a:t>Mental Health</a:t>
                      </a:r>
                      <a:r>
                        <a:rPr lang="en-US" sz="800" baseline="30000" dirty="0"/>
                        <a:t>3</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lang="en-US" sz="800" dirty="0"/>
                    </a:p>
                  </a:txBody>
                  <a:tcPr anchor="ctr"/>
                </a:tc>
                <a:extLst>
                  <a:ext uri="{0D108BD9-81ED-4DB2-BD59-A6C34878D82A}">
                    <a16:rowId xmlns:a16="http://schemas.microsoft.com/office/drawing/2014/main" val="4017081751"/>
                  </a:ext>
                </a:extLst>
              </a:tr>
              <a:tr h="282427">
                <a:tc>
                  <a:txBody>
                    <a:bodyPr/>
                    <a:lstStyle/>
                    <a:p>
                      <a:pPr algn="r"/>
                      <a:r>
                        <a:rPr lang="en-US" sz="800" dirty="0"/>
                        <a:t>Negative Impact</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a:t>19 (18%)</a:t>
                      </a:r>
                      <a:endParaRPr lang="en-US" sz="8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800"/>
                        <a:t>57.9%</a:t>
                      </a:r>
                      <a:endParaRPr lang="en-US" sz="8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800" dirty="0"/>
                        <a:t>Living</a:t>
                      </a:r>
                      <a:r>
                        <a:rPr lang="en-US" sz="800" baseline="0" dirty="0"/>
                        <a:t> in a zip code with high prevalence of poor physical health</a:t>
                      </a:r>
                      <a:endParaRPr lang="en-US" sz="8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sz="800"/>
                        <a:t>68.4%</a:t>
                      </a:r>
                      <a:endParaRPr lang="en-US" sz="8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8595B"/>
                          </a:solidFill>
                          <a:effectLst/>
                          <a:uLnTx/>
                          <a:uFillTx/>
                          <a:latin typeface="Arial"/>
                          <a:ea typeface="+mn-ea"/>
                          <a:cs typeface="+mn-cs"/>
                        </a:rPr>
                        <a:t>Living in a zip code with high prevalence of poor mental health</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998293288"/>
                  </a:ext>
                </a:extLst>
              </a:tr>
              <a:tr h="282427">
                <a:tc>
                  <a:txBody>
                    <a:bodyPr/>
                    <a:lstStyle/>
                    <a:p>
                      <a:pPr algn="r"/>
                      <a:r>
                        <a:rPr lang="en-US" sz="800" dirty="0"/>
                        <a:t>Positive Impact</a:t>
                      </a:r>
                      <a:endParaRPr lang="en-US" sz="800" baseline="0"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n-US" sz="800"/>
                        <a:t>84 (82%)</a:t>
                      </a:r>
                      <a:endParaRPr lang="en-US" sz="8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sz="800"/>
                        <a:t>6.0%</a:t>
                      </a:r>
                      <a:endParaRPr lang="en-US" sz="8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vMerge="1">
                  <a:txBody>
                    <a:bodyPr/>
                    <a:lstStyle/>
                    <a:p>
                      <a:pPr algn="ctr"/>
                      <a:endParaRPr lang="en-US" sz="800" dirty="0"/>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800"/>
                        <a:t>8.3%</a:t>
                      </a:r>
                      <a:endParaRPr lang="en-US" sz="8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58595B"/>
                        </a:solidFill>
                        <a:effectLst/>
                        <a:uLnTx/>
                        <a:uFillTx/>
                        <a:latin typeface="Arial"/>
                        <a:ea typeface="+mn-ea"/>
                        <a:cs typeface="+mn-cs"/>
                      </a:endParaRPr>
                    </a:p>
                  </a:txBody>
                  <a:tcPr anchor="ctr"/>
                </a:tc>
                <a:extLst>
                  <a:ext uri="{0D108BD9-81ED-4DB2-BD59-A6C34878D82A}">
                    <a16:rowId xmlns:a16="http://schemas.microsoft.com/office/drawing/2014/main" val="2305881861"/>
                  </a:ext>
                </a:extLst>
              </a:tr>
            </a:tbl>
          </a:graphicData>
        </a:graphic>
      </p:graphicFrame>
      <p:sp>
        <p:nvSpPr>
          <p:cNvPr id="41" name="Current Map View"/>
          <p:cNvSpPr txBox="1"/>
          <p:nvPr/>
        </p:nvSpPr>
        <p:spPr>
          <a:xfrm>
            <a:off x="284494" y="632094"/>
            <a:ext cx="6395705" cy="230832"/>
          </a:xfrm>
          <a:prstGeom prst="rect">
            <a:avLst/>
          </a:prstGeom>
          <a:noFill/>
        </p:spPr>
        <p:txBody>
          <a:bodyPr wrap="square" rtlCol="0">
            <a:spAutoFit/>
          </a:bodyPr>
          <a:lstStyle/>
          <a:p>
            <a:r>
              <a:rPr lang="en-US" sz="900" b="1" dirty="0"/>
              <a:t>Current Map: Social Determinants of Health (SDoH) Impact by zip code</a:t>
            </a:r>
            <a:r>
              <a:rPr lang="en-US" sz="900" b="1" baseline="30000" dirty="0"/>
              <a:t>2</a:t>
            </a:r>
          </a:p>
        </p:txBody>
      </p:sp>
      <p:sp>
        <p:nvSpPr>
          <p:cNvPr id="63" name="Text Placeholder 5"/>
          <p:cNvSpPr>
            <a:spLocks noGrp="1"/>
          </p:cNvSpPr>
          <p:nvPr>
            <p:ph type="body" sz="quarter" idx="14"/>
          </p:nvPr>
        </p:nvSpPr>
        <p:spPr>
          <a:xfrm>
            <a:off x="228600" y="325244"/>
            <a:ext cx="7772400" cy="308610"/>
          </a:xfrm>
        </p:spPr>
        <p:txBody>
          <a:bodyPr/>
          <a:lstStyle/>
          <a:p>
            <a:r>
              <a:rPr lang="en-US" dirty="0"/>
              <a:t>Social Determinants of Health</a:t>
            </a:r>
          </a:p>
        </p:txBody>
      </p:sp>
      <p:sp>
        <p:nvSpPr>
          <p:cNvPr id="42" name="TextBox 41"/>
          <p:cNvSpPr txBox="1"/>
          <p:nvPr/>
        </p:nvSpPr>
        <p:spPr>
          <a:xfrm>
            <a:off x="6039756" y="3850531"/>
            <a:ext cx="2908205" cy="923330"/>
          </a:xfrm>
          <a:prstGeom prst="rect">
            <a:avLst/>
          </a:prstGeom>
          <a:noFill/>
        </p:spPr>
        <p:txBody>
          <a:bodyPr wrap="square" rtlCol="0" anchor="ctr" anchorCtr="0">
            <a:spAutoFit/>
          </a:bodyPr>
          <a:lstStyle/>
          <a:p>
            <a:pPr algn="ctr"/>
            <a:r>
              <a:rPr lang="en-US" sz="900" dirty="0"/>
              <a:t>Social determinants of health impact access to health care, the ability to maintain healthy behaviors and the safety of the physical environments in which we live.</a:t>
            </a:r>
            <a:r>
              <a:rPr lang="en-US" sz="900" baseline="30000" dirty="0"/>
              <a:t>4</a:t>
            </a:r>
            <a:r>
              <a:rPr lang="en-US" sz="900" dirty="0"/>
              <a:t> Economically disadvantaged zip codes have a negative impact on the health of people living there, regardless of income or status. </a:t>
            </a:r>
          </a:p>
        </p:txBody>
      </p:sp>
      <p:pic>
        <p:nvPicPr>
          <p:cNvPr id="25" name="Graphic 4" descr="Man with solid fill">
            <a:extLst>
              <a:ext uri="{FF2B5EF4-FFF2-40B4-BE49-F238E27FC236}">
                <a16:creationId xmlns:a16="http://schemas.microsoft.com/office/drawing/2014/main" id="{ED1D9A0F-5299-4E13-B44F-6BF174DCE4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3831" y="4527234"/>
            <a:ext cx="200779" cy="200779"/>
          </a:xfrm>
          <a:prstGeom prst="rect">
            <a:avLst/>
          </a:prstGeom>
        </p:spPr>
      </p:pic>
      <p:pic>
        <p:nvPicPr>
          <p:cNvPr id="26" name="Graphic 2" descr="Man with solid fill">
            <a:extLst>
              <a:ext uri="{FF2B5EF4-FFF2-40B4-BE49-F238E27FC236}">
                <a16:creationId xmlns:a16="http://schemas.microsoft.com/office/drawing/2014/main" id="{3EF75CB9-46A2-4853-833B-BDAC8F29F18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2007" y="4255379"/>
            <a:ext cx="198902" cy="198902"/>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2096491476"/>
              </p:ext>
            </p:extLst>
          </p:nvPr>
        </p:nvGraphicFramePr>
        <p:xfrm>
          <a:off x="6039756" y="940706"/>
          <a:ext cx="2908205" cy="2853013"/>
        </p:xfrm>
        <a:graphic>
          <a:graphicData uri="http://schemas.openxmlformats.org/drawingml/2006/table">
            <a:tbl>
              <a:tblPr firstRow="1" bandRow="1">
                <a:tableStyleId>{0E3FDE45-AF77-4B5C-9715-49D594BDF05E}</a:tableStyleId>
              </a:tblPr>
              <a:tblGrid>
                <a:gridCol w="2199369">
                  <a:extLst>
                    <a:ext uri="{9D8B030D-6E8A-4147-A177-3AD203B41FA5}">
                      <a16:colId xmlns:a16="http://schemas.microsoft.com/office/drawing/2014/main" val="3390748430"/>
                    </a:ext>
                  </a:extLst>
                </a:gridCol>
                <a:gridCol w="708836">
                  <a:extLst>
                    <a:ext uri="{9D8B030D-6E8A-4147-A177-3AD203B41FA5}">
                      <a16:colId xmlns:a16="http://schemas.microsoft.com/office/drawing/2014/main" val="2382467035"/>
                    </a:ext>
                  </a:extLst>
                </a:gridCol>
              </a:tblGrid>
              <a:tr h="335843">
                <a:tc>
                  <a:txBody>
                    <a:bodyPr/>
                    <a:lstStyle/>
                    <a:p>
                      <a:pPr algn="l" fontAlgn="ctr"/>
                      <a:r>
                        <a:rPr lang="en-US" sz="800" u="none" strike="noStrike" dirty="0">
                          <a:effectLst/>
                        </a:rPr>
                        <a:t>Top 10 Negatively Impacted Zip Codes</a:t>
                      </a:r>
                      <a:endParaRPr lang="en-US" sz="800" b="1" i="0" u="none" strike="noStrike" dirty="0">
                        <a:solidFill>
                          <a:srgbClr val="FFFFFF"/>
                        </a:solidFill>
                        <a:effectLst/>
                        <a:latin typeface="Arial" panose="020B0604020202020204" pitchFamily="34" charset="0"/>
                      </a:endParaRPr>
                    </a:p>
                  </a:txBody>
                  <a:tcPr marL="114300" marR="0" marT="0" marB="0" anchor="ctr"/>
                </a:tc>
                <a:tc>
                  <a:txBody>
                    <a:bodyPr/>
                    <a:lstStyle/>
                    <a:p>
                      <a:pPr algn="ctr" fontAlgn="ctr"/>
                      <a:r>
                        <a:rPr lang="en-US" sz="800" u="none" strike="noStrike" dirty="0">
                          <a:effectLst/>
                        </a:rPr>
                        <a:t>Employees</a:t>
                      </a:r>
                      <a:endParaRPr lang="en-US" sz="800" b="1" i="0" u="none" strike="noStrike" dirty="0">
                        <a:solidFill>
                          <a:srgbClr val="FFFFFF"/>
                        </a:solidFill>
                        <a:effectLst/>
                        <a:latin typeface="Arial" panose="020B0604020202020204" pitchFamily="34" charset="0"/>
                      </a:endParaRPr>
                    </a:p>
                  </a:txBody>
                  <a:tcPr marL="0" marR="0" marT="0" marB="0" anchor="ctr"/>
                </a:tc>
                <a:extLst>
                  <a:ext uri="{0D108BD9-81ED-4DB2-BD59-A6C34878D82A}">
                    <a16:rowId xmlns:a16="http://schemas.microsoft.com/office/drawing/2014/main" val="2343375383"/>
                  </a:ext>
                </a:extLst>
              </a:tr>
              <a:tr h="251717">
                <a:tc>
                  <a:txBody>
                    <a:bodyPr/>
                    <a:lstStyle/>
                    <a:p>
                      <a:pPr algn="l" fontAlgn="ctr"/>
                      <a:r>
                        <a:rPr lang="en-US" sz="800" b="0" i="0" u="none" strike="noStrike">
                          <a:solidFill>
                            <a:srgbClr val="58595B"/>
                          </a:solidFill>
                          <a:effectLst/>
                          <a:latin typeface="Arial" panose="020B0604020202020204" pitchFamily="34" charset="0"/>
                        </a:rPr>
                        <a:t>30601 - Athens, GA</a:t>
                      </a:r>
                      <a:endParaRPr lang="en-US" sz="800" b="0" i="0" u="none" strike="noStrike" dirty="0">
                        <a:solidFill>
                          <a:srgbClr val="58595B"/>
                        </a:solidFill>
                        <a:effectLst/>
                        <a:latin typeface="Arial" panose="020B0604020202020204" pitchFamily="34" charset="0"/>
                      </a:endParaRPr>
                    </a:p>
                  </a:txBody>
                  <a:tcPr marL="114300" marR="0" marT="0" marB="0" anchor="ctr"/>
                </a:tc>
                <a:tc>
                  <a:txBody>
                    <a:bodyPr/>
                    <a:lstStyle/>
                    <a:p>
                      <a:pPr algn="ctr" fontAlgn="ctr"/>
                      <a:r>
                        <a:rPr lang="en-US" sz="800" b="0" i="0" u="none" strike="noStrike">
                          <a:solidFill>
                            <a:srgbClr val="58595B"/>
                          </a:solidFill>
                          <a:effectLst/>
                          <a:latin typeface="Arial" panose="020B0604020202020204" pitchFamily="34" charset="0"/>
                        </a:rPr>
                        <a:t>5</a:t>
                      </a:r>
                      <a:endParaRPr lang="en-US" sz="800" b="0" i="0" u="none" strike="noStrike" dirty="0">
                        <a:solidFill>
                          <a:srgbClr val="58595B"/>
                        </a:solidFill>
                        <a:effectLst/>
                        <a:latin typeface="Arial" panose="020B0604020202020204" pitchFamily="34" charset="0"/>
                      </a:endParaRPr>
                    </a:p>
                  </a:txBody>
                  <a:tcPr marL="0" marR="0" marT="0" marB="0" anchor="ctr"/>
                </a:tc>
                <a:extLst>
                  <a:ext uri="{0D108BD9-81ED-4DB2-BD59-A6C34878D82A}">
                    <a16:rowId xmlns:a16="http://schemas.microsoft.com/office/drawing/2014/main" val="1177062797"/>
                  </a:ext>
                </a:extLst>
              </a:tr>
              <a:tr h="251717">
                <a:tc>
                  <a:txBody>
                    <a:bodyPr/>
                    <a:lstStyle/>
                    <a:p>
                      <a:pPr algn="l" fontAlgn="ctr"/>
                      <a:r>
                        <a:rPr lang="en-US" sz="800" b="0" i="0" u="none" strike="noStrike">
                          <a:solidFill>
                            <a:srgbClr val="58595B"/>
                          </a:solidFill>
                          <a:effectLst/>
                          <a:latin typeface="Arial" panose="020B0604020202020204" pitchFamily="34" charset="0"/>
                        </a:rPr>
                        <a:t>30633 - Danielsville, GA</a:t>
                      </a:r>
                      <a:endParaRPr lang="en-US" sz="800" b="0" i="0" u="none" strike="noStrike" dirty="0">
                        <a:solidFill>
                          <a:srgbClr val="58595B"/>
                        </a:solidFill>
                        <a:effectLst/>
                        <a:latin typeface="Arial" panose="020B0604020202020204" pitchFamily="34" charset="0"/>
                      </a:endParaRPr>
                    </a:p>
                  </a:txBody>
                  <a:tcPr marL="114300" marR="0" marT="0" marB="0" anchor="ctr"/>
                </a:tc>
                <a:tc>
                  <a:txBody>
                    <a:bodyPr/>
                    <a:lstStyle/>
                    <a:p>
                      <a:pPr algn="ctr" fontAlgn="ctr"/>
                      <a:r>
                        <a:rPr lang="en-US" sz="800" b="0" i="0" u="none" strike="noStrike">
                          <a:solidFill>
                            <a:srgbClr val="58595B"/>
                          </a:solidFill>
                          <a:effectLst/>
                          <a:latin typeface="Arial" panose="020B0604020202020204" pitchFamily="34" charset="0"/>
                        </a:rPr>
                        <a:t>2</a:t>
                      </a:r>
                      <a:endParaRPr lang="en-US" sz="800" b="0" i="0" u="none" strike="noStrike" dirty="0">
                        <a:solidFill>
                          <a:srgbClr val="58595B"/>
                        </a:solidFill>
                        <a:effectLst/>
                        <a:latin typeface="Arial" panose="020B0604020202020204" pitchFamily="34" charset="0"/>
                      </a:endParaRPr>
                    </a:p>
                  </a:txBody>
                  <a:tcPr marL="0" marR="0" marT="0" marB="0" anchor="ctr"/>
                </a:tc>
                <a:extLst>
                  <a:ext uri="{0D108BD9-81ED-4DB2-BD59-A6C34878D82A}">
                    <a16:rowId xmlns:a16="http://schemas.microsoft.com/office/drawing/2014/main" val="1907942423"/>
                  </a:ext>
                </a:extLst>
              </a:tr>
              <a:tr h="251717">
                <a:tc>
                  <a:txBody>
                    <a:bodyPr/>
                    <a:lstStyle/>
                    <a:p>
                      <a:pPr algn="l" fontAlgn="ctr"/>
                      <a:r>
                        <a:rPr lang="en-US" sz="800" b="0" i="0" u="none" strike="noStrike">
                          <a:solidFill>
                            <a:srgbClr val="58595B"/>
                          </a:solidFill>
                          <a:effectLst/>
                          <a:latin typeface="Arial" panose="020B0604020202020204" pitchFamily="34" charset="0"/>
                        </a:rPr>
                        <a:t>43205 - Columbus, OH</a:t>
                      </a:r>
                      <a:endParaRPr lang="en-US" sz="800" b="0" i="0" u="none" strike="noStrike" dirty="0">
                        <a:solidFill>
                          <a:srgbClr val="58595B"/>
                        </a:solidFill>
                        <a:effectLst/>
                        <a:latin typeface="Arial" panose="020B0604020202020204" pitchFamily="34" charset="0"/>
                      </a:endParaRPr>
                    </a:p>
                  </a:txBody>
                  <a:tcPr marL="114300" marR="0" marT="0" marB="0" anchor="ctr"/>
                </a:tc>
                <a:tc>
                  <a:txBody>
                    <a:bodyPr/>
                    <a:lstStyle/>
                    <a:p>
                      <a:pPr algn="ctr" fontAlgn="ctr"/>
                      <a:r>
                        <a:rPr lang="en-US" sz="800" b="0" i="0" u="none" strike="noStrike">
                          <a:solidFill>
                            <a:srgbClr val="58595B"/>
                          </a:solidFill>
                          <a:effectLst/>
                          <a:latin typeface="Arial" panose="020B0604020202020204" pitchFamily="34" charset="0"/>
                        </a:rPr>
                        <a:t>2</a:t>
                      </a:r>
                      <a:endParaRPr lang="en-US" sz="800" b="0" i="0" u="none" strike="noStrike" dirty="0">
                        <a:solidFill>
                          <a:srgbClr val="58595B"/>
                        </a:solidFill>
                        <a:effectLst/>
                        <a:latin typeface="Arial" panose="020B0604020202020204" pitchFamily="34" charset="0"/>
                      </a:endParaRPr>
                    </a:p>
                  </a:txBody>
                  <a:tcPr marL="0" marR="0" marT="0" marB="0" anchor="ctr"/>
                </a:tc>
                <a:extLst>
                  <a:ext uri="{0D108BD9-81ED-4DB2-BD59-A6C34878D82A}">
                    <a16:rowId xmlns:a16="http://schemas.microsoft.com/office/drawing/2014/main" val="111541509"/>
                  </a:ext>
                </a:extLst>
              </a:tr>
              <a:tr h="251717">
                <a:tc>
                  <a:txBody>
                    <a:bodyPr/>
                    <a:lstStyle/>
                    <a:p>
                      <a:pPr algn="l" fontAlgn="ctr"/>
                      <a:r>
                        <a:rPr lang="en-US" sz="800" b="0" i="0" u="none" strike="noStrike">
                          <a:solidFill>
                            <a:srgbClr val="58595B"/>
                          </a:solidFill>
                          <a:effectLst/>
                          <a:latin typeface="Arial" panose="020B0604020202020204" pitchFamily="34" charset="0"/>
                        </a:rPr>
                        <a:t>43219 - Columbus, OH</a:t>
                      </a:r>
                      <a:endParaRPr lang="en-US" sz="800" b="0" i="0" u="none" strike="noStrike" dirty="0">
                        <a:solidFill>
                          <a:srgbClr val="58595B"/>
                        </a:solidFill>
                        <a:effectLst/>
                        <a:latin typeface="Arial" panose="020B0604020202020204" pitchFamily="34" charset="0"/>
                      </a:endParaRPr>
                    </a:p>
                  </a:txBody>
                  <a:tcPr marL="114300" marR="0" marT="0" marB="0" anchor="ctr"/>
                </a:tc>
                <a:tc>
                  <a:txBody>
                    <a:bodyPr/>
                    <a:lstStyle/>
                    <a:p>
                      <a:pPr algn="ctr" fontAlgn="ctr"/>
                      <a:r>
                        <a:rPr lang="en-US" sz="800" b="0" i="0" u="none" strike="noStrike">
                          <a:solidFill>
                            <a:srgbClr val="58595B"/>
                          </a:solidFill>
                          <a:effectLst/>
                          <a:latin typeface="Arial" panose="020B0604020202020204" pitchFamily="34" charset="0"/>
                        </a:rPr>
                        <a:t>2</a:t>
                      </a:r>
                      <a:endParaRPr lang="en-US" sz="800" b="0" i="0" u="none" strike="noStrike" dirty="0">
                        <a:solidFill>
                          <a:srgbClr val="58595B"/>
                        </a:solidFill>
                        <a:effectLst/>
                        <a:latin typeface="Arial" panose="020B0604020202020204" pitchFamily="34" charset="0"/>
                      </a:endParaRPr>
                    </a:p>
                  </a:txBody>
                  <a:tcPr marL="0" marR="0" marT="0" marB="0" anchor="ctr"/>
                </a:tc>
                <a:extLst>
                  <a:ext uri="{0D108BD9-81ED-4DB2-BD59-A6C34878D82A}">
                    <a16:rowId xmlns:a16="http://schemas.microsoft.com/office/drawing/2014/main" val="3683789815"/>
                  </a:ext>
                </a:extLst>
              </a:tr>
              <a:tr h="251717">
                <a:tc>
                  <a:txBody>
                    <a:bodyPr/>
                    <a:lstStyle/>
                    <a:p>
                      <a:pPr algn="l" fontAlgn="ctr"/>
                      <a:r>
                        <a:rPr lang="en-US" sz="800" b="0" i="0" u="none" strike="noStrike">
                          <a:solidFill>
                            <a:srgbClr val="58595B"/>
                          </a:solidFill>
                          <a:effectLst/>
                          <a:latin typeface="Arial" panose="020B0604020202020204" pitchFamily="34" charset="0"/>
                        </a:rPr>
                        <a:t>30553 - Lavonia, GA</a:t>
                      </a:r>
                      <a:endParaRPr lang="en-US" sz="800" b="0" i="0" u="none" strike="noStrike" dirty="0">
                        <a:solidFill>
                          <a:srgbClr val="58595B"/>
                        </a:solidFill>
                        <a:effectLst/>
                        <a:latin typeface="Arial" panose="020B0604020202020204" pitchFamily="34" charset="0"/>
                      </a:endParaRPr>
                    </a:p>
                  </a:txBody>
                  <a:tcPr marL="114300" marR="0" marT="0" marB="0" anchor="ctr"/>
                </a:tc>
                <a:tc>
                  <a:txBody>
                    <a:bodyPr/>
                    <a:lstStyle/>
                    <a:p>
                      <a:pPr algn="ctr" fontAlgn="ctr"/>
                      <a:r>
                        <a:rPr lang="en-US" sz="800" b="0" i="0" u="none" strike="noStrike">
                          <a:solidFill>
                            <a:srgbClr val="58595B"/>
                          </a:solidFill>
                          <a:effectLst/>
                          <a:latin typeface="Arial" panose="020B0604020202020204" pitchFamily="34" charset="0"/>
                        </a:rPr>
                        <a:t>1</a:t>
                      </a:r>
                      <a:endParaRPr lang="en-US" sz="800" b="0" i="0" u="none" strike="noStrike" dirty="0">
                        <a:solidFill>
                          <a:srgbClr val="58595B"/>
                        </a:solidFill>
                        <a:effectLst/>
                        <a:latin typeface="Arial" panose="020B0604020202020204" pitchFamily="34" charset="0"/>
                      </a:endParaRPr>
                    </a:p>
                  </a:txBody>
                  <a:tcPr marL="0" marR="0" marT="0" marB="0" anchor="ctr"/>
                </a:tc>
                <a:extLst>
                  <a:ext uri="{0D108BD9-81ED-4DB2-BD59-A6C34878D82A}">
                    <a16:rowId xmlns:a16="http://schemas.microsoft.com/office/drawing/2014/main" val="2614501871"/>
                  </a:ext>
                </a:extLst>
              </a:tr>
              <a:tr h="251717">
                <a:tc>
                  <a:txBody>
                    <a:bodyPr/>
                    <a:lstStyle/>
                    <a:p>
                      <a:pPr algn="l" fontAlgn="ctr"/>
                      <a:r>
                        <a:rPr lang="en-US" sz="800" b="0" i="0" u="none" strike="noStrike">
                          <a:solidFill>
                            <a:srgbClr val="58595B"/>
                          </a:solidFill>
                          <a:effectLst/>
                          <a:latin typeface="Arial" panose="020B0604020202020204" pitchFamily="34" charset="0"/>
                        </a:rPr>
                        <a:t>30655 - Monroe, GA</a:t>
                      </a:r>
                      <a:endParaRPr lang="en-US" sz="800" b="0" i="0" u="none" strike="noStrike" dirty="0">
                        <a:solidFill>
                          <a:srgbClr val="58595B"/>
                        </a:solidFill>
                        <a:effectLst/>
                        <a:latin typeface="Arial" panose="020B0604020202020204" pitchFamily="34" charset="0"/>
                      </a:endParaRPr>
                    </a:p>
                  </a:txBody>
                  <a:tcPr marL="114300" marR="0" marT="0" marB="0" anchor="ctr"/>
                </a:tc>
                <a:tc>
                  <a:txBody>
                    <a:bodyPr/>
                    <a:lstStyle/>
                    <a:p>
                      <a:pPr algn="ctr" fontAlgn="ctr"/>
                      <a:r>
                        <a:rPr lang="en-US" sz="800" b="0" i="0" u="none" strike="noStrike">
                          <a:solidFill>
                            <a:srgbClr val="58595B"/>
                          </a:solidFill>
                          <a:effectLst/>
                          <a:latin typeface="Arial" panose="020B0604020202020204" pitchFamily="34" charset="0"/>
                        </a:rPr>
                        <a:t>1</a:t>
                      </a:r>
                      <a:endParaRPr lang="en-US" sz="800" b="0" i="0" u="none" strike="noStrike" dirty="0">
                        <a:solidFill>
                          <a:srgbClr val="58595B"/>
                        </a:solidFill>
                        <a:effectLst/>
                        <a:latin typeface="Arial" panose="020B0604020202020204" pitchFamily="34" charset="0"/>
                      </a:endParaRPr>
                    </a:p>
                  </a:txBody>
                  <a:tcPr marL="0" marR="0" marT="0" marB="0" anchor="ctr"/>
                </a:tc>
                <a:extLst>
                  <a:ext uri="{0D108BD9-81ED-4DB2-BD59-A6C34878D82A}">
                    <a16:rowId xmlns:a16="http://schemas.microsoft.com/office/drawing/2014/main" val="1307200565"/>
                  </a:ext>
                </a:extLst>
              </a:tr>
              <a:tr h="251717">
                <a:tc>
                  <a:txBody>
                    <a:bodyPr/>
                    <a:lstStyle/>
                    <a:p>
                      <a:pPr algn="l" fontAlgn="ctr"/>
                      <a:r>
                        <a:rPr lang="en-US" sz="800" b="0" i="0" u="none" strike="noStrike">
                          <a:solidFill>
                            <a:srgbClr val="58595B"/>
                          </a:solidFill>
                          <a:effectLst/>
                          <a:latin typeface="Arial" panose="020B0604020202020204" pitchFamily="34" charset="0"/>
                        </a:rPr>
                        <a:t>30662 - Royston, GA</a:t>
                      </a:r>
                      <a:endParaRPr lang="en-US" sz="800" b="0" i="0" u="none" strike="noStrike" dirty="0">
                        <a:solidFill>
                          <a:srgbClr val="58595B"/>
                        </a:solidFill>
                        <a:effectLst/>
                        <a:latin typeface="Arial" panose="020B0604020202020204" pitchFamily="34" charset="0"/>
                      </a:endParaRPr>
                    </a:p>
                  </a:txBody>
                  <a:tcPr marL="114300" marR="0" marT="0" marB="0" anchor="ctr"/>
                </a:tc>
                <a:tc>
                  <a:txBody>
                    <a:bodyPr/>
                    <a:lstStyle/>
                    <a:p>
                      <a:pPr algn="ctr" fontAlgn="ctr"/>
                      <a:r>
                        <a:rPr lang="en-US" sz="800" b="0" i="0" u="none" strike="noStrike">
                          <a:solidFill>
                            <a:srgbClr val="58595B"/>
                          </a:solidFill>
                          <a:effectLst/>
                          <a:latin typeface="Arial" panose="020B0604020202020204" pitchFamily="34" charset="0"/>
                        </a:rPr>
                        <a:t>1</a:t>
                      </a:r>
                      <a:endParaRPr lang="en-US" sz="800" b="0" i="0" u="none" strike="noStrike" dirty="0">
                        <a:solidFill>
                          <a:srgbClr val="58595B"/>
                        </a:solidFill>
                        <a:effectLst/>
                        <a:latin typeface="Arial" panose="020B0604020202020204" pitchFamily="34" charset="0"/>
                      </a:endParaRPr>
                    </a:p>
                  </a:txBody>
                  <a:tcPr marL="0" marR="0" marT="0" marB="0" anchor="ctr"/>
                </a:tc>
                <a:extLst>
                  <a:ext uri="{0D108BD9-81ED-4DB2-BD59-A6C34878D82A}">
                    <a16:rowId xmlns:a16="http://schemas.microsoft.com/office/drawing/2014/main" val="1079744167"/>
                  </a:ext>
                </a:extLst>
              </a:tr>
              <a:tr h="251717">
                <a:tc>
                  <a:txBody>
                    <a:bodyPr/>
                    <a:lstStyle/>
                    <a:p>
                      <a:pPr algn="l" fontAlgn="ctr"/>
                      <a:r>
                        <a:rPr lang="en-US" sz="800" b="0" i="0" u="none" strike="noStrike">
                          <a:solidFill>
                            <a:srgbClr val="58595B"/>
                          </a:solidFill>
                          <a:effectLst/>
                          <a:latin typeface="Arial" panose="020B0604020202020204" pitchFamily="34" charset="0"/>
                        </a:rPr>
                        <a:t>43211 - Columbus, OH</a:t>
                      </a:r>
                      <a:endParaRPr lang="en-US" sz="800" b="0" i="0" u="none" strike="noStrike" dirty="0">
                        <a:solidFill>
                          <a:srgbClr val="58595B"/>
                        </a:solidFill>
                        <a:effectLst/>
                        <a:latin typeface="Arial" panose="020B0604020202020204" pitchFamily="34" charset="0"/>
                      </a:endParaRPr>
                    </a:p>
                  </a:txBody>
                  <a:tcPr marL="114300" marR="0" marT="0" marB="0" anchor="ctr"/>
                </a:tc>
                <a:tc>
                  <a:txBody>
                    <a:bodyPr/>
                    <a:lstStyle/>
                    <a:p>
                      <a:pPr algn="ctr" fontAlgn="ctr"/>
                      <a:r>
                        <a:rPr lang="en-US" sz="800" b="0" i="0" u="none" strike="noStrike">
                          <a:solidFill>
                            <a:srgbClr val="58595B"/>
                          </a:solidFill>
                          <a:effectLst/>
                          <a:latin typeface="Arial" panose="020B0604020202020204" pitchFamily="34" charset="0"/>
                        </a:rPr>
                        <a:t>1</a:t>
                      </a:r>
                      <a:endParaRPr lang="en-US" sz="800" b="0" i="0" u="none" strike="noStrike" dirty="0">
                        <a:solidFill>
                          <a:srgbClr val="58595B"/>
                        </a:solidFill>
                        <a:effectLst/>
                        <a:latin typeface="Arial" panose="020B0604020202020204" pitchFamily="34" charset="0"/>
                      </a:endParaRPr>
                    </a:p>
                  </a:txBody>
                  <a:tcPr marL="0" marR="0" marT="0" marB="0" anchor="ctr"/>
                </a:tc>
                <a:extLst>
                  <a:ext uri="{0D108BD9-81ED-4DB2-BD59-A6C34878D82A}">
                    <a16:rowId xmlns:a16="http://schemas.microsoft.com/office/drawing/2014/main" val="4165190879"/>
                  </a:ext>
                </a:extLst>
              </a:tr>
              <a:tr h="251717">
                <a:tc>
                  <a:txBody>
                    <a:bodyPr/>
                    <a:lstStyle/>
                    <a:p>
                      <a:pPr algn="l" fontAlgn="ctr"/>
                      <a:r>
                        <a:rPr lang="en-US" sz="800" b="0" i="0" u="none" strike="noStrike">
                          <a:solidFill>
                            <a:srgbClr val="58595B"/>
                          </a:solidFill>
                          <a:effectLst/>
                          <a:latin typeface="Arial" panose="020B0604020202020204" pitchFamily="34" charset="0"/>
                        </a:rPr>
                        <a:t>43213 - Columbus, OH</a:t>
                      </a:r>
                      <a:endParaRPr lang="en-US" sz="800" b="0" i="0" u="none" strike="noStrike" dirty="0">
                        <a:solidFill>
                          <a:srgbClr val="58595B"/>
                        </a:solidFill>
                        <a:effectLst/>
                        <a:latin typeface="Arial" panose="020B0604020202020204" pitchFamily="34" charset="0"/>
                      </a:endParaRPr>
                    </a:p>
                  </a:txBody>
                  <a:tcPr marL="114300" marR="0" marT="0" marB="0" anchor="ctr"/>
                </a:tc>
                <a:tc>
                  <a:txBody>
                    <a:bodyPr/>
                    <a:lstStyle/>
                    <a:p>
                      <a:pPr algn="ctr" fontAlgn="ctr"/>
                      <a:r>
                        <a:rPr lang="en-US" sz="800" b="0" i="0" u="none" strike="noStrike">
                          <a:solidFill>
                            <a:srgbClr val="58595B"/>
                          </a:solidFill>
                          <a:effectLst/>
                          <a:latin typeface="Arial" panose="020B0604020202020204" pitchFamily="34" charset="0"/>
                        </a:rPr>
                        <a:t>1</a:t>
                      </a:r>
                      <a:endParaRPr lang="en-US" sz="800" b="0" i="0" u="none" strike="noStrike" dirty="0">
                        <a:solidFill>
                          <a:srgbClr val="58595B"/>
                        </a:solidFill>
                        <a:effectLst/>
                        <a:latin typeface="Arial" panose="020B0604020202020204" pitchFamily="34" charset="0"/>
                      </a:endParaRPr>
                    </a:p>
                  </a:txBody>
                  <a:tcPr marL="0" marR="0" marT="0" marB="0" anchor="ctr"/>
                </a:tc>
                <a:extLst>
                  <a:ext uri="{0D108BD9-81ED-4DB2-BD59-A6C34878D82A}">
                    <a16:rowId xmlns:a16="http://schemas.microsoft.com/office/drawing/2014/main" val="3431955781"/>
                  </a:ext>
                </a:extLst>
              </a:tr>
              <a:tr h="251717">
                <a:tc>
                  <a:txBody>
                    <a:bodyPr/>
                    <a:lstStyle/>
                    <a:p>
                      <a:pPr algn="l" fontAlgn="ctr"/>
                      <a:r>
                        <a:rPr lang="en-US" sz="800" b="0" i="0" u="none" strike="noStrike">
                          <a:solidFill>
                            <a:srgbClr val="58595B"/>
                          </a:solidFill>
                          <a:effectLst/>
                          <a:latin typeface="Arial" panose="020B0604020202020204" pitchFamily="34" charset="0"/>
                        </a:rPr>
                        <a:t>43224 - Columbus, OH</a:t>
                      </a:r>
                      <a:endParaRPr lang="en-US" sz="800" b="0" i="0" u="none" strike="noStrike" dirty="0">
                        <a:solidFill>
                          <a:srgbClr val="58595B"/>
                        </a:solidFill>
                        <a:effectLst/>
                        <a:latin typeface="Arial" panose="020B0604020202020204" pitchFamily="34" charset="0"/>
                      </a:endParaRPr>
                    </a:p>
                  </a:txBody>
                  <a:tcPr marL="114300" marR="0" marT="0" marB="0" anchor="ctr"/>
                </a:tc>
                <a:tc>
                  <a:txBody>
                    <a:bodyPr/>
                    <a:lstStyle/>
                    <a:p>
                      <a:pPr algn="ctr" fontAlgn="ctr"/>
                      <a:r>
                        <a:rPr lang="en-US" sz="800" b="0" i="0" u="none" strike="noStrike">
                          <a:solidFill>
                            <a:srgbClr val="58595B"/>
                          </a:solidFill>
                          <a:effectLst/>
                          <a:latin typeface="Arial" panose="020B0604020202020204" pitchFamily="34" charset="0"/>
                        </a:rPr>
                        <a:t>1</a:t>
                      </a:r>
                      <a:endParaRPr lang="en-US" sz="800" b="0" i="0" u="none" strike="noStrike" dirty="0">
                        <a:solidFill>
                          <a:srgbClr val="58595B"/>
                        </a:solidFill>
                        <a:effectLst/>
                        <a:latin typeface="Arial" panose="020B0604020202020204" pitchFamily="34" charset="0"/>
                      </a:endParaRPr>
                    </a:p>
                  </a:txBody>
                  <a:tcPr marL="0" marR="0" marT="0" marB="0" anchor="ctr"/>
                </a:tc>
                <a:extLst>
                  <a:ext uri="{0D108BD9-81ED-4DB2-BD59-A6C34878D82A}">
                    <a16:rowId xmlns:a16="http://schemas.microsoft.com/office/drawing/2014/main" val="2847400170"/>
                  </a:ext>
                </a:extLst>
              </a:tr>
            </a:tbl>
          </a:graphicData>
        </a:graphic>
      </p:graphicFrame>
      <p:pic>
        <p:nvPicPr>
          <p:cNvPr id="2" name="Picture 1">
            <a:extLst>
              <a:ext uri="{FF2B5EF4-FFF2-40B4-BE49-F238E27FC236}">
                <a16:creationId xmlns:a16="http://schemas.microsoft.com/office/drawing/2014/main" id="{431AEE24-9044-795E-CE60-CC5F25556C77}"/>
              </a:ext>
            </a:extLst>
          </p:cNvPr>
          <p:cNvPicPr>
            <a:picLocks noChangeAspect="1"/>
          </p:cNvPicPr>
          <p:nvPr/>
        </p:nvPicPr>
        <p:blipFill>
          <a:blip r:embed="rId7"/>
          <a:stretch>
            <a:fillRect/>
          </a:stretch>
        </p:blipFill>
        <p:spPr>
          <a:xfrm>
            <a:off x="338329" y="932689"/>
            <a:ext cx="5522976" cy="2878451"/>
          </a:xfrm>
          <a:prstGeom prst="rect">
            <a:avLst/>
          </a:prstGeom>
        </p:spPr>
      </p:pic>
    </p:spTree>
    <p:extLst>
      <p:ext uri="{BB962C8B-B14F-4D97-AF65-F5344CB8AC3E}">
        <p14:creationId xmlns:p14="http://schemas.microsoft.com/office/powerpoint/2010/main" val="2029701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5D058A-A31C-C0B7-9906-106ECFF640B5}"/>
              </a:ext>
            </a:extLst>
          </p:cNvPr>
          <p:cNvPicPr>
            <a:picLocks noChangeAspect="1"/>
          </p:cNvPicPr>
          <p:nvPr/>
        </p:nvPicPr>
        <p:blipFill>
          <a:blip r:embed="rId2"/>
          <a:stretch>
            <a:fillRect/>
          </a:stretch>
        </p:blipFill>
        <p:spPr>
          <a:xfrm>
            <a:off x="3968496" y="2276856"/>
            <a:ext cx="5065776" cy="2084710"/>
          </a:xfrm>
          <a:prstGeom prst="rect">
            <a:avLst/>
          </a:prstGeom>
        </p:spPr>
      </p:pic>
      <p:sp>
        <p:nvSpPr>
          <p:cNvPr id="2" name="Text Placeholder 1"/>
          <p:cNvSpPr>
            <a:spLocks noGrp="1"/>
          </p:cNvSpPr>
          <p:nvPr>
            <p:ph type="body" sz="quarter" idx="14"/>
          </p:nvPr>
        </p:nvSpPr>
        <p:spPr>
          <a:xfrm>
            <a:off x="228600" y="316238"/>
            <a:ext cx="7772400" cy="308610"/>
          </a:xfrm>
        </p:spPr>
        <p:txBody>
          <a:bodyPr/>
          <a:lstStyle/>
          <a:p>
            <a:r>
              <a:rPr lang="en-US" dirty="0"/>
              <a:t>Compensation</a:t>
            </a:r>
          </a:p>
        </p:txBody>
      </p:sp>
      <p:graphicFrame>
        <p:nvGraphicFramePr>
          <p:cNvPr id="26" name="Table 25"/>
          <p:cNvGraphicFramePr>
            <a:graphicFrameLocks noGrp="1"/>
          </p:cNvGraphicFramePr>
          <p:nvPr>
            <p:extLst>
              <p:ext uri="{D42A27DB-BD31-4B8C-83A1-F6EECF244321}">
                <p14:modId xmlns:p14="http://schemas.microsoft.com/office/powerpoint/2010/main" val="1165718577"/>
              </p:ext>
            </p:extLst>
          </p:nvPr>
        </p:nvGraphicFramePr>
        <p:xfrm>
          <a:off x="3465576" y="948057"/>
          <a:ext cx="5486317" cy="1304111"/>
        </p:xfrm>
        <a:graphic>
          <a:graphicData uri="http://schemas.openxmlformats.org/drawingml/2006/table">
            <a:tbl>
              <a:tblPr/>
              <a:tblGrid>
                <a:gridCol w="988057">
                  <a:extLst>
                    <a:ext uri="{9D8B030D-6E8A-4147-A177-3AD203B41FA5}">
                      <a16:colId xmlns:a16="http://schemas.microsoft.com/office/drawing/2014/main" val="401868541"/>
                    </a:ext>
                  </a:extLst>
                </a:gridCol>
                <a:gridCol w="914400">
                  <a:extLst>
                    <a:ext uri="{9D8B030D-6E8A-4147-A177-3AD203B41FA5}">
                      <a16:colId xmlns:a16="http://schemas.microsoft.com/office/drawing/2014/main" val="3930243930"/>
                    </a:ext>
                  </a:extLst>
                </a:gridCol>
                <a:gridCol w="474900">
                  <a:extLst>
                    <a:ext uri="{9D8B030D-6E8A-4147-A177-3AD203B41FA5}">
                      <a16:colId xmlns:a16="http://schemas.microsoft.com/office/drawing/2014/main" val="2956571238"/>
                    </a:ext>
                  </a:extLst>
                </a:gridCol>
                <a:gridCol w="640080">
                  <a:extLst>
                    <a:ext uri="{9D8B030D-6E8A-4147-A177-3AD203B41FA5}">
                      <a16:colId xmlns:a16="http://schemas.microsoft.com/office/drawing/2014/main" val="2971253807"/>
                    </a:ext>
                  </a:extLst>
                </a:gridCol>
                <a:gridCol w="640080">
                  <a:extLst>
                    <a:ext uri="{9D8B030D-6E8A-4147-A177-3AD203B41FA5}">
                      <a16:colId xmlns:a16="http://schemas.microsoft.com/office/drawing/2014/main" val="544388158"/>
                    </a:ext>
                  </a:extLst>
                </a:gridCol>
                <a:gridCol w="914400">
                  <a:extLst>
                    <a:ext uri="{9D8B030D-6E8A-4147-A177-3AD203B41FA5}">
                      <a16:colId xmlns:a16="http://schemas.microsoft.com/office/drawing/2014/main" val="1004279734"/>
                    </a:ext>
                  </a:extLst>
                </a:gridCol>
                <a:gridCol w="914400">
                  <a:extLst>
                    <a:ext uri="{9D8B030D-6E8A-4147-A177-3AD203B41FA5}">
                      <a16:colId xmlns:a16="http://schemas.microsoft.com/office/drawing/2014/main" val="2015527079"/>
                    </a:ext>
                  </a:extLst>
                </a:gridCol>
              </a:tblGrid>
              <a:tr h="307007">
                <a:tc>
                  <a:txBody>
                    <a:bodyPr/>
                    <a:lstStyle/>
                    <a:p>
                      <a:pPr algn="ctr" fontAlgn="ctr"/>
                      <a:r>
                        <a:rPr lang="en-US" sz="800" b="1" i="0" u="none" strike="noStrike" dirty="0">
                          <a:solidFill>
                            <a:srgbClr val="FFFFFF"/>
                          </a:solidFill>
                          <a:effectLst/>
                          <a:latin typeface="Arial" panose="020B0604020202020204" pitchFamily="34" charset="0"/>
                        </a:rPr>
                        <a:t>Career Stage</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5BC"/>
                    </a:solidFill>
                  </a:tcPr>
                </a:tc>
                <a:tc>
                  <a:txBody>
                    <a:bodyPr/>
                    <a:lstStyle/>
                    <a:p>
                      <a:pPr algn="ctr" fontAlgn="ctr"/>
                      <a:r>
                        <a:rPr lang="en-US" sz="800" b="1" i="0" u="none" strike="noStrike" dirty="0">
                          <a:solidFill>
                            <a:srgbClr val="FFFFFF"/>
                          </a:solidFill>
                          <a:effectLst/>
                          <a:latin typeface="Arial" panose="020B0604020202020204" pitchFamily="34" charset="0"/>
                        </a:rPr>
                        <a:t>Average Wage</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5BC"/>
                    </a:solidFill>
                  </a:tcPr>
                </a:tc>
                <a:tc>
                  <a:txBody>
                    <a:bodyPr/>
                    <a:lstStyle/>
                    <a:p>
                      <a:pPr algn="ctr" fontAlgn="ctr"/>
                      <a:r>
                        <a:rPr lang="en-US" sz="800" b="1" i="0" u="none" strike="noStrike" dirty="0">
                          <a:solidFill>
                            <a:srgbClr val="FFFFFF"/>
                          </a:solidFill>
                          <a:effectLst/>
                          <a:latin typeface="Arial" panose="020B0604020202020204" pitchFamily="34" charset="0"/>
                        </a:rPr>
                        <a:t>Age Range</a:t>
                      </a:r>
                    </a:p>
                  </a:txBody>
                  <a:tcPr marL="0" marR="0" marT="0" marB="0" anchor="ctr">
                    <a:lnL w="63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5BC"/>
                    </a:solidFill>
                  </a:tcPr>
                </a:tc>
                <a:tc>
                  <a:txBody>
                    <a:bodyPr/>
                    <a:lstStyle/>
                    <a:p>
                      <a:pPr algn="ctr" fontAlgn="ctr"/>
                      <a:r>
                        <a:rPr lang="en-US" sz="800" b="1" i="0" u="none" strike="noStrike" dirty="0">
                          <a:solidFill>
                            <a:srgbClr val="FFFFFF"/>
                          </a:solidFill>
                          <a:effectLst/>
                          <a:latin typeface="Arial" panose="020B0604020202020204" pitchFamily="34" charset="0"/>
                        </a:rPr>
                        <a:t>Number</a:t>
                      </a:r>
                    </a:p>
                    <a:p>
                      <a:pPr algn="ctr" fontAlgn="ctr"/>
                      <a:r>
                        <a:rPr lang="en-US" sz="800" b="1" i="0" u="none" strike="noStrike" dirty="0">
                          <a:solidFill>
                            <a:srgbClr val="FFFFFF"/>
                          </a:solidFill>
                          <a:effectLst/>
                          <a:latin typeface="Arial" panose="020B0604020202020204" pitchFamily="34" charset="0"/>
                        </a:rPr>
                        <a:t>Male</a:t>
                      </a:r>
                    </a:p>
                  </a:txBody>
                  <a:tcPr marL="0" marR="0" marT="0" marB="0" anchor="ctr">
                    <a:lnL w="381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5BC"/>
                    </a:solidFill>
                  </a:tcPr>
                </a:tc>
                <a:tc>
                  <a:txBody>
                    <a:bodyPr/>
                    <a:lstStyle/>
                    <a:p>
                      <a:pPr algn="ctr" fontAlgn="ctr"/>
                      <a:r>
                        <a:rPr lang="en-US" sz="800" b="1" i="0" u="none" strike="noStrike" dirty="0">
                          <a:solidFill>
                            <a:srgbClr val="FFFFFF"/>
                          </a:solidFill>
                          <a:effectLst/>
                          <a:latin typeface="Arial" panose="020B0604020202020204" pitchFamily="34" charset="0"/>
                        </a:rPr>
                        <a:t>Number</a:t>
                      </a:r>
                    </a:p>
                    <a:p>
                      <a:pPr algn="ctr" fontAlgn="ctr"/>
                      <a:r>
                        <a:rPr lang="en-US" sz="800" b="1" i="0" u="none" strike="noStrike" dirty="0">
                          <a:solidFill>
                            <a:srgbClr val="FFFFFF"/>
                          </a:solidFill>
                          <a:effectLst/>
                          <a:latin typeface="Arial" panose="020B0604020202020204" pitchFamily="34" charset="0"/>
                        </a:rPr>
                        <a:t>Female</a:t>
                      </a:r>
                    </a:p>
                  </a:txBody>
                  <a:tcPr marL="0" marR="0" marT="0" marB="0" anchor="ctr">
                    <a:lnL w="63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5BC"/>
                    </a:solidFill>
                  </a:tcPr>
                </a:tc>
                <a:tc>
                  <a:txBody>
                    <a:bodyPr/>
                    <a:lstStyle/>
                    <a:p>
                      <a:pPr algn="ctr" fontAlgn="ctr"/>
                      <a:r>
                        <a:rPr lang="en-US" sz="800" b="1" i="0" u="none" strike="noStrike" dirty="0">
                          <a:solidFill>
                            <a:srgbClr val="FFFFFF"/>
                          </a:solidFill>
                          <a:effectLst/>
                          <a:latin typeface="Arial" panose="020B0604020202020204" pitchFamily="34" charset="0"/>
                        </a:rPr>
                        <a:t>Average</a:t>
                      </a:r>
                      <a:r>
                        <a:rPr lang="en-US" sz="800" b="1" i="0" u="none" strike="noStrike" baseline="0" dirty="0">
                          <a:solidFill>
                            <a:srgbClr val="FFFFFF"/>
                          </a:solidFill>
                          <a:effectLst/>
                          <a:latin typeface="Arial" panose="020B0604020202020204" pitchFamily="34" charset="0"/>
                        </a:rPr>
                        <a:t> Wage </a:t>
                      </a:r>
                      <a:r>
                        <a:rPr lang="en-US" sz="800" b="1" i="0" u="none" strike="noStrike" dirty="0">
                          <a:solidFill>
                            <a:srgbClr val="FFFFFF"/>
                          </a:solidFill>
                          <a:effectLst/>
                          <a:latin typeface="Arial" panose="020B0604020202020204" pitchFamily="34" charset="0"/>
                        </a:rPr>
                        <a:t>Male</a:t>
                      </a:r>
                    </a:p>
                  </a:txBody>
                  <a:tcPr marL="0" marR="0" marT="0" marB="0" anchor="ctr">
                    <a:lnL w="381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5BC"/>
                    </a:solidFill>
                  </a:tcPr>
                </a:tc>
                <a:tc>
                  <a:txBody>
                    <a:bodyPr/>
                    <a:lstStyle/>
                    <a:p>
                      <a:pPr algn="ctr" fontAlgn="ctr"/>
                      <a:r>
                        <a:rPr lang="en-US" sz="800" b="1" i="0" u="none" strike="noStrike" dirty="0">
                          <a:solidFill>
                            <a:srgbClr val="FFFFFF"/>
                          </a:solidFill>
                          <a:effectLst/>
                          <a:latin typeface="Arial" panose="020B0604020202020204" pitchFamily="34" charset="0"/>
                        </a:rPr>
                        <a:t>Average</a:t>
                      </a:r>
                      <a:r>
                        <a:rPr lang="en-US" sz="800" b="1" i="0" u="none" strike="noStrike" baseline="0" dirty="0">
                          <a:solidFill>
                            <a:srgbClr val="FFFFFF"/>
                          </a:solidFill>
                          <a:effectLst/>
                          <a:latin typeface="Arial" panose="020B0604020202020204" pitchFamily="34" charset="0"/>
                        </a:rPr>
                        <a:t> Wage </a:t>
                      </a:r>
                      <a:r>
                        <a:rPr lang="en-US" sz="800" b="1" i="0" u="none" strike="noStrike" dirty="0">
                          <a:solidFill>
                            <a:srgbClr val="FFFFFF"/>
                          </a:solidFill>
                          <a:effectLst/>
                          <a:latin typeface="Arial" panose="020B0604020202020204" pitchFamily="34" charset="0"/>
                        </a:rPr>
                        <a:t>Female</a:t>
                      </a: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5BC"/>
                    </a:solidFill>
                  </a:tcPr>
                </a:tc>
                <a:extLst>
                  <a:ext uri="{0D108BD9-81ED-4DB2-BD59-A6C34878D82A}">
                    <a16:rowId xmlns:a16="http://schemas.microsoft.com/office/drawing/2014/main" val="974486506"/>
                  </a:ext>
                </a:extLst>
              </a:tr>
              <a:tr h="166184">
                <a:tc>
                  <a:txBody>
                    <a:bodyPr/>
                    <a:lstStyle/>
                    <a:p>
                      <a:pPr algn="ctr" fontAlgn="ctr"/>
                      <a:r>
                        <a:rPr lang="en-US" sz="800" b="0" i="0" u="none" strike="noStrike" dirty="0">
                          <a:solidFill>
                            <a:srgbClr val="3C3E3E"/>
                          </a:solidFill>
                          <a:effectLst/>
                          <a:latin typeface="Arial" panose="020B0604020202020204" pitchFamily="34" charset="0"/>
                        </a:rPr>
                        <a:t>Exploration</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9F7"/>
                    </a:solidFill>
                  </a:tcPr>
                </a:tc>
                <a:tc>
                  <a:txBody>
                    <a:bodyPr/>
                    <a:lstStyle/>
                    <a:p>
                      <a:pPr algn="ctr" fontAlgn="ctr"/>
                      <a:r>
                        <a:rPr lang="en-US" sz="800" b="0" i="0" u="none" strike="noStrike">
                          <a:solidFill>
                            <a:srgbClr val="3C3E3E"/>
                          </a:solidFill>
                          <a:effectLst/>
                          <a:latin typeface="Arial" panose="020B0604020202020204" pitchFamily="34" charset="0"/>
                        </a:rPr>
                        <a:t>ID</a:t>
                      </a:r>
                      <a:endParaRPr lang="en-US" sz="800" b="0" i="0" u="none" strike="noStrike" dirty="0">
                        <a:solidFill>
                          <a:srgbClr val="3C3E3E"/>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9F7"/>
                    </a:solidFill>
                  </a:tcPr>
                </a:tc>
                <a:tc>
                  <a:txBody>
                    <a:bodyPr/>
                    <a:lstStyle/>
                    <a:p>
                      <a:pPr algn="ctr" fontAlgn="ctr"/>
                      <a:r>
                        <a:rPr lang="en-US" sz="800" b="0" i="0" u="none" strike="noStrike">
                          <a:solidFill>
                            <a:srgbClr val="3C3E3E"/>
                          </a:solidFill>
                          <a:effectLst/>
                          <a:latin typeface="Arial" panose="020B0604020202020204" pitchFamily="34" charset="0"/>
                        </a:rPr>
                        <a:t>&lt;25</a:t>
                      </a:r>
                      <a:endParaRPr lang="en-US" sz="800" b="0" i="0" u="none" strike="noStrike" dirty="0">
                        <a:solidFill>
                          <a:srgbClr val="3C3E3E"/>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9F7"/>
                    </a:solidFill>
                  </a:tcPr>
                </a:tc>
                <a:tc>
                  <a:txBody>
                    <a:bodyPr/>
                    <a:lstStyle/>
                    <a:p>
                      <a:pPr algn="ctr" fontAlgn="ctr"/>
                      <a:r>
                        <a:rPr lang="en-US" sz="800" b="0" i="0" u="none" strike="noStrike">
                          <a:solidFill>
                            <a:srgbClr val="3C3E3E"/>
                          </a:solidFill>
                          <a:effectLst/>
                          <a:latin typeface="Arial" panose="020B0604020202020204" pitchFamily="34" charset="0"/>
                        </a:rPr>
                        <a:t>2</a:t>
                      </a:r>
                      <a:endParaRPr lang="en-US" sz="800" b="0" i="0" u="none" strike="noStrike" dirty="0">
                        <a:solidFill>
                          <a:srgbClr val="3C3E3E"/>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9F7"/>
                    </a:solidFill>
                  </a:tcPr>
                </a:tc>
                <a:tc>
                  <a:txBody>
                    <a:bodyPr/>
                    <a:lstStyle/>
                    <a:p>
                      <a:pPr algn="ctr" fontAlgn="ctr"/>
                      <a:r>
                        <a:rPr lang="en-US" sz="800" b="0" i="0" u="none" strike="noStrike">
                          <a:solidFill>
                            <a:srgbClr val="3C3E3E"/>
                          </a:solidFill>
                          <a:effectLst/>
                          <a:latin typeface="Arial" panose="020B0604020202020204" pitchFamily="34" charset="0"/>
                        </a:rPr>
                        <a:t>1</a:t>
                      </a:r>
                      <a:endParaRPr lang="en-US" sz="800" b="0" i="0" u="none" strike="noStrike" dirty="0">
                        <a:solidFill>
                          <a:srgbClr val="3C3E3E"/>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9F7"/>
                    </a:solidFill>
                  </a:tcPr>
                </a:tc>
                <a:tc>
                  <a:txBody>
                    <a:bodyPr/>
                    <a:lstStyle/>
                    <a:p>
                      <a:pPr algn="ctr" fontAlgn="ctr"/>
                      <a:r>
                        <a:rPr lang="en-US" sz="800" b="0" i="0" u="none" strike="noStrike">
                          <a:solidFill>
                            <a:srgbClr val="3C3E3E"/>
                          </a:solidFill>
                          <a:effectLst/>
                          <a:latin typeface="Arial" panose="020B0604020202020204" pitchFamily="34" charset="0"/>
                        </a:rPr>
                        <a:t>ID</a:t>
                      </a:r>
                      <a:endParaRPr lang="en-US" sz="800" b="0" i="0" u="none" strike="noStrike" dirty="0">
                        <a:solidFill>
                          <a:srgbClr val="3C3E3E"/>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9F7"/>
                    </a:solidFill>
                  </a:tcPr>
                </a:tc>
                <a:tc>
                  <a:txBody>
                    <a:bodyPr/>
                    <a:lstStyle/>
                    <a:p>
                      <a:pPr algn="ctr" fontAlgn="ctr"/>
                      <a:r>
                        <a:rPr lang="en-US" sz="800" b="0" i="0" u="none" strike="noStrike">
                          <a:solidFill>
                            <a:srgbClr val="3C3E3E"/>
                          </a:solidFill>
                          <a:effectLst/>
                          <a:latin typeface="Arial" panose="020B0604020202020204" pitchFamily="34" charset="0"/>
                        </a:rPr>
                        <a:t>ID</a:t>
                      </a:r>
                      <a:endParaRPr lang="en-US" sz="800" b="0" i="0" u="none" strike="noStrike" dirty="0">
                        <a:solidFill>
                          <a:srgbClr val="3C3E3E"/>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9F7"/>
                    </a:solidFill>
                  </a:tcPr>
                </a:tc>
                <a:extLst>
                  <a:ext uri="{0D108BD9-81ED-4DB2-BD59-A6C34878D82A}">
                    <a16:rowId xmlns:a16="http://schemas.microsoft.com/office/drawing/2014/main" val="964481459"/>
                  </a:ext>
                </a:extLst>
              </a:tr>
              <a:tr h="166184">
                <a:tc>
                  <a:txBody>
                    <a:bodyPr/>
                    <a:lstStyle/>
                    <a:p>
                      <a:pPr algn="ctr" fontAlgn="ctr"/>
                      <a:r>
                        <a:rPr lang="en-US" sz="800" b="0" i="0" u="none" strike="noStrike" dirty="0">
                          <a:solidFill>
                            <a:srgbClr val="3C3E3E"/>
                          </a:solidFill>
                          <a:effectLst/>
                          <a:latin typeface="Arial" panose="020B0604020202020204" pitchFamily="34" charset="0"/>
                        </a:rPr>
                        <a:t>Establishment</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3C3E3E"/>
                          </a:solidFill>
                          <a:effectLst/>
                          <a:latin typeface="Arial" panose="020B0604020202020204" pitchFamily="34" charset="0"/>
                        </a:rPr>
                        <a:t>$61,061</a:t>
                      </a:r>
                      <a:endParaRPr lang="en-US" sz="800" b="0" i="0" u="none" strike="noStrike" dirty="0">
                        <a:solidFill>
                          <a:srgbClr val="3C3E3E"/>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3C3E3E"/>
                          </a:solidFill>
                          <a:effectLst/>
                          <a:latin typeface="Arial" panose="020B0604020202020204" pitchFamily="34" charset="0"/>
                        </a:rPr>
                        <a:t>25-34</a:t>
                      </a:r>
                      <a:endParaRPr lang="en-US" sz="800" b="0" i="0" u="none" strike="noStrike" dirty="0">
                        <a:solidFill>
                          <a:srgbClr val="3C3E3E"/>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3C3E3E"/>
                          </a:solidFill>
                          <a:effectLst/>
                          <a:latin typeface="Arial" panose="020B0604020202020204" pitchFamily="34" charset="0"/>
                        </a:rPr>
                        <a:t>19</a:t>
                      </a:r>
                      <a:endParaRPr lang="en-US" sz="800" b="0" i="0" u="none" strike="noStrike" dirty="0">
                        <a:solidFill>
                          <a:srgbClr val="3C3E3E"/>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800" b="0" i="0" u="none" strike="noStrike">
                          <a:solidFill>
                            <a:srgbClr val="3C3E3E"/>
                          </a:solidFill>
                          <a:effectLst/>
                          <a:latin typeface="Arial" panose="020B0604020202020204" pitchFamily="34" charset="0"/>
                        </a:rPr>
                        <a:t>17</a:t>
                      </a:r>
                      <a:endParaRPr lang="en-US" sz="800" b="0" i="0" u="none" strike="noStrike" dirty="0">
                        <a:solidFill>
                          <a:srgbClr val="3C3E3E"/>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3C3E3E"/>
                          </a:solidFill>
                          <a:effectLst/>
                          <a:latin typeface="Arial" panose="020B0604020202020204" pitchFamily="34" charset="0"/>
                        </a:rPr>
                        <a:t>$ 67,093</a:t>
                      </a:r>
                      <a:endParaRPr lang="en-US" sz="800" b="0" i="0" u="none" strike="noStrike" dirty="0">
                        <a:solidFill>
                          <a:srgbClr val="3C3E3E"/>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800" b="0" i="0" u="none" strike="noStrike">
                          <a:solidFill>
                            <a:srgbClr val="3C3E3E"/>
                          </a:solidFill>
                          <a:effectLst/>
                          <a:latin typeface="Arial" panose="020B0604020202020204" pitchFamily="34" charset="0"/>
                        </a:rPr>
                        <a:t>$ 54,319</a:t>
                      </a:r>
                      <a:endParaRPr lang="en-US" sz="800" b="0" i="0" u="none" strike="noStrike" dirty="0">
                        <a:solidFill>
                          <a:srgbClr val="3C3E3E"/>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9824891"/>
                  </a:ext>
                </a:extLst>
              </a:tr>
              <a:tr h="166184">
                <a:tc>
                  <a:txBody>
                    <a:bodyPr/>
                    <a:lstStyle/>
                    <a:p>
                      <a:pPr algn="ctr" fontAlgn="ctr"/>
                      <a:r>
                        <a:rPr lang="en-US" sz="800" b="0" i="0" u="none" strike="noStrike" dirty="0">
                          <a:solidFill>
                            <a:srgbClr val="3C3E3E"/>
                          </a:solidFill>
                          <a:effectLst/>
                          <a:latin typeface="Arial" panose="020B0604020202020204" pitchFamily="34" charset="0"/>
                        </a:rPr>
                        <a:t>Mid-Career</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9F7"/>
                    </a:solidFill>
                  </a:tcPr>
                </a:tc>
                <a:tc>
                  <a:txBody>
                    <a:bodyPr/>
                    <a:lstStyle/>
                    <a:p>
                      <a:pPr algn="ctr" fontAlgn="ctr"/>
                      <a:r>
                        <a:rPr lang="en-US" sz="800" b="0" i="0" u="none" strike="noStrike">
                          <a:solidFill>
                            <a:srgbClr val="3C3E3E"/>
                          </a:solidFill>
                          <a:effectLst/>
                          <a:latin typeface="Arial" panose="020B0604020202020204" pitchFamily="34" charset="0"/>
                        </a:rPr>
                        <a:t>$80,510</a:t>
                      </a:r>
                      <a:endParaRPr lang="en-US" sz="800" b="0" i="0" u="none" strike="noStrike" dirty="0">
                        <a:solidFill>
                          <a:srgbClr val="3C3E3E"/>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9F7"/>
                    </a:solidFill>
                  </a:tcPr>
                </a:tc>
                <a:tc>
                  <a:txBody>
                    <a:bodyPr/>
                    <a:lstStyle/>
                    <a:p>
                      <a:pPr algn="ctr" fontAlgn="ctr"/>
                      <a:r>
                        <a:rPr lang="en-US" sz="800" b="0" i="0" u="none" strike="noStrike">
                          <a:solidFill>
                            <a:srgbClr val="3C3E3E"/>
                          </a:solidFill>
                          <a:effectLst/>
                          <a:latin typeface="Arial" panose="020B0604020202020204" pitchFamily="34" charset="0"/>
                        </a:rPr>
                        <a:t>35-44</a:t>
                      </a:r>
                      <a:endParaRPr lang="en-US" sz="800" b="0" i="0" u="none" strike="noStrike" dirty="0">
                        <a:solidFill>
                          <a:srgbClr val="3C3E3E"/>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9F7"/>
                    </a:solidFill>
                  </a:tcPr>
                </a:tc>
                <a:tc>
                  <a:txBody>
                    <a:bodyPr/>
                    <a:lstStyle/>
                    <a:p>
                      <a:pPr algn="ctr" fontAlgn="ctr"/>
                      <a:r>
                        <a:rPr lang="en-US" sz="800" b="0" i="0" u="none" strike="noStrike">
                          <a:solidFill>
                            <a:srgbClr val="3C3E3E"/>
                          </a:solidFill>
                          <a:effectLst/>
                          <a:latin typeface="Arial" panose="020B0604020202020204" pitchFamily="34" charset="0"/>
                        </a:rPr>
                        <a:t>10</a:t>
                      </a:r>
                      <a:endParaRPr lang="en-US" sz="800" b="0" i="0" u="none" strike="noStrike" dirty="0">
                        <a:solidFill>
                          <a:srgbClr val="3C3E3E"/>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9F7"/>
                    </a:solidFill>
                  </a:tcPr>
                </a:tc>
                <a:tc>
                  <a:txBody>
                    <a:bodyPr/>
                    <a:lstStyle/>
                    <a:p>
                      <a:pPr algn="ctr" fontAlgn="ctr"/>
                      <a:r>
                        <a:rPr lang="en-US" sz="800" b="0" i="0" u="none" strike="noStrike">
                          <a:solidFill>
                            <a:srgbClr val="3C3E3E"/>
                          </a:solidFill>
                          <a:effectLst/>
                          <a:latin typeface="Arial" panose="020B0604020202020204" pitchFamily="34" charset="0"/>
                        </a:rPr>
                        <a:t>17</a:t>
                      </a:r>
                      <a:endParaRPr lang="en-US" sz="800" b="0" i="0" u="none" strike="noStrike" dirty="0">
                        <a:solidFill>
                          <a:srgbClr val="3C3E3E"/>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9F7"/>
                    </a:solidFill>
                  </a:tcPr>
                </a:tc>
                <a:tc>
                  <a:txBody>
                    <a:bodyPr/>
                    <a:lstStyle/>
                    <a:p>
                      <a:pPr algn="ctr" fontAlgn="ctr"/>
                      <a:r>
                        <a:rPr lang="en-US" sz="800" b="0" i="0" u="none" strike="noStrike">
                          <a:solidFill>
                            <a:srgbClr val="3C3E3E"/>
                          </a:solidFill>
                          <a:effectLst/>
                          <a:latin typeface="Arial" panose="020B0604020202020204" pitchFamily="34" charset="0"/>
                        </a:rPr>
                        <a:t>$ 102,040</a:t>
                      </a:r>
                      <a:endParaRPr lang="en-US" sz="800" b="0" i="0" u="none" strike="noStrike" dirty="0">
                        <a:solidFill>
                          <a:srgbClr val="3C3E3E"/>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9F7"/>
                    </a:solidFill>
                  </a:tcPr>
                </a:tc>
                <a:tc>
                  <a:txBody>
                    <a:bodyPr/>
                    <a:lstStyle/>
                    <a:p>
                      <a:pPr algn="ctr" fontAlgn="ctr"/>
                      <a:r>
                        <a:rPr lang="en-US" sz="800" b="0" i="0" u="none" strike="noStrike">
                          <a:solidFill>
                            <a:srgbClr val="3C3E3E"/>
                          </a:solidFill>
                          <a:effectLst/>
                          <a:latin typeface="Arial" panose="020B0604020202020204" pitchFamily="34" charset="0"/>
                        </a:rPr>
                        <a:t>$ 67,845</a:t>
                      </a:r>
                      <a:endParaRPr lang="en-US" sz="800" b="0" i="0" u="none" strike="noStrike" dirty="0">
                        <a:solidFill>
                          <a:srgbClr val="3C3E3E"/>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9F7"/>
                    </a:solidFill>
                  </a:tcPr>
                </a:tc>
                <a:extLst>
                  <a:ext uri="{0D108BD9-81ED-4DB2-BD59-A6C34878D82A}">
                    <a16:rowId xmlns:a16="http://schemas.microsoft.com/office/drawing/2014/main" val="2528621727"/>
                  </a:ext>
                </a:extLst>
              </a:tr>
              <a:tr h="166184">
                <a:tc>
                  <a:txBody>
                    <a:bodyPr/>
                    <a:lstStyle/>
                    <a:p>
                      <a:pPr algn="ctr" fontAlgn="ctr"/>
                      <a:r>
                        <a:rPr lang="en-US" sz="800" b="0" i="0" u="none" strike="noStrike" dirty="0">
                          <a:solidFill>
                            <a:srgbClr val="3C3E3E"/>
                          </a:solidFill>
                          <a:effectLst/>
                          <a:latin typeface="Arial" panose="020B0604020202020204" pitchFamily="34" charset="0"/>
                        </a:rPr>
                        <a:t>Late Career</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3C3E3E"/>
                          </a:solidFill>
                          <a:effectLst/>
                          <a:latin typeface="Arial" panose="020B0604020202020204" pitchFamily="34" charset="0"/>
                        </a:rPr>
                        <a:t>$81,782</a:t>
                      </a:r>
                      <a:endParaRPr lang="en-US" sz="800" b="0" i="0" u="none" strike="noStrike" dirty="0">
                        <a:solidFill>
                          <a:srgbClr val="3C3E3E"/>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3C3E3E"/>
                          </a:solidFill>
                          <a:effectLst/>
                          <a:latin typeface="Arial" panose="020B0604020202020204" pitchFamily="34" charset="0"/>
                        </a:rPr>
                        <a:t>45-54</a:t>
                      </a:r>
                      <a:endParaRPr lang="en-US" sz="800" b="0" i="0" u="none" strike="noStrike" dirty="0">
                        <a:solidFill>
                          <a:srgbClr val="3C3E3E"/>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3C3E3E"/>
                          </a:solidFill>
                          <a:effectLst/>
                          <a:latin typeface="Arial" panose="020B0604020202020204" pitchFamily="34" charset="0"/>
                        </a:rPr>
                        <a:t>2</a:t>
                      </a:r>
                      <a:endParaRPr lang="en-US" sz="800" b="0" i="0" u="none" strike="noStrike" dirty="0">
                        <a:solidFill>
                          <a:srgbClr val="3C3E3E"/>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800" b="0" i="0" u="none" strike="noStrike">
                          <a:solidFill>
                            <a:srgbClr val="3C3E3E"/>
                          </a:solidFill>
                          <a:effectLst/>
                          <a:latin typeface="Arial" panose="020B0604020202020204" pitchFamily="34" charset="0"/>
                        </a:rPr>
                        <a:t>14</a:t>
                      </a:r>
                      <a:endParaRPr lang="en-US" sz="800" b="0" i="0" u="none" strike="noStrike" dirty="0">
                        <a:solidFill>
                          <a:srgbClr val="3C3E3E"/>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3C3E3E"/>
                          </a:solidFill>
                          <a:effectLst/>
                          <a:latin typeface="Arial" panose="020B0604020202020204" pitchFamily="34" charset="0"/>
                        </a:rPr>
                        <a:t>ID</a:t>
                      </a:r>
                      <a:endParaRPr lang="en-US" sz="800" b="0" i="0" u="none" strike="noStrike" dirty="0">
                        <a:solidFill>
                          <a:srgbClr val="3C3E3E"/>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800" b="0" i="0" u="none" strike="noStrike">
                          <a:solidFill>
                            <a:srgbClr val="3C3E3E"/>
                          </a:solidFill>
                          <a:effectLst/>
                          <a:latin typeface="Arial" panose="020B0604020202020204" pitchFamily="34" charset="0"/>
                        </a:rPr>
                        <a:t>$ 75,608</a:t>
                      </a:r>
                      <a:endParaRPr lang="en-US" sz="800" b="0" i="0" u="none" strike="noStrike" dirty="0">
                        <a:solidFill>
                          <a:srgbClr val="3C3E3E"/>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4459278"/>
                  </a:ext>
                </a:extLst>
              </a:tr>
              <a:tr h="166184">
                <a:tc>
                  <a:txBody>
                    <a:bodyPr/>
                    <a:lstStyle/>
                    <a:p>
                      <a:pPr algn="ctr" fontAlgn="ctr"/>
                      <a:r>
                        <a:rPr lang="en-US" sz="800" b="0" i="0" u="none" strike="noStrike" dirty="0">
                          <a:solidFill>
                            <a:srgbClr val="3C3E3E"/>
                          </a:solidFill>
                          <a:effectLst/>
                          <a:latin typeface="Arial" panose="020B0604020202020204" pitchFamily="34" charset="0"/>
                        </a:rPr>
                        <a:t>Pre-Retirement</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9F7"/>
                    </a:solidFill>
                  </a:tcPr>
                </a:tc>
                <a:tc>
                  <a:txBody>
                    <a:bodyPr/>
                    <a:lstStyle/>
                    <a:p>
                      <a:pPr algn="ctr" fontAlgn="ctr"/>
                      <a:r>
                        <a:rPr lang="en-US" sz="800" b="0" i="0" u="none" strike="noStrike">
                          <a:solidFill>
                            <a:srgbClr val="3C3E3E"/>
                          </a:solidFill>
                          <a:effectLst/>
                          <a:latin typeface="Arial" panose="020B0604020202020204" pitchFamily="34" charset="0"/>
                        </a:rPr>
                        <a:t>$72,272</a:t>
                      </a:r>
                      <a:endParaRPr lang="en-US" sz="800" b="0" i="0" u="none" strike="noStrike" dirty="0">
                        <a:solidFill>
                          <a:srgbClr val="3C3E3E"/>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9F7"/>
                    </a:solidFill>
                  </a:tcPr>
                </a:tc>
                <a:tc>
                  <a:txBody>
                    <a:bodyPr/>
                    <a:lstStyle/>
                    <a:p>
                      <a:pPr algn="ctr" fontAlgn="ctr"/>
                      <a:r>
                        <a:rPr lang="en-US" sz="800" b="0" i="0" u="none" strike="noStrike">
                          <a:solidFill>
                            <a:srgbClr val="3C3E3E"/>
                          </a:solidFill>
                          <a:effectLst/>
                          <a:latin typeface="Arial" panose="020B0604020202020204" pitchFamily="34" charset="0"/>
                        </a:rPr>
                        <a:t>55+</a:t>
                      </a:r>
                      <a:endParaRPr lang="en-US" sz="800" b="0" i="0" u="none" strike="noStrike" dirty="0">
                        <a:solidFill>
                          <a:srgbClr val="3C3E3E"/>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9F7"/>
                    </a:solidFill>
                  </a:tcPr>
                </a:tc>
                <a:tc>
                  <a:txBody>
                    <a:bodyPr/>
                    <a:lstStyle/>
                    <a:p>
                      <a:pPr algn="ctr" fontAlgn="ctr"/>
                      <a:r>
                        <a:rPr lang="en-US" sz="800" b="0" i="0" u="none" strike="noStrike">
                          <a:solidFill>
                            <a:srgbClr val="3C3E3E"/>
                          </a:solidFill>
                          <a:effectLst/>
                          <a:latin typeface="Arial" panose="020B0604020202020204" pitchFamily="34" charset="0"/>
                        </a:rPr>
                        <a:t>4</a:t>
                      </a:r>
                      <a:endParaRPr lang="en-US" sz="800" b="0" i="0" u="none" strike="noStrike" dirty="0">
                        <a:solidFill>
                          <a:srgbClr val="3C3E3E"/>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9F7"/>
                    </a:solidFill>
                  </a:tcPr>
                </a:tc>
                <a:tc>
                  <a:txBody>
                    <a:bodyPr/>
                    <a:lstStyle/>
                    <a:p>
                      <a:pPr algn="ctr" fontAlgn="ctr"/>
                      <a:r>
                        <a:rPr lang="en-US" sz="800" b="0" i="0" u="none" strike="noStrike">
                          <a:solidFill>
                            <a:srgbClr val="3C3E3E"/>
                          </a:solidFill>
                          <a:effectLst/>
                          <a:latin typeface="Arial" panose="020B0604020202020204" pitchFamily="34" charset="0"/>
                        </a:rPr>
                        <a:t>17</a:t>
                      </a:r>
                      <a:endParaRPr lang="en-US" sz="800" b="0" i="0" u="none" strike="noStrike" dirty="0">
                        <a:solidFill>
                          <a:srgbClr val="3C3E3E"/>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9F7"/>
                    </a:solidFill>
                  </a:tcPr>
                </a:tc>
                <a:tc>
                  <a:txBody>
                    <a:bodyPr/>
                    <a:lstStyle/>
                    <a:p>
                      <a:pPr algn="ctr" fontAlgn="ctr"/>
                      <a:r>
                        <a:rPr lang="en-US" sz="800" b="0" i="0" u="none" strike="noStrike">
                          <a:solidFill>
                            <a:srgbClr val="3C3E3E"/>
                          </a:solidFill>
                          <a:effectLst/>
                          <a:latin typeface="Arial" panose="020B0604020202020204" pitchFamily="34" charset="0"/>
                        </a:rPr>
                        <a:t>ID</a:t>
                      </a:r>
                      <a:endParaRPr lang="en-US" sz="800" b="0" i="0" u="none" strike="noStrike" dirty="0">
                        <a:solidFill>
                          <a:srgbClr val="3C3E3E"/>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9F7"/>
                    </a:solidFill>
                  </a:tcPr>
                </a:tc>
                <a:tc>
                  <a:txBody>
                    <a:bodyPr/>
                    <a:lstStyle/>
                    <a:p>
                      <a:pPr algn="ctr" fontAlgn="ctr"/>
                      <a:r>
                        <a:rPr lang="en-US" sz="800" b="0" i="0" u="none" strike="noStrike">
                          <a:solidFill>
                            <a:srgbClr val="3C3E3E"/>
                          </a:solidFill>
                          <a:effectLst/>
                          <a:latin typeface="Arial" panose="020B0604020202020204" pitchFamily="34" charset="0"/>
                        </a:rPr>
                        <a:t>$ 63,806</a:t>
                      </a:r>
                      <a:endParaRPr lang="en-US" sz="800" b="0" i="0" u="none" strike="noStrike" dirty="0">
                        <a:solidFill>
                          <a:srgbClr val="3C3E3E"/>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9F7"/>
                    </a:solidFill>
                  </a:tcPr>
                </a:tc>
                <a:extLst>
                  <a:ext uri="{0D108BD9-81ED-4DB2-BD59-A6C34878D82A}">
                    <a16:rowId xmlns:a16="http://schemas.microsoft.com/office/drawing/2014/main" val="2804367877"/>
                  </a:ext>
                </a:extLst>
              </a:tr>
              <a:tr h="166184">
                <a:tc>
                  <a:txBody>
                    <a:bodyPr/>
                    <a:lstStyle/>
                    <a:p>
                      <a:pPr algn="ctr" fontAlgn="ctr"/>
                      <a:r>
                        <a:rPr lang="en-US" sz="800" b="1" i="0" u="none" strike="noStrike" dirty="0">
                          <a:solidFill>
                            <a:schemeClr val="bg1"/>
                          </a:solidFill>
                          <a:effectLst/>
                          <a:latin typeface="Arial" panose="020B0604020202020204" pitchFamily="34" charset="0"/>
                        </a:rPr>
                        <a:t>Company</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800" b="1" i="0" u="none" strike="noStrike">
                          <a:solidFill>
                            <a:schemeClr val="bg1"/>
                          </a:solidFill>
                          <a:effectLst/>
                          <a:latin typeface="Arial" panose="020B0604020202020204" pitchFamily="34" charset="0"/>
                        </a:rPr>
                        <a:t>$71,387</a:t>
                      </a:r>
                      <a:endParaRPr lang="en-US" sz="800" b="1" i="0" u="none" strike="noStrike" dirty="0">
                        <a:solidFill>
                          <a:schemeClr val="bg1"/>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800" b="1" i="0" u="none" strike="noStrike">
                          <a:solidFill>
                            <a:schemeClr val="bg1"/>
                          </a:solidFill>
                          <a:effectLst/>
                          <a:latin typeface="Arial" panose="020B0604020202020204" pitchFamily="34" charset="0"/>
                        </a:rPr>
                        <a:t>All</a:t>
                      </a:r>
                      <a:endParaRPr lang="en-US" sz="800" b="1" i="0" u="none" strike="noStrike" dirty="0">
                        <a:solidFill>
                          <a:schemeClr val="bg1"/>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800" b="1" i="0" u="none" strike="noStrike">
                          <a:solidFill>
                            <a:schemeClr val="bg1"/>
                          </a:solidFill>
                          <a:effectLst/>
                          <a:latin typeface="Arial" panose="020B0604020202020204" pitchFamily="34" charset="0"/>
                        </a:rPr>
                        <a:t>37</a:t>
                      </a:r>
                      <a:endParaRPr lang="en-US" sz="800" b="1" i="0" u="none" strike="noStrike" dirty="0">
                        <a:solidFill>
                          <a:schemeClr val="bg1"/>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800" b="1" i="0" u="none" strike="noStrike">
                          <a:solidFill>
                            <a:schemeClr val="bg1"/>
                          </a:solidFill>
                          <a:effectLst/>
                          <a:latin typeface="Arial" panose="020B0604020202020204" pitchFamily="34" charset="0"/>
                        </a:rPr>
                        <a:t>66</a:t>
                      </a:r>
                      <a:endParaRPr lang="en-US" sz="800" b="1" i="0" u="none" strike="noStrike" dirty="0">
                        <a:solidFill>
                          <a:schemeClr val="bg1"/>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800" b="1" i="0" u="none" strike="noStrike">
                          <a:solidFill>
                            <a:schemeClr val="bg1"/>
                          </a:solidFill>
                          <a:effectLst/>
                          <a:latin typeface="Arial" panose="020B0604020202020204" pitchFamily="34" charset="0"/>
                        </a:rPr>
                        <a:t>$ 83,293</a:t>
                      </a:r>
                      <a:endParaRPr lang="en-US" sz="800" b="1" i="0" u="none" strike="noStrike" dirty="0">
                        <a:solidFill>
                          <a:schemeClr val="bg1"/>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800" b="1" i="0" u="none" strike="noStrike">
                          <a:solidFill>
                            <a:schemeClr val="bg1"/>
                          </a:solidFill>
                          <a:effectLst/>
                          <a:latin typeface="Arial" panose="020B0604020202020204" pitchFamily="34" charset="0"/>
                        </a:rPr>
                        <a:t>$ 64,712</a:t>
                      </a:r>
                      <a:endParaRPr lang="en-US" sz="800" b="1" i="0" u="none" strike="noStrike" dirty="0">
                        <a:solidFill>
                          <a:schemeClr val="bg1"/>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321786890"/>
                  </a:ext>
                </a:extLst>
              </a:tr>
            </a:tbl>
          </a:graphicData>
        </a:graphic>
      </p:graphicFrame>
      <p:sp>
        <p:nvSpPr>
          <p:cNvPr id="6" name="TextBox 38"/>
          <p:cNvSpPr txBox="1"/>
          <p:nvPr/>
        </p:nvSpPr>
        <p:spPr>
          <a:xfrm>
            <a:off x="207441" y="4087311"/>
            <a:ext cx="1199776" cy="754053"/>
          </a:xfrm>
          <a:prstGeom prst="rect">
            <a:avLst/>
          </a:prstGeom>
          <a:noFill/>
          <a:ln>
            <a:solidFill>
              <a:srgbClr val="6FACDE"/>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a:t>12%</a:t>
            </a:r>
            <a:endParaRPr lang="en-US" b="1" dirty="0"/>
          </a:p>
          <a:p>
            <a:r>
              <a:rPr lang="en-US" sz="800"/>
              <a:t>(12 employees)</a:t>
            </a:r>
            <a:endParaRPr lang="en-US" sz="800" dirty="0"/>
          </a:p>
          <a:p>
            <a:r>
              <a:rPr lang="en-US" sz="800" dirty="0"/>
              <a:t>Employees with rent disadvantage</a:t>
            </a:r>
          </a:p>
        </p:txBody>
      </p:sp>
      <p:sp>
        <p:nvSpPr>
          <p:cNvPr id="7" name="TextBox 6"/>
          <p:cNvSpPr txBox="1"/>
          <p:nvPr/>
        </p:nvSpPr>
        <p:spPr>
          <a:xfrm>
            <a:off x="478094" y="945855"/>
            <a:ext cx="2832871" cy="2377574"/>
          </a:xfrm>
          <a:prstGeom prst="rect">
            <a:avLst/>
          </a:prstGeom>
          <a:noFill/>
        </p:spPr>
        <p:txBody>
          <a:bodyPr wrap="square" rtlCol="0">
            <a:spAutoFit/>
          </a:bodyPr>
          <a:lstStyle/>
          <a:p>
            <a:r>
              <a:rPr lang="en-US" sz="1050" dirty="0"/>
              <a:t>In what follows, we examine topical data points that are good indicators of whether a full compensation study is necessary.</a:t>
            </a:r>
          </a:p>
          <a:p>
            <a:pPr marL="171450" indent="-171450">
              <a:buFont typeface="Arial" panose="020B0604020202020204" pitchFamily="34" charset="0"/>
              <a:buChar char="•"/>
            </a:pPr>
            <a:r>
              <a:rPr lang="en-US" sz="1050" dirty="0"/>
              <a:t>Wages by career stage and gender can help indicate if your compensation strategy is skewed towards a specific group.</a:t>
            </a:r>
          </a:p>
          <a:p>
            <a:pPr marL="171450" indent="-171450">
              <a:buFont typeface="Arial" panose="020B0604020202020204" pitchFamily="34" charset="0"/>
              <a:buChar char="•"/>
            </a:pPr>
            <a:r>
              <a:rPr lang="en-US" sz="1050" dirty="0"/>
              <a:t>The 30% rule advises individuals to spend 30% or less of their gross income on housing costs.  The exhibit below indexes each employee’s compensation against the average rent for a 1-bedroom apartment in their county.</a:t>
            </a:r>
          </a:p>
          <a:p>
            <a:pPr marL="171450" indent="-171450">
              <a:buFont typeface="Arial" panose="020B0604020202020204" pitchFamily="34" charset="0"/>
              <a:buChar char="•"/>
            </a:pPr>
            <a:endParaRPr lang="en-US" sz="1200" dirty="0"/>
          </a:p>
        </p:txBody>
      </p:sp>
      <p:pic>
        <p:nvPicPr>
          <p:cNvPr id="20" name="Graphic 2" descr="Man with solid fill">
            <a:extLst>
              <a:ext uri="{FF2B5EF4-FFF2-40B4-BE49-F238E27FC236}">
                <a16:creationId xmlns:a16="http://schemas.microsoft.com/office/drawing/2014/main" id="{3EF75CB9-46A2-4853-833B-BDAC8F29F1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86803" y="4695343"/>
            <a:ext cx="131609" cy="131609"/>
          </a:xfrm>
          <a:prstGeom prst="rect">
            <a:avLst/>
          </a:prstGeom>
        </p:spPr>
      </p:pic>
      <p:sp>
        <p:nvSpPr>
          <p:cNvPr id="23" name="Rectangle 22"/>
          <p:cNvSpPr/>
          <p:nvPr/>
        </p:nvSpPr>
        <p:spPr>
          <a:xfrm>
            <a:off x="6668231" y="2596239"/>
            <a:ext cx="2265734" cy="2245125"/>
          </a:xfrm>
          <a:prstGeom prst="rect">
            <a:avLst/>
          </a:prstGeom>
          <a:solidFill>
            <a:srgbClr val="80008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a:p>
            <a:pPr algn="ctr"/>
            <a:endParaRPr lang="en-US" sz="1000" dirty="0">
              <a:solidFill>
                <a:schemeClr val="bg1"/>
              </a:solidFill>
            </a:endParaRPr>
          </a:p>
          <a:p>
            <a:pPr algn="ctr"/>
            <a:endParaRPr lang="en-US" sz="1000" dirty="0">
              <a:solidFill>
                <a:schemeClr val="bg1"/>
              </a:solidFill>
            </a:endParaRPr>
          </a:p>
          <a:p>
            <a:pPr algn="ctr"/>
            <a:endParaRPr lang="en-US" sz="1000" dirty="0">
              <a:solidFill>
                <a:schemeClr val="bg1"/>
              </a:solidFill>
            </a:endParaRPr>
          </a:p>
          <a:p>
            <a:pPr algn="ctr"/>
            <a:endParaRPr lang="en-US" sz="1000" dirty="0">
              <a:solidFill>
                <a:schemeClr val="bg1"/>
              </a:solidFill>
            </a:endParaRPr>
          </a:p>
          <a:p>
            <a:pPr algn="ctr"/>
            <a:endParaRPr lang="en-US" sz="1000" dirty="0">
              <a:solidFill>
                <a:schemeClr val="bg1"/>
              </a:solidFill>
            </a:endParaRPr>
          </a:p>
          <a:p>
            <a:pPr algn="ctr"/>
            <a:endParaRPr lang="en-US" sz="1000" dirty="0">
              <a:solidFill>
                <a:schemeClr val="bg1"/>
              </a:solidFill>
            </a:endParaRPr>
          </a:p>
          <a:p>
            <a:pPr algn="ctr"/>
            <a:endParaRPr lang="en-US" sz="1000" dirty="0">
              <a:solidFill>
                <a:schemeClr val="bg1"/>
              </a:solidFill>
            </a:endParaRPr>
          </a:p>
          <a:p>
            <a:pPr algn="ctr"/>
            <a:endParaRPr lang="en-US" sz="1000" dirty="0">
              <a:solidFill>
                <a:schemeClr val="bg1"/>
              </a:solidFill>
            </a:endParaRPr>
          </a:p>
          <a:p>
            <a:pPr algn="ctr"/>
            <a:r>
              <a:rPr lang="en-US" sz="1000" b="1" dirty="0">
                <a:solidFill>
                  <a:schemeClr val="bg1"/>
                </a:solidFill>
              </a:rPr>
              <a:t>Rent Disadvantage</a:t>
            </a:r>
          </a:p>
          <a:p>
            <a:pPr algn="ctr"/>
            <a:endParaRPr lang="en-US" sz="1000" dirty="0">
              <a:solidFill>
                <a:schemeClr val="bg1"/>
              </a:solidFill>
            </a:endParaRPr>
          </a:p>
          <a:p>
            <a:pPr algn="ctr"/>
            <a:endParaRPr lang="en-US" sz="1000" dirty="0">
              <a:solidFill>
                <a:schemeClr val="bg1"/>
              </a:solidFill>
            </a:endParaRPr>
          </a:p>
          <a:p>
            <a:pPr algn="ctr"/>
            <a:endParaRPr lang="en-US" sz="1000" dirty="0">
              <a:solidFill>
                <a:schemeClr val="bg1"/>
              </a:solidFill>
            </a:endParaRPr>
          </a:p>
          <a:p>
            <a:pPr algn="ctr"/>
            <a:endParaRPr lang="en-US" sz="1000" dirty="0">
              <a:solidFill>
                <a:schemeClr val="bg1"/>
              </a:solidFill>
            </a:endParaRPr>
          </a:p>
          <a:p>
            <a:pPr algn="ctr"/>
            <a:endParaRPr lang="en-US" sz="1000" dirty="0">
              <a:solidFill>
                <a:schemeClr val="bg1"/>
              </a:solidFill>
            </a:endParaRPr>
          </a:p>
        </p:txBody>
      </p:sp>
      <p:sp>
        <p:nvSpPr>
          <p:cNvPr id="11" name="TextBox 39"/>
          <p:cNvSpPr txBox="1"/>
          <p:nvPr/>
        </p:nvSpPr>
        <p:spPr>
          <a:xfrm>
            <a:off x="1554314" y="4082412"/>
            <a:ext cx="1273900" cy="758952"/>
          </a:xfrm>
          <a:prstGeom prst="rect">
            <a:avLst/>
          </a:prstGeom>
          <a:noFill/>
          <a:ln>
            <a:solidFill>
              <a:srgbClr val="6FACDE"/>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a:t>17%</a:t>
            </a:r>
            <a:endParaRPr lang="en-US" b="1" dirty="0"/>
          </a:p>
          <a:p>
            <a:r>
              <a:rPr lang="en-US" sz="800" dirty="0"/>
              <a:t>Rent disadvantaged employees negatively impacted by SDoH</a:t>
            </a:r>
          </a:p>
        </p:txBody>
      </p:sp>
      <p:pic>
        <p:nvPicPr>
          <p:cNvPr id="8" name="Picture 7"/>
          <p:cNvPicPr>
            <a:picLocks noChangeAspect="1"/>
          </p:cNvPicPr>
          <p:nvPr/>
        </p:nvPicPr>
        <p:blipFill>
          <a:blip r:embed="rId5"/>
          <a:stretch>
            <a:fillRect/>
          </a:stretch>
        </p:blipFill>
        <p:spPr>
          <a:xfrm>
            <a:off x="1041073" y="4136864"/>
            <a:ext cx="249361" cy="249361"/>
          </a:xfrm>
          <a:prstGeom prst="rect">
            <a:avLst/>
          </a:prstGeom>
        </p:spPr>
      </p:pic>
      <p:grpSp>
        <p:nvGrpSpPr>
          <p:cNvPr id="13" name="Group 12"/>
          <p:cNvGrpSpPr/>
          <p:nvPr/>
        </p:nvGrpSpPr>
        <p:grpSpPr>
          <a:xfrm>
            <a:off x="2265861" y="4156818"/>
            <a:ext cx="516458" cy="196774"/>
            <a:chOff x="2441271" y="3584204"/>
            <a:chExt cx="760429" cy="285346"/>
          </a:xfrm>
        </p:grpSpPr>
        <p:sp>
          <p:nvSpPr>
            <p:cNvPr id="12" name="Oval 11"/>
            <p:cNvSpPr/>
            <p:nvPr/>
          </p:nvSpPr>
          <p:spPr>
            <a:xfrm>
              <a:off x="2771724" y="3644443"/>
              <a:ext cx="99523" cy="167751"/>
            </a:xfrm>
            <a:custGeom>
              <a:avLst/>
              <a:gdLst>
                <a:gd name="connsiteX0" fmla="*/ 0 w 78721"/>
                <a:gd name="connsiteY0" fmla="*/ 64140 h 128279"/>
                <a:gd name="connsiteX1" fmla="*/ 39361 w 78721"/>
                <a:gd name="connsiteY1" fmla="*/ 0 h 128279"/>
                <a:gd name="connsiteX2" fmla="*/ 78722 w 78721"/>
                <a:gd name="connsiteY2" fmla="*/ 64140 h 128279"/>
                <a:gd name="connsiteX3" fmla="*/ 39361 w 78721"/>
                <a:gd name="connsiteY3" fmla="*/ 128280 h 128279"/>
                <a:gd name="connsiteX4" fmla="*/ 0 w 78721"/>
                <a:gd name="connsiteY4" fmla="*/ 64140 h 128279"/>
                <a:gd name="connsiteX0" fmla="*/ 0 w 78722"/>
                <a:gd name="connsiteY0" fmla="*/ 64140 h 128280"/>
                <a:gd name="connsiteX1" fmla="*/ 39361 w 78722"/>
                <a:gd name="connsiteY1" fmla="*/ 0 h 128280"/>
                <a:gd name="connsiteX2" fmla="*/ 78722 w 78722"/>
                <a:gd name="connsiteY2" fmla="*/ 64140 h 128280"/>
                <a:gd name="connsiteX3" fmla="*/ 39361 w 78722"/>
                <a:gd name="connsiteY3" fmla="*/ 128280 h 128280"/>
                <a:gd name="connsiteX4" fmla="*/ 0 w 78722"/>
                <a:gd name="connsiteY4" fmla="*/ 64140 h 128280"/>
                <a:gd name="connsiteX0" fmla="*/ 0 w 78722"/>
                <a:gd name="connsiteY0" fmla="*/ 64140 h 128280"/>
                <a:gd name="connsiteX1" fmla="*/ 39361 w 78722"/>
                <a:gd name="connsiteY1" fmla="*/ 0 h 128280"/>
                <a:gd name="connsiteX2" fmla="*/ 78722 w 78722"/>
                <a:gd name="connsiteY2" fmla="*/ 64140 h 128280"/>
                <a:gd name="connsiteX3" fmla="*/ 39361 w 78722"/>
                <a:gd name="connsiteY3" fmla="*/ 128280 h 128280"/>
                <a:gd name="connsiteX4" fmla="*/ 0 w 78722"/>
                <a:gd name="connsiteY4" fmla="*/ 64140 h 128280"/>
                <a:gd name="connsiteX0" fmla="*/ 0 w 78722"/>
                <a:gd name="connsiteY0" fmla="*/ 64140 h 128280"/>
                <a:gd name="connsiteX1" fmla="*/ 39361 w 78722"/>
                <a:gd name="connsiteY1" fmla="*/ 0 h 128280"/>
                <a:gd name="connsiteX2" fmla="*/ 78722 w 78722"/>
                <a:gd name="connsiteY2" fmla="*/ 64140 h 128280"/>
                <a:gd name="connsiteX3" fmla="*/ 39361 w 78722"/>
                <a:gd name="connsiteY3" fmla="*/ 128280 h 128280"/>
                <a:gd name="connsiteX4" fmla="*/ 0 w 78722"/>
                <a:gd name="connsiteY4" fmla="*/ 64140 h 128280"/>
                <a:gd name="connsiteX0" fmla="*/ 0 w 78722"/>
                <a:gd name="connsiteY0" fmla="*/ 64140 h 128280"/>
                <a:gd name="connsiteX1" fmla="*/ 39361 w 78722"/>
                <a:gd name="connsiteY1" fmla="*/ 0 h 128280"/>
                <a:gd name="connsiteX2" fmla="*/ 78722 w 78722"/>
                <a:gd name="connsiteY2" fmla="*/ 64140 h 128280"/>
                <a:gd name="connsiteX3" fmla="*/ 39361 w 78722"/>
                <a:gd name="connsiteY3" fmla="*/ 128280 h 128280"/>
                <a:gd name="connsiteX4" fmla="*/ 0 w 78722"/>
                <a:gd name="connsiteY4" fmla="*/ 64140 h 128280"/>
                <a:gd name="connsiteX0" fmla="*/ 0 w 78722"/>
                <a:gd name="connsiteY0" fmla="*/ 110189 h 174329"/>
                <a:gd name="connsiteX1" fmla="*/ 39361 w 78722"/>
                <a:gd name="connsiteY1" fmla="*/ 0 h 174329"/>
                <a:gd name="connsiteX2" fmla="*/ 78722 w 78722"/>
                <a:gd name="connsiteY2" fmla="*/ 110189 h 174329"/>
                <a:gd name="connsiteX3" fmla="*/ 39361 w 78722"/>
                <a:gd name="connsiteY3" fmla="*/ 174329 h 174329"/>
                <a:gd name="connsiteX4" fmla="*/ 0 w 78722"/>
                <a:gd name="connsiteY4" fmla="*/ 110189 h 174329"/>
                <a:gd name="connsiteX0" fmla="*/ 0 w 78722"/>
                <a:gd name="connsiteY0" fmla="*/ 110189 h 226956"/>
                <a:gd name="connsiteX1" fmla="*/ 39361 w 78722"/>
                <a:gd name="connsiteY1" fmla="*/ 0 h 226956"/>
                <a:gd name="connsiteX2" fmla="*/ 78722 w 78722"/>
                <a:gd name="connsiteY2" fmla="*/ 110189 h 226956"/>
                <a:gd name="connsiteX3" fmla="*/ 39361 w 78722"/>
                <a:gd name="connsiteY3" fmla="*/ 226956 h 226956"/>
                <a:gd name="connsiteX4" fmla="*/ 0 w 78722"/>
                <a:gd name="connsiteY4" fmla="*/ 110189 h 226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22" h="226956">
                  <a:moveTo>
                    <a:pt x="0" y="110189"/>
                  </a:moveTo>
                  <a:cubicBezTo>
                    <a:pt x="0" y="72363"/>
                    <a:pt x="17623" y="0"/>
                    <a:pt x="39361" y="0"/>
                  </a:cubicBezTo>
                  <a:cubicBezTo>
                    <a:pt x="61099" y="0"/>
                    <a:pt x="78722" y="74765"/>
                    <a:pt x="78722" y="110189"/>
                  </a:cubicBezTo>
                  <a:cubicBezTo>
                    <a:pt x="78722" y="145613"/>
                    <a:pt x="61099" y="226956"/>
                    <a:pt x="39361" y="226956"/>
                  </a:cubicBezTo>
                  <a:cubicBezTo>
                    <a:pt x="17623" y="226956"/>
                    <a:pt x="0" y="148015"/>
                    <a:pt x="0" y="110189"/>
                  </a:cubicBezTo>
                  <a:close/>
                </a:path>
              </a:pathLst>
            </a:cu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6"/>
            <a:stretch>
              <a:fillRect/>
            </a:stretch>
          </p:blipFill>
          <p:spPr>
            <a:xfrm>
              <a:off x="2890023" y="3623273"/>
              <a:ext cx="207213" cy="207213"/>
            </a:xfrm>
            <a:prstGeom prst="rect">
              <a:avLst/>
            </a:prstGeom>
          </p:spPr>
        </p:pic>
        <p:pic>
          <p:nvPicPr>
            <p:cNvPr id="9" name="Picture 8"/>
            <p:cNvPicPr>
              <a:picLocks noChangeAspect="1"/>
            </p:cNvPicPr>
            <p:nvPr/>
          </p:nvPicPr>
          <p:blipFill>
            <a:blip r:embed="rId7"/>
            <a:stretch>
              <a:fillRect/>
            </a:stretch>
          </p:blipFill>
          <p:spPr>
            <a:xfrm>
              <a:off x="2548546" y="3623273"/>
              <a:ext cx="207213" cy="207213"/>
            </a:xfrm>
            <a:prstGeom prst="rect">
              <a:avLst/>
            </a:prstGeom>
          </p:spPr>
        </p:pic>
        <p:sp>
          <p:nvSpPr>
            <p:cNvPr id="10" name="Oval 9"/>
            <p:cNvSpPr/>
            <p:nvPr/>
          </p:nvSpPr>
          <p:spPr>
            <a:xfrm>
              <a:off x="2441271" y="3584205"/>
              <a:ext cx="429976" cy="285345"/>
            </a:xfrm>
            <a:prstGeom prst="ellipse">
              <a:avLst/>
            </a:prstGeom>
            <a:no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a:off x="2771724" y="3584204"/>
              <a:ext cx="429976" cy="285345"/>
            </a:xfrm>
            <a:prstGeom prst="ellipse">
              <a:avLst/>
            </a:prstGeom>
            <a:no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82762E79-D51D-C533-A2B4-5D015D3317AB}"/>
              </a:ext>
            </a:extLst>
          </p:cNvPr>
          <p:cNvPicPr>
            <a:picLocks noChangeAspect="1"/>
          </p:cNvPicPr>
          <p:nvPr/>
        </p:nvPicPr>
        <p:blipFill>
          <a:blip r:embed="rId8"/>
          <a:stretch>
            <a:fillRect/>
          </a:stretch>
        </p:blipFill>
        <p:spPr>
          <a:xfrm>
            <a:off x="2798064" y="4251960"/>
            <a:ext cx="6144768" cy="600511"/>
          </a:xfrm>
          <a:prstGeom prst="rect">
            <a:avLst/>
          </a:prstGeom>
        </p:spPr>
      </p:pic>
    </p:spTree>
    <p:extLst>
      <p:ext uri="{BB962C8B-B14F-4D97-AF65-F5344CB8AC3E}">
        <p14:creationId xmlns:p14="http://schemas.microsoft.com/office/powerpoint/2010/main" val="9656212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30AC90-4E98-288D-7768-30FB615AC9AB}"/>
              </a:ext>
            </a:extLst>
          </p:cNvPr>
          <p:cNvPicPr>
            <a:picLocks noChangeAspect="1"/>
          </p:cNvPicPr>
          <p:nvPr/>
        </p:nvPicPr>
        <p:blipFill>
          <a:blip r:embed="rId3"/>
          <a:stretch>
            <a:fillRect/>
          </a:stretch>
        </p:blipFill>
        <p:spPr>
          <a:xfrm>
            <a:off x="2276856" y="3694176"/>
            <a:ext cx="6720840" cy="1043541"/>
          </a:xfrm>
          <a:prstGeom prst="rect">
            <a:avLst/>
          </a:prstGeom>
        </p:spPr>
      </p:pic>
      <p:sp>
        <p:nvSpPr>
          <p:cNvPr id="4" name="Text Placeholder 1">
            <a:extLst>
              <a:ext uri="{FF2B5EF4-FFF2-40B4-BE49-F238E27FC236}">
                <a16:creationId xmlns:a16="http://schemas.microsoft.com/office/drawing/2014/main" id="{D9CF0BDA-84DB-3A7D-742F-45F827BA1768}"/>
              </a:ext>
            </a:extLst>
          </p:cNvPr>
          <p:cNvSpPr txBox="1">
            <a:spLocks/>
          </p:cNvSpPr>
          <p:nvPr/>
        </p:nvSpPr>
        <p:spPr>
          <a:xfrm>
            <a:off x="228600" y="316238"/>
            <a:ext cx="7772400" cy="308610"/>
          </a:xfrm>
          <a:prstGeom prst="rect">
            <a:avLst/>
          </a:prstGeom>
        </p:spPr>
        <p:txBody>
          <a:bodyPr vert="horz" lIns="91440" tIns="45720" rIns="91440" bIns="45720" rtlCol="0">
            <a:noAutofit/>
          </a:bodyPr>
          <a:lstStyle>
            <a:lvl1pPr marL="0" indent="0" algn="l" defTabSz="457200" rtl="0" eaLnBrk="1" latinLnBrk="0" hangingPunct="1">
              <a:spcBef>
                <a:spcPts val="0"/>
              </a:spcBef>
              <a:spcAft>
                <a:spcPts val="900"/>
              </a:spcAft>
              <a:buClr>
                <a:schemeClr val="accent2"/>
              </a:buClr>
              <a:buFont typeface="Arial"/>
              <a:buNone/>
              <a:defRPr sz="1800" b="1" kern="1200">
                <a:solidFill>
                  <a:schemeClr val="accent2"/>
                </a:solidFill>
                <a:latin typeface="+mj-lt"/>
                <a:ea typeface="+mn-ea"/>
                <a:cs typeface="Times New Roman"/>
              </a:defRPr>
            </a:lvl1pPr>
            <a:lvl2pPr marL="461963" indent="-230188" algn="l" defTabSz="457200" rtl="0" eaLnBrk="1" latinLnBrk="0" hangingPunct="1">
              <a:spcBef>
                <a:spcPts val="0"/>
              </a:spcBef>
              <a:spcAft>
                <a:spcPts val="900"/>
              </a:spcAft>
              <a:buClr>
                <a:schemeClr val="accent2"/>
              </a:buClr>
              <a:buFont typeface="Arial"/>
              <a:buChar char="–"/>
              <a:defRPr sz="1400" kern="1200">
                <a:solidFill>
                  <a:schemeClr val="tx2"/>
                </a:solidFill>
                <a:latin typeface="+mn-lt"/>
                <a:ea typeface="+mn-ea"/>
                <a:cs typeface="Times New Roman"/>
              </a:defRPr>
            </a:lvl2pPr>
            <a:lvl3pPr marL="684213" indent="-230188" algn="l" defTabSz="457200" rtl="0" eaLnBrk="1" latinLnBrk="0" hangingPunct="1">
              <a:spcBef>
                <a:spcPts val="0"/>
              </a:spcBef>
              <a:spcAft>
                <a:spcPts val="900"/>
              </a:spcAft>
              <a:buClr>
                <a:schemeClr val="accent2"/>
              </a:buClr>
              <a:buFont typeface="Wingdings" panose="05000000000000000000" pitchFamily="2" charset="2"/>
              <a:buChar char="§"/>
              <a:defRPr sz="1300" kern="1200">
                <a:solidFill>
                  <a:schemeClr val="tx2"/>
                </a:solidFill>
                <a:latin typeface="+mn-lt"/>
                <a:ea typeface="+mn-ea"/>
                <a:cs typeface="Times New Roman"/>
              </a:defRPr>
            </a:lvl3pPr>
            <a:lvl4pPr marL="914400" indent="-223838" algn="l" defTabSz="457200" rtl="0" eaLnBrk="1" latinLnBrk="0" hangingPunct="1">
              <a:spcBef>
                <a:spcPts val="0"/>
              </a:spcBef>
              <a:spcAft>
                <a:spcPts val="900"/>
              </a:spcAft>
              <a:buClr>
                <a:schemeClr val="accent2"/>
              </a:buClr>
              <a:buFont typeface="Arial"/>
              <a:buChar char="–"/>
              <a:defRPr lang="en-US" sz="1300" kern="1200" dirty="0">
                <a:solidFill>
                  <a:schemeClr val="tx2"/>
                </a:solidFill>
                <a:latin typeface="+mn-lt"/>
                <a:ea typeface="+mn-ea"/>
                <a:cs typeface="Times New Roman"/>
              </a:defRPr>
            </a:lvl4pPr>
            <a:lvl5pPr marL="1143000" indent="-223838" algn="l" defTabSz="457200" rtl="0" eaLnBrk="1" latinLnBrk="0" hangingPunct="1">
              <a:spcBef>
                <a:spcPts val="0"/>
              </a:spcBef>
              <a:spcAft>
                <a:spcPts val="900"/>
              </a:spcAft>
              <a:buClr>
                <a:schemeClr val="accent2"/>
              </a:buClr>
              <a:buFont typeface="Arial" panose="020B0604020202020204" pitchFamily="34" charset="0"/>
              <a:buChar char="–"/>
              <a:defRPr sz="1300" kern="1200">
                <a:solidFill>
                  <a:schemeClr val="tx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Mental Health</a:t>
            </a:r>
          </a:p>
        </p:txBody>
      </p:sp>
      <p:sp>
        <p:nvSpPr>
          <p:cNvPr id="12" name="TextBox 38">
            <a:extLst>
              <a:ext uri="{FF2B5EF4-FFF2-40B4-BE49-F238E27FC236}">
                <a16:creationId xmlns:a16="http://schemas.microsoft.com/office/drawing/2014/main" id="{2611DC82-5D0B-7CC4-9598-B146A4BBB5B5}"/>
              </a:ext>
            </a:extLst>
          </p:cNvPr>
          <p:cNvSpPr txBox="1"/>
          <p:nvPr/>
        </p:nvSpPr>
        <p:spPr>
          <a:xfrm>
            <a:off x="228601" y="3547893"/>
            <a:ext cx="1629696" cy="1292662"/>
          </a:xfrm>
          <a:prstGeom prst="rect">
            <a:avLst/>
          </a:prstGeom>
          <a:noFill/>
          <a:ln>
            <a:solidFill>
              <a:srgbClr val="6FACDE"/>
            </a:solidFill>
          </a:ln>
        </p:spPr>
        <p:txBody>
          <a:bodyPr wrap="square" tIns="91440" bIns="9144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a:t>13</a:t>
            </a:r>
            <a:endParaRPr lang="en-US" sz="2000" b="1" dirty="0"/>
          </a:p>
          <a:p>
            <a:endParaRPr lang="en-US" sz="900" dirty="0"/>
          </a:p>
          <a:p>
            <a:r>
              <a:rPr lang="en-US" sz="900" dirty="0"/>
              <a:t>Employees live in an area with a high prevalence of depression</a:t>
            </a:r>
          </a:p>
          <a:p>
            <a:endParaRPr lang="en-US" sz="800" b="1" dirty="0"/>
          </a:p>
          <a:p>
            <a:r>
              <a:rPr lang="en-US" sz="800" b="1"/>
              <a:t>(4 less than expected)³</a:t>
            </a:r>
            <a:endParaRPr lang="en-US" sz="800" b="1" dirty="0"/>
          </a:p>
        </p:txBody>
      </p:sp>
      <p:graphicFrame>
        <p:nvGraphicFramePr>
          <p:cNvPr id="14" name="Table 13">
            <a:extLst>
              <a:ext uri="{FF2B5EF4-FFF2-40B4-BE49-F238E27FC236}">
                <a16:creationId xmlns:a16="http://schemas.microsoft.com/office/drawing/2014/main" id="{2397AF05-DAA1-736B-5EFD-C0C73105CD1D}"/>
              </a:ext>
            </a:extLst>
          </p:cNvPr>
          <p:cNvGraphicFramePr>
            <a:graphicFrameLocks noGrp="1"/>
          </p:cNvGraphicFramePr>
          <p:nvPr>
            <p:extLst>
              <p:ext uri="{D42A27DB-BD31-4B8C-83A1-F6EECF244321}">
                <p14:modId xmlns:p14="http://schemas.microsoft.com/office/powerpoint/2010/main" val="717952977"/>
              </p:ext>
            </p:extLst>
          </p:nvPr>
        </p:nvGraphicFramePr>
        <p:xfrm>
          <a:off x="6555474" y="921733"/>
          <a:ext cx="2433661" cy="2434902"/>
        </p:xfrm>
        <a:graphic>
          <a:graphicData uri="http://schemas.openxmlformats.org/drawingml/2006/table">
            <a:tbl>
              <a:tblPr/>
              <a:tblGrid>
                <a:gridCol w="980823">
                  <a:extLst>
                    <a:ext uri="{9D8B030D-6E8A-4147-A177-3AD203B41FA5}">
                      <a16:colId xmlns:a16="http://schemas.microsoft.com/office/drawing/2014/main" val="401868541"/>
                    </a:ext>
                  </a:extLst>
                </a:gridCol>
                <a:gridCol w="498209">
                  <a:extLst>
                    <a:ext uri="{9D8B030D-6E8A-4147-A177-3AD203B41FA5}">
                      <a16:colId xmlns:a16="http://schemas.microsoft.com/office/drawing/2014/main" val="3619278696"/>
                    </a:ext>
                  </a:extLst>
                </a:gridCol>
                <a:gridCol w="954629">
                  <a:extLst>
                    <a:ext uri="{9D8B030D-6E8A-4147-A177-3AD203B41FA5}">
                      <a16:colId xmlns:a16="http://schemas.microsoft.com/office/drawing/2014/main" val="748234934"/>
                    </a:ext>
                  </a:extLst>
                </a:gridCol>
              </a:tblGrid>
              <a:tr h="509790">
                <a:tc>
                  <a:txBody>
                    <a:bodyPr/>
                    <a:lstStyle/>
                    <a:p>
                      <a:pPr algn="ctr" fontAlgn="ctr"/>
                      <a:r>
                        <a:rPr lang="en-US" sz="800" b="1" i="0" u="none" strike="noStrike" dirty="0">
                          <a:solidFill>
                            <a:srgbClr val="FFFFFF"/>
                          </a:solidFill>
                          <a:effectLst/>
                          <a:latin typeface="Arial" panose="020B0604020202020204" pitchFamily="34" charset="0"/>
                        </a:rPr>
                        <a:t>Career Stage</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5BC"/>
                    </a:solidFill>
                  </a:tcPr>
                </a:tc>
                <a:tc>
                  <a:txBody>
                    <a:bodyPr/>
                    <a:lstStyle/>
                    <a:p>
                      <a:pPr algn="ctr" fontAlgn="ctr"/>
                      <a:r>
                        <a:rPr lang="en-US" sz="800" b="1" i="0" u="none" strike="noStrike" dirty="0">
                          <a:solidFill>
                            <a:srgbClr val="FFFFFF"/>
                          </a:solidFill>
                          <a:effectLst/>
                          <a:latin typeface="Arial" panose="020B0604020202020204" pitchFamily="34" charset="0"/>
                        </a:rPr>
                        <a:t>Age Range</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5BC"/>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latin typeface="Arial" panose="020B0604020202020204" pitchFamily="34" charset="0"/>
                        </a:rPr>
                        <a:t># (%)</a:t>
                      </a:r>
                    </a:p>
                    <a:p>
                      <a:pPr marL="0" marR="0" lvl="0" indent="0" algn="ctr" defTabSz="4572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latin typeface="Arial" panose="020B0604020202020204" pitchFamily="34" charset="0"/>
                        </a:rPr>
                        <a:t> High Prevalence</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5BC"/>
                    </a:solidFill>
                  </a:tcPr>
                </a:tc>
                <a:extLst>
                  <a:ext uri="{0D108BD9-81ED-4DB2-BD59-A6C34878D82A}">
                    <a16:rowId xmlns:a16="http://schemas.microsoft.com/office/drawing/2014/main" val="974486506"/>
                  </a:ext>
                </a:extLst>
              </a:tr>
              <a:tr h="320852">
                <a:tc>
                  <a:txBody>
                    <a:bodyPr/>
                    <a:lstStyle/>
                    <a:p>
                      <a:pPr algn="ctr" fontAlgn="ctr"/>
                      <a:r>
                        <a:rPr lang="en-US" sz="800" b="0" i="0" u="none" strike="noStrike" dirty="0">
                          <a:solidFill>
                            <a:srgbClr val="3C3E3E"/>
                          </a:solidFill>
                          <a:effectLst/>
                          <a:latin typeface="Arial" panose="020B0604020202020204" pitchFamily="34" charset="0"/>
                        </a:rPr>
                        <a:t>Exploration</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9F7"/>
                    </a:solidFill>
                  </a:tcPr>
                </a:tc>
                <a:tc>
                  <a:txBody>
                    <a:bodyPr/>
                    <a:lstStyle/>
                    <a:p>
                      <a:pPr algn="ctr" fontAlgn="ctr"/>
                      <a:r>
                        <a:rPr lang="en-US" sz="800" b="0" i="0" u="none" strike="noStrike" dirty="0">
                          <a:solidFill>
                            <a:srgbClr val="3C3E3E"/>
                          </a:solidFill>
                          <a:effectLst/>
                          <a:latin typeface="Arial" panose="020B0604020202020204" pitchFamily="34" charset="0"/>
                        </a:rPr>
                        <a:t>&lt;25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9F7"/>
                    </a:solidFill>
                  </a:tcPr>
                </a:tc>
                <a:tc>
                  <a:txBody>
                    <a:bodyPr/>
                    <a:lstStyle/>
                    <a:p>
                      <a:pPr algn="ctr" fontAlgn="ctr"/>
                      <a:r>
                        <a:rPr lang="en-US" sz="800" b="0" i="0" u="none" strike="noStrike">
                          <a:solidFill>
                            <a:srgbClr val="3C3E3E"/>
                          </a:solidFill>
                          <a:effectLst/>
                          <a:latin typeface="Arial" panose="020B0604020202020204" pitchFamily="34" charset="0"/>
                        </a:rPr>
                        <a:t>1 (33%)</a:t>
                      </a:r>
                      <a:endParaRPr lang="en-US" sz="800" b="0" i="0" u="none" strike="noStrike" dirty="0">
                        <a:solidFill>
                          <a:srgbClr val="3C3E3E"/>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9F7"/>
                    </a:solidFill>
                  </a:tcPr>
                </a:tc>
                <a:extLst>
                  <a:ext uri="{0D108BD9-81ED-4DB2-BD59-A6C34878D82A}">
                    <a16:rowId xmlns:a16="http://schemas.microsoft.com/office/drawing/2014/main" val="964481459"/>
                  </a:ext>
                </a:extLst>
              </a:tr>
              <a:tr h="320852">
                <a:tc>
                  <a:txBody>
                    <a:bodyPr/>
                    <a:lstStyle/>
                    <a:p>
                      <a:pPr algn="ctr" fontAlgn="ctr"/>
                      <a:r>
                        <a:rPr lang="en-US" sz="800" b="0" i="0" u="none" strike="noStrike" dirty="0">
                          <a:solidFill>
                            <a:srgbClr val="3C3E3E"/>
                          </a:solidFill>
                          <a:effectLst/>
                          <a:latin typeface="Arial" panose="020B0604020202020204" pitchFamily="34" charset="0"/>
                        </a:rPr>
                        <a:t>Establishment</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3C3E3E"/>
                          </a:solidFill>
                          <a:effectLst/>
                          <a:latin typeface="Arial" panose="020B0604020202020204" pitchFamily="34" charset="0"/>
                        </a:rPr>
                        <a:t>25-34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3C3E3E"/>
                          </a:solidFill>
                          <a:effectLst/>
                          <a:latin typeface="Arial" panose="020B0604020202020204" pitchFamily="34" charset="0"/>
                        </a:rPr>
                        <a:t>4 (11%)</a:t>
                      </a:r>
                      <a:endParaRPr lang="en-US" sz="800" b="0" i="0" u="none" strike="noStrike" dirty="0">
                        <a:solidFill>
                          <a:srgbClr val="3C3E3E"/>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9824891"/>
                  </a:ext>
                </a:extLst>
              </a:tr>
              <a:tr h="320852">
                <a:tc>
                  <a:txBody>
                    <a:bodyPr/>
                    <a:lstStyle/>
                    <a:p>
                      <a:pPr algn="ctr" fontAlgn="ctr"/>
                      <a:r>
                        <a:rPr lang="en-US" sz="800" b="0" i="0" u="none" strike="noStrike" dirty="0">
                          <a:solidFill>
                            <a:srgbClr val="3C3E3E"/>
                          </a:solidFill>
                          <a:effectLst/>
                          <a:latin typeface="Arial" panose="020B0604020202020204" pitchFamily="34" charset="0"/>
                        </a:rPr>
                        <a:t>Mid-Career</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9F7"/>
                    </a:solidFill>
                  </a:tcPr>
                </a:tc>
                <a:tc>
                  <a:txBody>
                    <a:bodyPr/>
                    <a:lstStyle/>
                    <a:p>
                      <a:pPr algn="ctr" fontAlgn="ctr"/>
                      <a:r>
                        <a:rPr lang="en-US" sz="800" b="0" i="0" u="none" strike="noStrike" dirty="0">
                          <a:solidFill>
                            <a:srgbClr val="3C3E3E"/>
                          </a:solidFill>
                          <a:effectLst/>
                          <a:latin typeface="Arial" panose="020B0604020202020204" pitchFamily="34" charset="0"/>
                        </a:rPr>
                        <a:t>35-44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9F7"/>
                    </a:solidFill>
                  </a:tcPr>
                </a:tc>
                <a:tc>
                  <a:txBody>
                    <a:bodyPr/>
                    <a:lstStyle/>
                    <a:p>
                      <a:pPr algn="ctr" fontAlgn="ctr"/>
                      <a:r>
                        <a:rPr lang="en-US" sz="800" b="0" i="0" u="none" strike="noStrike">
                          <a:solidFill>
                            <a:srgbClr val="3C3E3E"/>
                          </a:solidFill>
                          <a:effectLst/>
                          <a:latin typeface="Arial" panose="020B0604020202020204" pitchFamily="34" charset="0"/>
                        </a:rPr>
                        <a:t>2 (7%)</a:t>
                      </a:r>
                      <a:endParaRPr lang="en-US" sz="800" b="0" i="0" u="none" strike="noStrike" dirty="0">
                        <a:solidFill>
                          <a:srgbClr val="3C3E3E"/>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9F7"/>
                    </a:solidFill>
                  </a:tcPr>
                </a:tc>
                <a:extLst>
                  <a:ext uri="{0D108BD9-81ED-4DB2-BD59-A6C34878D82A}">
                    <a16:rowId xmlns:a16="http://schemas.microsoft.com/office/drawing/2014/main" val="2528621727"/>
                  </a:ext>
                </a:extLst>
              </a:tr>
              <a:tr h="320852">
                <a:tc>
                  <a:txBody>
                    <a:bodyPr/>
                    <a:lstStyle/>
                    <a:p>
                      <a:pPr algn="ctr" fontAlgn="ctr"/>
                      <a:r>
                        <a:rPr lang="en-US" sz="800" b="0" i="0" u="none" strike="noStrike" dirty="0">
                          <a:solidFill>
                            <a:srgbClr val="3C3E3E"/>
                          </a:solidFill>
                          <a:effectLst/>
                          <a:latin typeface="Arial" panose="020B0604020202020204" pitchFamily="34" charset="0"/>
                        </a:rPr>
                        <a:t>Late Career</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3C3E3E"/>
                          </a:solidFill>
                          <a:effectLst/>
                          <a:latin typeface="Arial" panose="020B0604020202020204" pitchFamily="34" charset="0"/>
                        </a:rPr>
                        <a:t>45-54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3C3E3E"/>
                          </a:solidFill>
                          <a:effectLst/>
                          <a:latin typeface="Arial" panose="020B0604020202020204" pitchFamily="34" charset="0"/>
                        </a:rPr>
                        <a:t>3 (19%)</a:t>
                      </a:r>
                      <a:endParaRPr lang="en-US" sz="800" b="0" i="0" u="none" strike="noStrike" dirty="0">
                        <a:solidFill>
                          <a:srgbClr val="3C3E3E"/>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4459278"/>
                  </a:ext>
                </a:extLst>
              </a:tr>
              <a:tr h="320852">
                <a:tc>
                  <a:txBody>
                    <a:bodyPr/>
                    <a:lstStyle/>
                    <a:p>
                      <a:pPr algn="ctr" fontAlgn="ctr"/>
                      <a:r>
                        <a:rPr lang="en-US" sz="800" b="0" i="0" u="none" strike="noStrike" dirty="0">
                          <a:solidFill>
                            <a:srgbClr val="3C3E3E"/>
                          </a:solidFill>
                          <a:effectLst/>
                          <a:latin typeface="Arial" panose="020B0604020202020204" pitchFamily="34" charset="0"/>
                        </a:rPr>
                        <a:t>Pre-Retirement</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9F7"/>
                    </a:solidFill>
                  </a:tcPr>
                </a:tc>
                <a:tc>
                  <a:txBody>
                    <a:bodyPr/>
                    <a:lstStyle/>
                    <a:p>
                      <a:pPr algn="ctr" fontAlgn="ctr"/>
                      <a:r>
                        <a:rPr lang="en-US" sz="800" b="0" i="0" u="none" strike="noStrike" dirty="0">
                          <a:solidFill>
                            <a:srgbClr val="3C3E3E"/>
                          </a:solidFill>
                          <a:effectLst/>
                          <a:latin typeface="Arial" panose="020B0604020202020204" pitchFamily="34" charset="0"/>
                        </a:rPr>
                        <a:t>55+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9F7"/>
                    </a:solidFill>
                  </a:tcPr>
                </a:tc>
                <a:tc>
                  <a:txBody>
                    <a:bodyPr/>
                    <a:lstStyle/>
                    <a:p>
                      <a:pPr algn="ctr" fontAlgn="ctr"/>
                      <a:r>
                        <a:rPr lang="en-US" sz="800" b="0" i="0" u="none" strike="noStrike">
                          <a:solidFill>
                            <a:srgbClr val="3C3E3E"/>
                          </a:solidFill>
                          <a:effectLst/>
                          <a:latin typeface="Arial" panose="020B0604020202020204" pitchFamily="34" charset="0"/>
                        </a:rPr>
                        <a:t>3 (14%)</a:t>
                      </a:r>
                      <a:endParaRPr lang="en-US" sz="800" b="0" i="0" u="none" strike="noStrike" dirty="0">
                        <a:solidFill>
                          <a:srgbClr val="3C3E3E"/>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9F7"/>
                    </a:solidFill>
                  </a:tcPr>
                </a:tc>
                <a:extLst>
                  <a:ext uri="{0D108BD9-81ED-4DB2-BD59-A6C34878D82A}">
                    <a16:rowId xmlns:a16="http://schemas.microsoft.com/office/drawing/2014/main" val="2804367877"/>
                  </a:ext>
                </a:extLst>
              </a:tr>
              <a:tr h="320852">
                <a:tc>
                  <a:txBody>
                    <a:bodyPr/>
                    <a:lstStyle/>
                    <a:p>
                      <a:pPr marL="0" algn="ctr" defTabSz="457200" rtl="0" eaLnBrk="1" fontAlgn="ctr" latinLnBrk="0" hangingPunct="1"/>
                      <a:r>
                        <a:rPr lang="en-US" sz="800" b="1" i="0" u="none" strike="noStrike" kern="1200" dirty="0">
                          <a:solidFill>
                            <a:schemeClr val="bg1"/>
                          </a:solidFill>
                          <a:effectLst/>
                          <a:latin typeface="Arial" panose="020B0604020202020204" pitchFamily="34" charset="0"/>
                          <a:ea typeface="+mn-ea"/>
                          <a:cs typeface="+mn-cs"/>
                        </a:rPr>
                        <a:t>Company</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457200" rtl="0" eaLnBrk="1" fontAlgn="ctr" latinLnBrk="0" hangingPunct="1"/>
                      <a:r>
                        <a:rPr lang="en-US" sz="800" b="1" i="0" u="none" strike="noStrike" kern="1200" dirty="0">
                          <a:solidFill>
                            <a:schemeClr val="bg1"/>
                          </a:solidFill>
                          <a:effectLst/>
                          <a:latin typeface="Arial" panose="020B0604020202020204" pitchFamily="34" charset="0"/>
                          <a:ea typeface="+mn-ea"/>
                          <a:cs typeface="+mn-cs"/>
                        </a:rPr>
                        <a:t>All</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457200" rtl="0" eaLnBrk="1" fontAlgn="ctr" latinLnBrk="0" hangingPunct="1"/>
                      <a:r>
                        <a:rPr lang="en-US" sz="800" b="1" i="0" u="none" strike="noStrike" kern="1200">
                          <a:solidFill>
                            <a:schemeClr val="bg1"/>
                          </a:solidFill>
                          <a:effectLst/>
                          <a:latin typeface="Arial" panose="020B0604020202020204" pitchFamily="34" charset="0"/>
                          <a:ea typeface="+mn-ea"/>
                          <a:cs typeface="+mn-cs"/>
                        </a:rPr>
                        <a:t>13 (13%)</a:t>
                      </a:r>
                      <a:endParaRPr lang="en-US" sz="800" b="1" i="0" u="none" strike="noStrike" kern="1200" dirty="0">
                        <a:solidFill>
                          <a:schemeClr val="bg1"/>
                        </a:solidFill>
                        <a:effectLst/>
                        <a:latin typeface="Arial" panose="020B0604020202020204" pitchFamily="34" charset="0"/>
                        <a:ea typeface="+mn-ea"/>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233117695"/>
                  </a:ext>
                </a:extLst>
              </a:tr>
            </a:tbl>
          </a:graphicData>
        </a:graphic>
      </p:graphicFrame>
      <p:sp>
        <p:nvSpPr>
          <p:cNvPr id="18" name="Rectangle 17">
            <a:extLst>
              <a:ext uri="{FF2B5EF4-FFF2-40B4-BE49-F238E27FC236}">
                <a16:creationId xmlns:a16="http://schemas.microsoft.com/office/drawing/2014/main" id="{53D495B6-31CA-3FED-ED44-B96ECFC58096}"/>
              </a:ext>
            </a:extLst>
          </p:cNvPr>
          <p:cNvSpPr/>
          <p:nvPr/>
        </p:nvSpPr>
        <p:spPr>
          <a:xfrm>
            <a:off x="6555474" y="3751665"/>
            <a:ext cx="2433661" cy="897283"/>
          </a:xfrm>
          <a:prstGeom prst="rect">
            <a:avLst/>
          </a:prstGeom>
          <a:solidFill>
            <a:srgbClr val="FF0000">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9F00EEE-4C02-63F6-0F1A-57397B94AE58}"/>
              </a:ext>
            </a:extLst>
          </p:cNvPr>
          <p:cNvSpPr/>
          <p:nvPr/>
        </p:nvSpPr>
        <p:spPr>
          <a:xfrm>
            <a:off x="4938462" y="3751665"/>
            <a:ext cx="1617013" cy="897282"/>
          </a:xfrm>
          <a:prstGeom prst="rect">
            <a:avLst/>
          </a:prstGeom>
          <a:solidFill>
            <a:schemeClr val="accent5">
              <a:alpha val="2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B1E3273-023C-5EF5-65DE-8346184CCA53}"/>
              </a:ext>
            </a:extLst>
          </p:cNvPr>
          <p:cNvSpPr txBox="1"/>
          <p:nvPr/>
        </p:nvSpPr>
        <p:spPr>
          <a:xfrm rot="16200000">
            <a:off x="1419454" y="4041636"/>
            <a:ext cx="1461940" cy="223387"/>
          </a:xfrm>
          <a:prstGeom prst="rect">
            <a:avLst/>
          </a:prstGeom>
          <a:noFill/>
        </p:spPr>
        <p:txBody>
          <a:bodyPr wrap="square" rtlCol="0">
            <a:spAutoFit/>
          </a:bodyPr>
          <a:lstStyle/>
          <a:p>
            <a:pPr algn="ctr"/>
            <a:r>
              <a:rPr lang="en-US" sz="800" dirty="0"/>
              <a:t>Number of Employees</a:t>
            </a:r>
          </a:p>
        </p:txBody>
      </p:sp>
      <p:pic>
        <p:nvPicPr>
          <p:cNvPr id="21" name="Picture 20">
            <a:extLst>
              <a:ext uri="{FF2B5EF4-FFF2-40B4-BE49-F238E27FC236}">
                <a16:creationId xmlns:a16="http://schemas.microsoft.com/office/drawing/2014/main" id="{6199883A-75EF-2934-D218-CC0CAC69DDD6}"/>
              </a:ext>
            </a:extLst>
          </p:cNvPr>
          <p:cNvPicPr>
            <a:picLocks noChangeAspect="1"/>
          </p:cNvPicPr>
          <p:nvPr/>
        </p:nvPicPr>
        <p:blipFill>
          <a:blip r:embed="rId4"/>
          <a:stretch>
            <a:fillRect/>
          </a:stretch>
        </p:blipFill>
        <p:spPr>
          <a:xfrm>
            <a:off x="2027903" y="4648948"/>
            <a:ext cx="7411066" cy="190543"/>
          </a:xfrm>
          <a:prstGeom prst="rect">
            <a:avLst/>
          </a:prstGeom>
        </p:spPr>
      </p:pic>
      <p:cxnSp>
        <p:nvCxnSpPr>
          <p:cNvPr id="27" name="Straight Connector 26">
            <a:extLst>
              <a:ext uri="{FF2B5EF4-FFF2-40B4-BE49-F238E27FC236}">
                <a16:creationId xmlns:a16="http://schemas.microsoft.com/office/drawing/2014/main" id="{76CD7975-80ED-CC19-B1DA-D2115C61A1F4}"/>
              </a:ext>
            </a:extLst>
          </p:cNvPr>
          <p:cNvCxnSpPr>
            <a:cxnSpLocks/>
          </p:cNvCxnSpPr>
          <p:nvPr/>
        </p:nvCxnSpPr>
        <p:spPr>
          <a:xfrm flipV="1">
            <a:off x="4938462" y="3561205"/>
            <a:ext cx="0" cy="1058247"/>
          </a:xfrm>
          <a:prstGeom prst="line">
            <a:avLst/>
          </a:prstGeom>
          <a:ln w="9525"/>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83278D05-3EAC-DA50-2EB3-0677D249F431}"/>
              </a:ext>
            </a:extLst>
          </p:cNvPr>
          <p:cNvCxnSpPr>
            <a:cxnSpLocks/>
          </p:cNvCxnSpPr>
          <p:nvPr/>
        </p:nvCxnSpPr>
        <p:spPr>
          <a:xfrm flipH="1" flipV="1">
            <a:off x="6555474" y="3561205"/>
            <a:ext cx="1" cy="1060704"/>
          </a:xfrm>
          <a:prstGeom prst="line">
            <a:avLst/>
          </a:prstGeom>
          <a:ln w="9525"/>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578E455C-348F-83D3-A050-AF8B94758ED4}"/>
              </a:ext>
            </a:extLst>
          </p:cNvPr>
          <p:cNvSpPr txBox="1"/>
          <p:nvPr/>
        </p:nvSpPr>
        <p:spPr>
          <a:xfrm>
            <a:off x="6555473" y="3546565"/>
            <a:ext cx="1093669" cy="215444"/>
          </a:xfrm>
          <a:prstGeom prst="rect">
            <a:avLst/>
          </a:prstGeom>
          <a:noFill/>
        </p:spPr>
        <p:txBody>
          <a:bodyPr wrap="square" rtlCol="0">
            <a:spAutoFit/>
          </a:bodyPr>
          <a:lstStyle/>
          <a:p>
            <a:r>
              <a:rPr lang="en-US" sz="800" dirty="0"/>
              <a:t>High Prevalence</a:t>
            </a:r>
          </a:p>
        </p:txBody>
      </p:sp>
      <p:sp>
        <p:nvSpPr>
          <p:cNvPr id="30" name="TextBox 29">
            <a:extLst>
              <a:ext uri="{FF2B5EF4-FFF2-40B4-BE49-F238E27FC236}">
                <a16:creationId xmlns:a16="http://schemas.microsoft.com/office/drawing/2014/main" id="{520B2D2E-4D1A-48B7-25BD-BFC1F89EE867}"/>
              </a:ext>
            </a:extLst>
          </p:cNvPr>
          <p:cNvSpPr txBox="1"/>
          <p:nvPr/>
        </p:nvSpPr>
        <p:spPr>
          <a:xfrm>
            <a:off x="4938461" y="3546565"/>
            <a:ext cx="1078594" cy="215444"/>
          </a:xfrm>
          <a:prstGeom prst="rect">
            <a:avLst/>
          </a:prstGeom>
          <a:noFill/>
        </p:spPr>
        <p:txBody>
          <a:bodyPr wrap="square" rtlCol="0">
            <a:spAutoFit/>
          </a:bodyPr>
          <a:lstStyle/>
          <a:p>
            <a:r>
              <a:rPr lang="en-US" sz="800" dirty="0"/>
              <a:t>Above Average</a:t>
            </a:r>
          </a:p>
        </p:txBody>
      </p:sp>
      <p:pic>
        <p:nvPicPr>
          <p:cNvPr id="33" name="Picture 32">
            <a:extLst>
              <a:ext uri="{FF2B5EF4-FFF2-40B4-BE49-F238E27FC236}">
                <a16:creationId xmlns:a16="http://schemas.microsoft.com/office/drawing/2014/main" id="{DE0D9851-AC38-EE4C-6D0E-4B86D5BDCF7C}"/>
              </a:ext>
            </a:extLst>
          </p:cNvPr>
          <p:cNvPicPr>
            <a:picLocks noChangeAspect="1"/>
          </p:cNvPicPr>
          <p:nvPr/>
        </p:nvPicPr>
        <p:blipFill>
          <a:blip r:embed="rId5"/>
          <a:stretch>
            <a:fillRect/>
          </a:stretch>
        </p:blipFill>
        <p:spPr>
          <a:xfrm>
            <a:off x="1200387" y="3649693"/>
            <a:ext cx="579029" cy="249459"/>
          </a:xfrm>
          <a:prstGeom prst="rect">
            <a:avLst/>
          </a:prstGeom>
        </p:spPr>
      </p:pic>
      <p:sp>
        <p:nvSpPr>
          <p:cNvPr id="2" name="TextBox 1">
            <a:extLst>
              <a:ext uri="{FF2B5EF4-FFF2-40B4-BE49-F238E27FC236}">
                <a16:creationId xmlns:a16="http://schemas.microsoft.com/office/drawing/2014/main" id="{41FE79BE-305B-6479-2EB4-C7AAFA59B870}"/>
              </a:ext>
            </a:extLst>
          </p:cNvPr>
          <p:cNvSpPr txBox="1"/>
          <p:nvPr/>
        </p:nvSpPr>
        <p:spPr>
          <a:xfrm>
            <a:off x="228600" y="732266"/>
            <a:ext cx="6171641" cy="1133644"/>
          </a:xfrm>
          <a:prstGeom prst="rect">
            <a:avLst/>
          </a:prstGeom>
          <a:noFill/>
        </p:spPr>
        <p:txBody>
          <a:bodyPr wrap="square" rtlCol="0">
            <a:spAutoFit/>
          </a:bodyPr>
          <a:lstStyle/>
          <a:p>
            <a:pPr>
              <a:spcAft>
                <a:spcPts val="600"/>
              </a:spcAft>
            </a:pPr>
            <a:r>
              <a:rPr lang="en-US" sz="800" dirty="0"/>
              <a:t>Depression in the United States (US) is increasing across all races and ethnicities and is attributed to multiple social determinants of health (SDOH).</a:t>
            </a:r>
            <a:r>
              <a:rPr lang="en-US" sz="800" baseline="30000" dirty="0"/>
              <a:t>7</a:t>
            </a:r>
            <a:r>
              <a:rPr lang="en-US" sz="800" dirty="0"/>
              <a:t> Depression affects how you feel, think and behave and can lead to a variety of emotional and physical problems. Clinical and epidemiologic evidence shows the risk for depression is higher among those who suffer from chronic illnesses.  </a:t>
            </a:r>
          </a:p>
          <a:p>
            <a:pPr marL="171450" indent="-171450">
              <a:spcAft>
                <a:spcPts val="200"/>
              </a:spcAft>
              <a:buFont typeface="Arial" panose="020B0604020202020204" pitchFamily="34" charset="0"/>
              <a:buChar char="•"/>
            </a:pPr>
            <a:r>
              <a:rPr lang="en-US" sz="800" dirty="0"/>
              <a:t>Unfortunately, an estimated 39% U.S. adults aged 18 or older with a major depressive episode did not receive treatment.</a:t>
            </a:r>
            <a:r>
              <a:rPr lang="en-US" sz="800" baseline="30000" dirty="0"/>
              <a:t>8</a:t>
            </a:r>
            <a:r>
              <a:rPr lang="en-US" sz="800" dirty="0"/>
              <a:t> </a:t>
            </a:r>
          </a:p>
          <a:p>
            <a:pPr marL="171450" indent="-171450">
              <a:spcAft>
                <a:spcPts val="600"/>
              </a:spcAft>
              <a:buFont typeface="Arial" panose="020B0604020202020204" pitchFamily="34" charset="0"/>
              <a:buChar char="•"/>
            </a:pPr>
            <a:r>
              <a:rPr lang="en-US" sz="800" dirty="0"/>
              <a:t>And of the 15.08% of youth who experienced a major depressive episode, only 40% received mental health treatment.</a:t>
            </a:r>
            <a:r>
              <a:rPr lang="en-US" sz="800" baseline="30000" dirty="0"/>
              <a:t>9</a:t>
            </a:r>
            <a:r>
              <a:rPr lang="en-US" sz="800" dirty="0"/>
              <a:t> </a:t>
            </a:r>
          </a:p>
          <a:p>
            <a:r>
              <a:rPr lang="en-US" sz="800" dirty="0"/>
              <a:t>Regardless of how many of your employees live in areas with high rates of depression, it has become increasingly important for employers to support and provide mental health resources to their employees.  Recommended actions:</a:t>
            </a:r>
          </a:p>
        </p:txBody>
      </p:sp>
      <p:graphicFrame>
        <p:nvGraphicFramePr>
          <p:cNvPr id="3" name="Table 2">
            <a:extLst>
              <a:ext uri="{FF2B5EF4-FFF2-40B4-BE49-F238E27FC236}">
                <a16:creationId xmlns:a16="http://schemas.microsoft.com/office/drawing/2014/main" id="{19E70842-3896-B88E-8F4B-F6A5C2050FE7}"/>
              </a:ext>
            </a:extLst>
          </p:cNvPr>
          <p:cNvGraphicFramePr>
            <a:graphicFrameLocks noGrp="1"/>
          </p:cNvGraphicFramePr>
          <p:nvPr>
            <p:extLst>
              <p:ext uri="{D42A27DB-BD31-4B8C-83A1-F6EECF244321}">
                <p14:modId xmlns:p14="http://schemas.microsoft.com/office/powerpoint/2010/main" val="2629540462"/>
              </p:ext>
            </p:extLst>
          </p:nvPr>
        </p:nvGraphicFramePr>
        <p:xfrm>
          <a:off x="228600" y="1908837"/>
          <a:ext cx="6171641" cy="1447800"/>
        </p:xfrm>
        <a:graphic>
          <a:graphicData uri="http://schemas.openxmlformats.org/drawingml/2006/table">
            <a:tbl>
              <a:tblPr firstRow="1" bandRow="1">
                <a:tableStyleId>{5C22544A-7EE6-4342-B048-85BDC9FD1C3A}</a:tableStyleId>
              </a:tblPr>
              <a:tblGrid>
                <a:gridCol w="2159236">
                  <a:extLst>
                    <a:ext uri="{9D8B030D-6E8A-4147-A177-3AD203B41FA5}">
                      <a16:colId xmlns:a16="http://schemas.microsoft.com/office/drawing/2014/main" val="414591378"/>
                    </a:ext>
                  </a:extLst>
                </a:gridCol>
                <a:gridCol w="4012405">
                  <a:extLst>
                    <a:ext uri="{9D8B030D-6E8A-4147-A177-3AD203B41FA5}">
                      <a16:colId xmlns:a16="http://schemas.microsoft.com/office/drawing/2014/main" val="1293973301"/>
                    </a:ext>
                  </a:extLst>
                </a:gridCol>
              </a:tblGrid>
              <a:tr h="198120">
                <a:tc>
                  <a:txBody>
                    <a:bodyPr/>
                    <a:lstStyle/>
                    <a:p>
                      <a:r>
                        <a:rPr lang="en-US" sz="700" b="1" dirty="0">
                          <a:solidFill>
                            <a:schemeClr val="tx1"/>
                          </a:solidFill>
                        </a:rPr>
                        <a:t>At a minimum</a:t>
                      </a:r>
                    </a:p>
                  </a:txBody>
                  <a:tcPr>
                    <a:solidFill>
                      <a:schemeClr val="bg1">
                        <a:lumMod val="95000"/>
                      </a:schemeClr>
                    </a:solidFill>
                  </a:tcPr>
                </a:tc>
                <a:tc>
                  <a:txBody>
                    <a:bodyPr/>
                    <a:lstStyle/>
                    <a:p>
                      <a:r>
                        <a:rPr lang="en-US" sz="700" b="1" dirty="0">
                          <a:solidFill>
                            <a:schemeClr val="tx1"/>
                          </a:solidFill>
                        </a:rPr>
                        <a:t>Best Practice</a:t>
                      </a:r>
                    </a:p>
                  </a:txBody>
                  <a:tcPr>
                    <a:solidFill>
                      <a:schemeClr val="bg1">
                        <a:lumMod val="95000"/>
                      </a:schemeClr>
                    </a:solidFill>
                  </a:tcPr>
                </a:tc>
                <a:extLst>
                  <a:ext uri="{0D108BD9-81ED-4DB2-BD59-A6C34878D82A}">
                    <a16:rowId xmlns:a16="http://schemas.microsoft.com/office/drawing/2014/main" val="1099736328"/>
                  </a:ext>
                </a:extLst>
              </a:tr>
              <a:tr h="457199">
                <a:tc>
                  <a:txBody>
                    <a:bodyPr/>
                    <a:lstStyle/>
                    <a:p>
                      <a:pPr marL="0" indent="0">
                        <a:buFont typeface="Arial" panose="020B0604020202020204" pitchFamily="34" charset="0"/>
                        <a:buNone/>
                      </a:pPr>
                      <a:r>
                        <a:rPr lang="en-US" sz="800" dirty="0"/>
                        <a:t>Managers trained in how to recognize and support employees in emotional distress</a:t>
                      </a:r>
                    </a:p>
                  </a:txBody>
                  <a:tcPr>
                    <a:solidFill>
                      <a:schemeClr val="bg1">
                        <a:lumMod val="95000"/>
                      </a:schemeClr>
                    </a:solidFill>
                  </a:tcPr>
                </a:tc>
                <a:tc>
                  <a:txBody>
                    <a:bodyPr/>
                    <a:lstStyle/>
                    <a:p>
                      <a:pPr marL="0" indent="0">
                        <a:buFont typeface="Arial" panose="020B0604020202020204" pitchFamily="34" charset="0"/>
                        <a:buNone/>
                      </a:pPr>
                      <a:r>
                        <a:rPr lang="en-US" sz="800" dirty="0"/>
                        <a:t>Required training for all manager/supervisors to be comfortable in talking about mental health issues</a:t>
                      </a:r>
                      <a:r>
                        <a:rPr lang="en-US" sz="800" baseline="0" dirty="0"/>
                        <a:t> and to</a:t>
                      </a:r>
                      <a:r>
                        <a:rPr lang="en-US" sz="800" dirty="0"/>
                        <a:t> increase their awareness, and their ability to effectively discuss available resources </a:t>
                      </a:r>
                    </a:p>
                  </a:txBody>
                  <a:tcPr>
                    <a:solidFill>
                      <a:schemeClr val="bg1">
                        <a:lumMod val="95000"/>
                      </a:schemeClr>
                    </a:solidFill>
                  </a:tcPr>
                </a:tc>
                <a:extLst>
                  <a:ext uri="{0D108BD9-81ED-4DB2-BD59-A6C34878D82A}">
                    <a16:rowId xmlns:a16="http://schemas.microsoft.com/office/drawing/2014/main" val="863042723"/>
                  </a:ext>
                </a:extLst>
              </a:tr>
              <a:tr h="457199">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dirty="0"/>
                        <a:t>EAP resources and adequate communication on how to access</a:t>
                      </a:r>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dirty="0"/>
                        <a:t>Incorporates communication strategies that decrease the stigma associated with EAP use. Including department meetings</a:t>
                      </a:r>
                      <a:r>
                        <a:rPr lang="en-US" sz="800" baseline="0" dirty="0"/>
                        <a:t> and</a:t>
                      </a:r>
                      <a:r>
                        <a:rPr lang="en-US" sz="800" dirty="0"/>
                        <a:t> education on the work life support services available to employees and their family members (beyond mental health) </a:t>
                      </a:r>
                    </a:p>
                  </a:txBody>
                  <a:tcPr>
                    <a:solidFill>
                      <a:schemeClr val="bg1">
                        <a:lumMod val="95000"/>
                      </a:schemeClr>
                    </a:solidFill>
                  </a:tcPr>
                </a:tc>
                <a:extLst>
                  <a:ext uri="{0D108BD9-81ED-4DB2-BD59-A6C34878D82A}">
                    <a16:rowId xmlns:a16="http://schemas.microsoft.com/office/drawing/2014/main" val="1285307065"/>
                  </a:ext>
                </a:extLst>
              </a:tr>
              <a:tr h="335280">
                <a:tc>
                  <a:txBody>
                    <a:bodyPr/>
                    <a:lstStyle/>
                    <a:p>
                      <a:pPr marL="0" lvl="0" indent="0">
                        <a:buFont typeface="Arial" panose="020B0604020202020204" pitchFamily="34" charset="0"/>
                        <a:buNone/>
                      </a:pPr>
                      <a:r>
                        <a:rPr lang="en-US" sz="800" dirty="0"/>
                        <a:t>A culture that celebrates honesty and empathy around mental health</a:t>
                      </a:r>
                    </a:p>
                  </a:txBody>
                  <a:tcPr>
                    <a:solidFill>
                      <a:schemeClr val="bg1">
                        <a:lumMod val="95000"/>
                      </a:schemeClr>
                    </a:solidFill>
                  </a:tcPr>
                </a:tc>
                <a:tc>
                  <a:txBody>
                    <a:bodyPr/>
                    <a:lstStyle/>
                    <a:p>
                      <a:pPr marL="0" lvl="0" indent="0">
                        <a:buFont typeface="Arial" panose="020B0604020202020204" pitchFamily="34" charset="0"/>
                        <a:buNone/>
                      </a:pPr>
                      <a:r>
                        <a:rPr lang="en-US" sz="800" dirty="0"/>
                        <a:t>Uphold a policy for mental health support, making sure that mental health is discussed throughout the organization</a:t>
                      </a:r>
                    </a:p>
                  </a:txBody>
                  <a:tcPr>
                    <a:solidFill>
                      <a:schemeClr val="bg1">
                        <a:lumMod val="95000"/>
                      </a:schemeClr>
                    </a:solidFill>
                  </a:tcPr>
                </a:tc>
                <a:extLst>
                  <a:ext uri="{0D108BD9-81ED-4DB2-BD59-A6C34878D82A}">
                    <a16:rowId xmlns:a16="http://schemas.microsoft.com/office/drawing/2014/main" val="552212519"/>
                  </a:ext>
                </a:extLst>
              </a:tr>
            </a:tbl>
          </a:graphicData>
        </a:graphic>
      </p:graphicFrame>
      <p:sp>
        <p:nvSpPr>
          <p:cNvPr id="15" name="TextBox 14">
            <a:extLst>
              <a:ext uri="{FF2B5EF4-FFF2-40B4-BE49-F238E27FC236}">
                <a16:creationId xmlns:a16="http://schemas.microsoft.com/office/drawing/2014/main" id="{54506988-5CC8-D4C2-AEF6-A190AB046EFC}"/>
              </a:ext>
            </a:extLst>
          </p:cNvPr>
          <p:cNvSpPr txBox="1"/>
          <p:nvPr/>
        </p:nvSpPr>
        <p:spPr>
          <a:xfrm>
            <a:off x="2504801" y="3551057"/>
            <a:ext cx="1016344" cy="215444"/>
          </a:xfrm>
          <a:prstGeom prst="rect">
            <a:avLst/>
          </a:prstGeom>
          <a:noFill/>
        </p:spPr>
        <p:txBody>
          <a:bodyPr wrap="square" rtlCol="0">
            <a:spAutoFit/>
          </a:bodyPr>
          <a:lstStyle/>
          <a:p>
            <a:r>
              <a:rPr lang="en-US" sz="800" dirty="0"/>
              <a:t>Below Average</a:t>
            </a:r>
          </a:p>
        </p:txBody>
      </p:sp>
      <p:sp>
        <p:nvSpPr>
          <p:cNvPr id="34" name="TextBox 33">
            <a:extLst>
              <a:ext uri="{FF2B5EF4-FFF2-40B4-BE49-F238E27FC236}">
                <a16:creationId xmlns:a16="http://schemas.microsoft.com/office/drawing/2014/main" id="{65D7F63A-A7D6-7EE3-BC83-B8CA16B89CF7}"/>
              </a:ext>
            </a:extLst>
          </p:cNvPr>
          <p:cNvSpPr txBox="1"/>
          <p:nvPr/>
        </p:nvSpPr>
        <p:spPr>
          <a:xfrm>
            <a:off x="4053509" y="4787902"/>
            <a:ext cx="3359854" cy="215444"/>
          </a:xfrm>
          <a:prstGeom prst="rect">
            <a:avLst/>
          </a:prstGeom>
          <a:noFill/>
          <a:ln>
            <a:noFill/>
          </a:ln>
        </p:spPr>
        <p:txBody>
          <a:bodyPr wrap="square" rtlCol="0">
            <a:spAutoFit/>
          </a:bodyPr>
          <a:lstStyle/>
          <a:p>
            <a:pPr algn="ctr"/>
            <a:r>
              <a:rPr lang="en-US" sz="800" dirty="0"/>
              <a:t>Depression Prevalence by Employee Zip Code</a:t>
            </a:r>
          </a:p>
        </p:txBody>
      </p:sp>
    </p:spTree>
    <p:extLst>
      <p:ext uri="{BB962C8B-B14F-4D97-AF65-F5344CB8AC3E}">
        <p14:creationId xmlns:p14="http://schemas.microsoft.com/office/powerpoint/2010/main" val="5750851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58595A"/>
                </a:solidFill>
              </a:rPr>
              <a:t>Data Drives Decisions</a:t>
            </a:r>
            <a:r>
              <a:rPr lang="en-US" baseline="30000" dirty="0">
                <a:solidFill>
                  <a:srgbClr val="58595A"/>
                </a:solidFill>
              </a:rPr>
              <a:t>™</a:t>
            </a:r>
          </a:p>
        </p:txBody>
      </p:sp>
      <p:sp>
        <p:nvSpPr>
          <p:cNvPr id="4" name="Text Placeholder 3"/>
          <p:cNvSpPr>
            <a:spLocks noGrp="1"/>
          </p:cNvSpPr>
          <p:nvPr>
            <p:ph type="body" sz="quarter" idx="14"/>
          </p:nvPr>
        </p:nvSpPr>
        <p:spPr>
          <a:xfrm>
            <a:off x="228600" y="784936"/>
            <a:ext cx="8477189" cy="329018"/>
          </a:xfrm>
        </p:spPr>
        <p:txBody>
          <a:bodyPr/>
          <a:lstStyle/>
          <a:p>
            <a:r>
              <a:rPr lang="en-US" dirty="0">
                <a:solidFill>
                  <a:srgbClr val="6EADDE"/>
                </a:solidFill>
              </a:rPr>
              <a:t>Actionable employee benefits strategy starts with a comprehensive analysis of your workforce and benefits data.</a:t>
            </a:r>
          </a:p>
        </p:txBody>
      </p:sp>
      <p:sp>
        <p:nvSpPr>
          <p:cNvPr id="7" name="TextBox 6"/>
          <p:cNvSpPr txBox="1"/>
          <p:nvPr/>
        </p:nvSpPr>
        <p:spPr>
          <a:xfrm>
            <a:off x="3967224" y="4713790"/>
            <a:ext cx="184731" cy="300082"/>
          </a:xfrm>
          <a:prstGeom prst="rect">
            <a:avLst/>
          </a:prstGeom>
          <a:noFill/>
        </p:spPr>
        <p:txBody>
          <a:bodyPr wrap="none" rtlCol="0">
            <a:spAutoFit/>
          </a:bodyPr>
          <a:lstStyle/>
          <a:p>
            <a:pPr defTabSz="457189">
              <a:defRPr/>
            </a:pPr>
            <a:endParaRPr lang="en-US" sz="1350" dirty="0">
              <a:solidFill>
                <a:srgbClr val="535353"/>
              </a:solidFill>
              <a:latin typeface="Arial"/>
            </a:endParaRPr>
          </a:p>
        </p:txBody>
      </p:sp>
      <p:sp>
        <p:nvSpPr>
          <p:cNvPr id="9" name="TextBox 8"/>
          <p:cNvSpPr txBox="1"/>
          <p:nvPr/>
        </p:nvSpPr>
        <p:spPr>
          <a:xfrm>
            <a:off x="333406" y="3834641"/>
            <a:ext cx="8477189" cy="307777"/>
          </a:xfrm>
          <a:prstGeom prst="rect">
            <a:avLst/>
          </a:prstGeom>
          <a:solidFill>
            <a:schemeClr val="accent5"/>
          </a:solidFill>
        </p:spPr>
        <p:txBody>
          <a:bodyPr wrap="square" rtlCol="0">
            <a:spAutoFit/>
          </a:bodyPr>
          <a:lstStyle/>
          <a:p>
            <a:pPr algn="ctr" defTabSz="457189">
              <a:defRPr/>
            </a:pPr>
            <a:r>
              <a:rPr lang="en-US" sz="1400" b="1" dirty="0">
                <a:solidFill>
                  <a:srgbClr val="FFFFFF"/>
                </a:solidFill>
                <a:latin typeface="Arial" panose="020B0604020202020204" pitchFamily="34" charset="0"/>
                <a:cs typeface="Arial" panose="020B0604020202020204" pitchFamily="34" charset="0"/>
              </a:rPr>
              <a:t>Integrated Sequence of Proprietary Tools for Data Gathering and Strategic Opportunities</a:t>
            </a:r>
          </a:p>
        </p:txBody>
      </p:sp>
      <p:grpSp>
        <p:nvGrpSpPr>
          <p:cNvPr id="67" name="Group 66">
            <a:extLst>
              <a:ext uri="{FF2B5EF4-FFF2-40B4-BE49-F238E27FC236}">
                <a16:creationId xmlns:a16="http://schemas.microsoft.com/office/drawing/2014/main" id="{95C64AD2-309F-C89B-8E1B-378086821B72}"/>
              </a:ext>
            </a:extLst>
          </p:cNvPr>
          <p:cNvGrpSpPr/>
          <p:nvPr/>
        </p:nvGrpSpPr>
        <p:grpSpPr>
          <a:xfrm>
            <a:off x="333407" y="1847116"/>
            <a:ext cx="8480825" cy="1783152"/>
            <a:chOff x="391009" y="2080404"/>
            <a:chExt cx="11307767" cy="2377536"/>
          </a:xfrm>
        </p:grpSpPr>
        <p:grpSp>
          <p:nvGrpSpPr>
            <p:cNvPr id="45" name="Group 44">
              <a:extLst>
                <a:ext uri="{FF2B5EF4-FFF2-40B4-BE49-F238E27FC236}">
                  <a16:creationId xmlns:a16="http://schemas.microsoft.com/office/drawing/2014/main" id="{9C313312-69D2-4369-E1D1-22ADC4AE5BED}"/>
                </a:ext>
              </a:extLst>
            </p:cNvPr>
            <p:cNvGrpSpPr/>
            <p:nvPr/>
          </p:nvGrpSpPr>
          <p:grpSpPr>
            <a:xfrm>
              <a:off x="391009" y="2876537"/>
              <a:ext cx="11307767" cy="1581403"/>
              <a:chOff x="399018" y="2876537"/>
              <a:chExt cx="10421796" cy="1581403"/>
            </a:xfrm>
          </p:grpSpPr>
          <p:sp>
            <p:nvSpPr>
              <p:cNvPr id="39" name="Rectangle 38">
                <a:extLst>
                  <a:ext uri="{FF2B5EF4-FFF2-40B4-BE49-F238E27FC236}">
                    <a16:creationId xmlns:a16="http://schemas.microsoft.com/office/drawing/2014/main" id="{AC23E90E-9381-74A1-43CF-93535DD92B0B}"/>
                  </a:ext>
                </a:extLst>
              </p:cNvPr>
              <p:cNvSpPr/>
              <p:nvPr/>
            </p:nvSpPr>
            <p:spPr>
              <a:xfrm>
                <a:off x="399018" y="2876537"/>
                <a:ext cx="1570238" cy="1573146"/>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77151" indent="-77151" defTabSz="685783">
                  <a:buFont typeface="Arial" panose="020B0604020202020204" pitchFamily="34" charset="0"/>
                  <a:buChar char="•"/>
                  <a:defRPr/>
                </a:pPr>
                <a:r>
                  <a:rPr lang="en-US" sz="900" dirty="0">
                    <a:solidFill>
                      <a:srgbClr val="FFFFFF"/>
                    </a:solidFill>
                    <a:latin typeface="Arial" panose="020B0604020202020204" pitchFamily="34" charset="0"/>
                    <a:cs typeface="Arial" panose="020B0604020202020204" pitchFamily="34" charset="0"/>
                  </a:rPr>
                  <a:t>Gallagher Better Works Assessment</a:t>
                </a:r>
              </a:p>
            </p:txBody>
          </p:sp>
          <p:sp>
            <p:nvSpPr>
              <p:cNvPr id="40" name="Rectangle 39">
                <a:extLst>
                  <a:ext uri="{FF2B5EF4-FFF2-40B4-BE49-F238E27FC236}">
                    <a16:creationId xmlns:a16="http://schemas.microsoft.com/office/drawing/2014/main" id="{67BB5EA1-C0E0-3DF2-9E43-795E74A518E3}"/>
                  </a:ext>
                </a:extLst>
              </p:cNvPr>
              <p:cNvSpPr/>
              <p:nvPr/>
            </p:nvSpPr>
            <p:spPr>
              <a:xfrm>
                <a:off x="2170759" y="2884778"/>
                <a:ext cx="1570239" cy="1573147"/>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77151" indent="-77151" defTabSz="457189">
                  <a:spcBef>
                    <a:spcPts val="450"/>
                  </a:spcBef>
                  <a:buFont typeface="Arial" panose="020B0604020202020204" pitchFamily="34" charset="0"/>
                  <a:buChar char="•"/>
                  <a:defRPr/>
                </a:pPr>
                <a:r>
                  <a:rPr lang="en-US" sz="900" dirty="0">
                    <a:solidFill>
                      <a:schemeClr val="accent5">
                        <a:lumMod val="60000"/>
                        <a:lumOff val="40000"/>
                      </a:schemeClr>
                    </a:solidFill>
                    <a:latin typeface="Arial" panose="020B0604020202020204" pitchFamily="34" charset="0"/>
                    <a:cs typeface="Arial" panose="020B0604020202020204" pitchFamily="34" charset="0"/>
                  </a:rPr>
                  <a:t>People Insights Report </a:t>
                </a:r>
              </a:p>
              <a:p>
                <a:pPr marL="77151" indent="-77151" defTabSz="457189">
                  <a:spcBef>
                    <a:spcPts val="450"/>
                  </a:spcBef>
                  <a:buFont typeface="Arial" panose="020B0604020202020204" pitchFamily="34" charset="0"/>
                  <a:buChar char="•"/>
                  <a:defRPr/>
                </a:pPr>
                <a:r>
                  <a:rPr lang="en-US" sz="900" dirty="0">
                    <a:solidFill>
                      <a:srgbClr val="FFFFFF"/>
                    </a:solidFill>
                    <a:latin typeface="Arial" panose="020B0604020202020204" pitchFamily="34" charset="0"/>
                    <a:cs typeface="Arial" panose="020B0604020202020204" pitchFamily="34" charset="0"/>
                  </a:rPr>
                  <a:t>Workforce Evaluation</a:t>
                </a:r>
              </a:p>
              <a:p>
                <a:pPr marL="77151" indent="-77151" defTabSz="457189">
                  <a:spcBef>
                    <a:spcPts val="450"/>
                  </a:spcBef>
                  <a:buFont typeface="Arial" panose="020B0604020202020204" pitchFamily="34" charset="0"/>
                  <a:buChar char="•"/>
                  <a:defRPr/>
                </a:pPr>
                <a:r>
                  <a:rPr lang="en-US" sz="900" dirty="0">
                    <a:solidFill>
                      <a:srgbClr val="FFFFFF"/>
                    </a:solidFill>
                    <a:latin typeface="Arial" panose="020B0604020202020204" pitchFamily="34" charset="0"/>
                    <a:cs typeface="Arial" panose="020B0604020202020204" pitchFamily="34" charset="0"/>
                  </a:rPr>
                  <a:t>GBS ViewPoints Employee Surveys</a:t>
                </a:r>
              </a:p>
            </p:txBody>
          </p:sp>
          <p:sp>
            <p:nvSpPr>
              <p:cNvPr id="41" name="Rectangle 40">
                <a:extLst>
                  <a:ext uri="{FF2B5EF4-FFF2-40B4-BE49-F238E27FC236}">
                    <a16:creationId xmlns:a16="http://schemas.microsoft.com/office/drawing/2014/main" id="{EF875B54-4FE9-C57E-0148-24DDAB67E3C8}"/>
                  </a:ext>
                </a:extLst>
              </p:cNvPr>
              <p:cNvSpPr/>
              <p:nvPr/>
            </p:nvSpPr>
            <p:spPr>
              <a:xfrm>
                <a:off x="3937656" y="2884779"/>
                <a:ext cx="1570238" cy="1573153"/>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77151" indent="-77151" defTabSz="457189">
                  <a:buFont typeface="Arial" panose="020B0604020202020204" pitchFamily="34" charset="0"/>
                  <a:buChar char="•"/>
                  <a:defRPr/>
                </a:pPr>
                <a:r>
                  <a:rPr lang="en-US" sz="900" dirty="0">
                    <a:solidFill>
                      <a:srgbClr val="FFFFFF"/>
                    </a:solidFill>
                    <a:latin typeface="Arial" panose="020B0604020202020204" pitchFamily="34" charset="0"/>
                    <a:cs typeface="Arial" panose="020B0604020202020204" pitchFamily="34" charset="0"/>
                  </a:rPr>
                  <a:t>Benefits Strategy &amp; Benchmarking Survey (external)</a:t>
                </a:r>
              </a:p>
              <a:p>
                <a:pPr marL="77151" indent="-77151" defTabSz="457189">
                  <a:spcBef>
                    <a:spcPts val="450"/>
                  </a:spcBef>
                  <a:buFont typeface="Arial" panose="020B0604020202020204" pitchFamily="34" charset="0"/>
                  <a:buChar char="•"/>
                  <a:defRPr/>
                </a:pPr>
                <a:r>
                  <a:rPr lang="en-US" sz="900" dirty="0">
                    <a:solidFill>
                      <a:srgbClr val="FFFFFF"/>
                    </a:solidFill>
                    <a:latin typeface="Arial" panose="020B0604020202020204" pitchFamily="34" charset="0"/>
                    <a:cs typeface="Arial" panose="020B0604020202020204" pitchFamily="34" charset="0"/>
                  </a:rPr>
                  <a:t>Historical Financial Reporting and Analysis (internal)</a:t>
                </a:r>
              </a:p>
            </p:txBody>
          </p:sp>
          <p:sp>
            <p:nvSpPr>
              <p:cNvPr id="42" name="Rectangle 41">
                <a:extLst>
                  <a:ext uri="{FF2B5EF4-FFF2-40B4-BE49-F238E27FC236}">
                    <a16:creationId xmlns:a16="http://schemas.microsoft.com/office/drawing/2014/main" id="{3CADDDF2-2A77-5DDC-226C-A28EB877F455}"/>
                  </a:ext>
                </a:extLst>
              </p:cNvPr>
              <p:cNvSpPr/>
              <p:nvPr/>
            </p:nvSpPr>
            <p:spPr>
              <a:xfrm>
                <a:off x="5707229" y="2884780"/>
                <a:ext cx="1570238" cy="1573159"/>
              </a:xfrm>
              <a:prstGeom prst="rect">
                <a:avLst/>
              </a:prstGeom>
              <a:solidFill>
                <a:srgbClr val="ADC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77151" indent="-77151" defTabSz="457189">
                  <a:spcBef>
                    <a:spcPts val="450"/>
                  </a:spcBef>
                  <a:buFont typeface="Arial" panose="020B0604020202020204" pitchFamily="34" charset="0"/>
                  <a:buChar char="•"/>
                  <a:defRPr/>
                </a:pPr>
                <a:r>
                  <a:rPr lang="en-US" sz="900" dirty="0">
                    <a:solidFill>
                      <a:srgbClr val="FFFFFF"/>
                    </a:solidFill>
                    <a:latin typeface="Arial" panose="020B0604020202020204" pitchFamily="34" charset="0"/>
                    <a:cs typeface="Arial" panose="020B0604020202020204" pitchFamily="34" charset="0"/>
                  </a:rPr>
                  <a:t>Proprietary Data Warehouse</a:t>
                </a:r>
              </a:p>
              <a:p>
                <a:pPr marL="77151" indent="-77151" defTabSz="457189">
                  <a:spcBef>
                    <a:spcPts val="450"/>
                  </a:spcBef>
                  <a:buFont typeface="Arial" panose="020B0604020202020204" pitchFamily="34" charset="0"/>
                  <a:buChar char="•"/>
                  <a:defRPr/>
                </a:pPr>
                <a:r>
                  <a:rPr lang="en-US" sz="900" dirty="0">
                    <a:solidFill>
                      <a:srgbClr val="FFFFFF"/>
                    </a:solidFill>
                    <a:latin typeface="Arial" panose="020B0604020202020204" pitchFamily="34" charset="0"/>
                    <a:cs typeface="Arial" panose="020B0604020202020204" pitchFamily="34" charset="0"/>
                  </a:rPr>
                  <a:t>Dynamic Data Dashboards &amp; Reports</a:t>
                </a:r>
              </a:p>
              <a:p>
                <a:pPr marL="77151" indent="-77151" defTabSz="457189">
                  <a:spcBef>
                    <a:spcPts val="450"/>
                  </a:spcBef>
                  <a:buFont typeface="Arial" panose="020B0604020202020204" pitchFamily="34" charset="0"/>
                  <a:buChar char="•"/>
                  <a:defRPr/>
                </a:pPr>
                <a:r>
                  <a:rPr lang="en-US" sz="900" dirty="0">
                    <a:solidFill>
                      <a:srgbClr val="FFFFFF"/>
                    </a:solidFill>
                    <a:latin typeface="Arial" panose="020B0604020202020204" pitchFamily="34" charset="0"/>
                    <a:cs typeface="Arial" panose="020B0604020202020204" pitchFamily="34" charset="0"/>
                  </a:rPr>
                  <a:t>PBM Audits</a:t>
                </a:r>
              </a:p>
            </p:txBody>
          </p:sp>
          <p:sp>
            <p:nvSpPr>
              <p:cNvPr id="43" name="Rectangle 42">
                <a:extLst>
                  <a:ext uri="{FF2B5EF4-FFF2-40B4-BE49-F238E27FC236}">
                    <a16:creationId xmlns:a16="http://schemas.microsoft.com/office/drawing/2014/main" id="{DD6E5A1A-6404-5F50-8DB6-941085FF277A}"/>
                  </a:ext>
                </a:extLst>
              </p:cNvPr>
              <p:cNvSpPr/>
              <p:nvPr/>
            </p:nvSpPr>
            <p:spPr>
              <a:xfrm>
                <a:off x="7476668" y="2881698"/>
                <a:ext cx="1570238" cy="1576242"/>
              </a:xfrm>
              <a:prstGeom prst="rect">
                <a:avLst/>
              </a:prstGeom>
              <a:solidFill>
                <a:srgbClr val="ADC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77151" indent="-77151" defTabSz="457189">
                  <a:spcBef>
                    <a:spcPts val="450"/>
                  </a:spcBef>
                  <a:buFont typeface="Arial" panose="020B0604020202020204" pitchFamily="34" charset="0"/>
                  <a:buChar char="•"/>
                  <a:defRPr/>
                </a:pPr>
                <a:r>
                  <a:rPr lang="en-US" sz="900" dirty="0">
                    <a:solidFill>
                      <a:srgbClr val="FFFFFF"/>
                    </a:solidFill>
                    <a:latin typeface="Arial" panose="020B0604020202020204" pitchFamily="34" charset="0"/>
                    <a:cs typeface="Arial" panose="020B0604020202020204" pitchFamily="34" charset="0"/>
                  </a:rPr>
                  <a:t>Vendor Intelligence Platform Consulting</a:t>
                </a:r>
              </a:p>
              <a:p>
                <a:pPr marL="77151" indent="-77151" defTabSz="457189">
                  <a:spcBef>
                    <a:spcPts val="450"/>
                  </a:spcBef>
                  <a:buFont typeface="Arial" panose="020B0604020202020204" pitchFamily="34" charset="0"/>
                  <a:buChar char="•"/>
                  <a:defRPr/>
                </a:pPr>
                <a:r>
                  <a:rPr lang="en-US" sz="900" dirty="0">
                    <a:solidFill>
                      <a:srgbClr val="FFFFFF"/>
                    </a:solidFill>
                    <a:latin typeface="Arial" panose="020B0604020202020204" pitchFamily="34" charset="0"/>
                    <a:cs typeface="Arial" panose="020B0604020202020204" pitchFamily="34" charset="0"/>
                  </a:rPr>
                  <a:t>Playbooks &amp; evaluation tools</a:t>
                </a:r>
              </a:p>
              <a:p>
                <a:pPr marL="77151" indent="-77151" defTabSz="457189">
                  <a:spcBef>
                    <a:spcPts val="450"/>
                  </a:spcBef>
                  <a:buFont typeface="Arial" panose="020B0604020202020204" pitchFamily="34" charset="0"/>
                  <a:buChar char="•"/>
                  <a:defRPr/>
                </a:pPr>
                <a:r>
                  <a:rPr lang="en-US" sz="900" dirty="0">
                    <a:solidFill>
                      <a:srgbClr val="FFFFFF"/>
                    </a:solidFill>
                    <a:latin typeface="Arial" panose="020B0604020202020204" pitchFamily="34" charset="0"/>
                    <a:cs typeface="Arial" panose="020B0604020202020204" pitchFamily="34" charset="0"/>
                  </a:rPr>
                  <a:t>Solution Feasibility Studies</a:t>
                </a:r>
              </a:p>
            </p:txBody>
          </p:sp>
          <p:sp>
            <p:nvSpPr>
              <p:cNvPr id="44" name="Rectangle 43">
                <a:extLst>
                  <a:ext uri="{FF2B5EF4-FFF2-40B4-BE49-F238E27FC236}">
                    <a16:creationId xmlns:a16="http://schemas.microsoft.com/office/drawing/2014/main" id="{B53385BF-BEE1-2BCB-2227-EF6D93B7AA07}"/>
                  </a:ext>
                </a:extLst>
              </p:cNvPr>
              <p:cNvSpPr/>
              <p:nvPr/>
            </p:nvSpPr>
            <p:spPr>
              <a:xfrm>
                <a:off x="9250576" y="2884780"/>
                <a:ext cx="1570238" cy="1573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77151" indent="-77151" defTabSz="457189">
                  <a:spcBef>
                    <a:spcPts val="450"/>
                  </a:spcBef>
                  <a:buFont typeface="Arial" panose="020B0604020202020204" pitchFamily="34" charset="0"/>
                  <a:buChar char="•"/>
                  <a:defRPr/>
                </a:pPr>
                <a:r>
                  <a:rPr lang="en-US" sz="900" dirty="0">
                    <a:solidFill>
                      <a:srgbClr val="FFFFFF"/>
                    </a:solidFill>
                    <a:latin typeface="Arial" panose="020B0604020202020204" pitchFamily="34" charset="0"/>
                    <a:cs typeface="Arial" panose="020B0604020202020204" pitchFamily="34" charset="0"/>
                  </a:rPr>
                  <a:t>Ongoing Measurement &amp; Reporting</a:t>
                </a:r>
              </a:p>
              <a:p>
                <a:pPr marL="77151" indent="-77151" defTabSz="457189">
                  <a:spcBef>
                    <a:spcPts val="450"/>
                  </a:spcBef>
                  <a:buFont typeface="Arial" panose="020B0604020202020204" pitchFamily="34" charset="0"/>
                  <a:buChar char="•"/>
                  <a:defRPr/>
                </a:pPr>
                <a:r>
                  <a:rPr lang="en-US" sz="900" dirty="0">
                    <a:solidFill>
                      <a:srgbClr val="FFFFFF"/>
                    </a:solidFill>
                    <a:latin typeface="Arial" panose="020B0604020202020204" pitchFamily="34" charset="0"/>
                    <a:cs typeface="Arial" panose="020B0604020202020204" pitchFamily="34" charset="0"/>
                  </a:rPr>
                  <a:t>Solution ROI Studies</a:t>
                </a:r>
              </a:p>
            </p:txBody>
          </p:sp>
        </p:grpSp>
        <p:grpSp>
          <p:nvGrpSpPr>
            <p:cNvPr id="66" name="Group 65">
              <a:extLst>
                <a:ext uri="{FF2B5EF4-FFF2-40B4-BE49-F238E27FC236}">
                  <a16:creationId xmlns:a16="http://schemas.microsoft.com/office/drawing/2014/main" id="{1CA6A6ED-F875-5F88-4A88-C11719365BED}"/>
                </a:ext>
              </a:extLst>
            </p:cNvPr>
            <p:cNvGrpSpPr/>
            <p:nvPr/>
          </p:nvGrpSpPr>
          <p:grpSpPr>
            <a:xfrm>
              <a:off x="441320" y="2080404"/>
              <a:ext cx="11252607" cy="804376"/>
              <a:chOff x="441320" y="2080404"/>
              <a:chExt cx="11252607" cy="804376"/>
            </a:xfrm>
          </p:grpSpPr>
          <p:cxnSp>
            <p:nvCxnSpPr>
              <p:cNvPr id="2" name="Straight Connector 1">
                <a:extLst>
                  <a:ext uri="{FF2B5EF4-FFF2-40B4-BE49-F238E27FC236}">
                    <a16:creationId xmlns:a16="http://schemas.microsoft.com/office/drawing/2014/main" id="{3AF380A4-3C0C-421A-8552-D06D731D06B5}"/>
                  </a:ext>
                </a:extLst>
              </p:cNvPr>
              <p:cNvCxnSpPr>
                <a:cxnSpLocks/>
                <a:stCxn id="10" idx="6"/>
              </p:cNvCxnSpPr>
              <p:nvPr/>
            </p:nvCxnSpPr>
            <p:spPr>
              <a:xfrm>
                <a:off x="1348192" y="2155986"/>
                <a:ext cx="947669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DC472B08-808B-BE9A-E0CD-0C01CFF3018F}"/>
                  </a:ext>
                </a:extLst>
              </p:cNvPr>
              <p:cNvSpPr>
                <a:spLocks noChangeAspect="1"/>
              </p:cNvSpPr>
              <p:nvPr/>
            </p:nvSpPr>
            <p:spPr>
              <a:xfrm>
                <a:off x="1208492" y="2086136"/>
                <a:ext cx="139700" cy="139700"/>
              </a:xfrm>
              <a:prstGeom prst="ellips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350" dirty="0">
                  <a:solidFill>
                    <a:srgbClr val="FFFFFF"/>
                  </a:solidFill>
                  <a:latin typeface="Arial" panose="020B0604020202020204" pitchFamily="34" charset="0"/>
                  <a:cs typeface="Arial" panose="020B0604020202020204" pitchFamily="34" charset="0"/>
                </a:endParaRPr>
              </a:p>
            </p:txBody>
          </p:sp>
          <p:sp>
            <p:nvSpPr>
              <p:cNvPr id="20" name="Freeform 19">
                <a:extLst>
                  <a:ext uri="{FF2B5EF4-FFF2-40B4-BE49-F238E27FC236}">
                    <a16:creationId xmlns:a16="http://schemas.microsoft.com/office/drawing/2014/main" id="{72D8A4C8-620C-D618-59E9-92C4C29C20CD}"/>
                  </a:ext>
                </a:extLst>
              </p:cNvPr>
              <p:cNvSpPr/>
              <p:nvPr/>
            </p:nvSpPr>
            <p:spPr>
              <a:xfrm>
                <a:off x="2368505" y="2236931"/>
                <a:ext cx="1697565" cy="644679"/>
              </a:xfrm>
              <a:custGeom>
                <a:avLst/>
                <a:gdLst>
                  <a:gd name="connsiteX0" fmla="*/ 0 w 1410351"/>
                  <a:gd name="connsiteY0" fmla="*/ 64468 h 644679"/>
                  <a:gd name="connsiteX1" fmla="*/ 64468 w 1410351"/>
                  <a:gd name="connsiteY1" fmla="*/ 0 h 644679"/>
                  <a:gd name="connsiteX2" fmla="*/ 1345883 w 1410351"/>
                  <a:gd name="connsiteY2" fmla="*/ 0 h 644679"/>
                  <a:gd name="connsiteX3" fmla="*/ 1410351 w 1410351"/>
                  <a:gd name="connsiteY3" fmla="*/ 64468 h 644679"/>
                  <a:gd name="connsiteX4" fmla="*/ 1410351 w 1410351"/>
                  <a:gd name="connsiteY4" fmla="*/ 580211 h 644679"/>
                  <a:gd name="connsiteX5" fmla="*/ 1345883 w 1410351"/>
                  <a:gd name="connsiteY5" fmla="*/ 644679 h 644679"/>
                  <a:gd name="connsiteX6" fmla="*/ 64468 w 1410351"/>
                  <a:gd name="connsiteY6" fmla="*/ 644679 h 644679"/>
                  <a:gd name="connsiteX7" fmla="*/ 0 w 1410351"/>
                  <a:gd name="connsiteY7" fmla="*/ 580211 h 644679"/>
                  <a:gd name="connsiteX8" fmla="*/ 0 w 1410351"/>
                  <a:gd name="connsiteY8" fmla="*/ 64468 h 644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0351" h="644679">
                    <a:moveTo>
                      <a:pt x="0" y="64468"/>
                    </a:moveTo>
                    <a:cubicBezTo>
                      <a:pt x="0" y="28863"/>
                      <a:pt x="28863" y="0"/>
                      <a:pt x="64468" y="0"/>
                    </a:cubicBezTo>
                    <a:lnTo>
                      <a:pt x="1345883" y="0"/>
                    </a:lnTo>
                    <a:cubicBezTo>
                      <a:pt x="1381488" y="0"/>
                      <a:pt x="1410351" y="28863"/>
                      <a:pt x="1410351" y="64468"/>
                    </a:cubicBezTo>
                    <a:lnTo>
                      <a:pt x="1410351" y="580211"/>
                    </a:lnTo>
                    <a:cubicBezTo>
                      <a:pt x="1410351" y="615816"/>
                      <a:pt x="1381488" y="644679"/>
                      <a:pt x="1345883" y="644679"/>
                    </a:cubicBezTo>
                    <a:lnTo>
                      <a:pt x="64468" y="644679"/>
                    </a:lnTo>
                    <a:cubicBezTo>
                      <a:pt x="28863" y="644679"/>
                      <a:pt x="0" y="615816"/>
                      <a:pt x="0" y="580211"/>
                    </a:cubicBezTo>
                    <a:lnTo>
                      <a:pt x="0" y="64468"/>
                    </a:lnTo>
                    <a:close/>
                  </a:path>
                </a:pathLst>
              </a:custGeom>
              <a:noFill/>
              <a:ln>
                <a:noFill/>
              </a:ln>
            </p:spPr>
            <p:style>
              <a:lnRef idx="2">
                <a:schemeClr val="accent3">
                  <a:hueOff val="0"/>
                  <a:satOff val="0"/>
                  <a:lumOff val="0"/>
                  <a:alphaOff val="0"/>
                </a:schemeClr>
              </a:lnRef>
              <a:fillRef idx="1">
                <a:scrgbClr r="0" g="0" b="0"/>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38" tIns="88838" rIns="88838" bIns="88838" numCol="1" spcCol="1270" anchor="ctr" anchorCtr="0">
                <a:noAutofit/>
              </a:bodyPr>
              <a:lstStyle/>
              <a:p>
                <a:pPr algn="ctr" defTabSz="466713">
                  <a:lnSpc>
                    <a:spcPct val="90000"/>
                  </a:lnSpc>
                  <a:spcBef>
                    <a:spcPct val="0"/>
                  </a:spcBef>
                  <a:spcAft>
                    <a:spcPct val="35000"/>
                  </a:spcAft>
                  <a:defRPr/>
                </a:pPr>
                <a:r>
                  <a:rPr lang="en-US" sz="1050" b="1" dirty="0">
                    <a:solidFill>
                      <a:srgbClr val="535353">
                        <a:lumMod val="60000"/>
                        <a:lumOff val="40000"/>
                      </a:srgbClr>
                    </a:solidFill>
                    <a:latin typeface="Arial" panose="020B0604020202020204" pitchFamily="34" charset="0"/>
                    <a:cs typeface="Arial" panose="020B0604020202020204" pitchFamily="34" charset="0"/>
                  </a:rPr>
                  <a:t>Know Your Workforce</a:t>
                </a:r>
              </a:p>
            </p:txBody>
          </p:sp>
          <p:sp>
            <p:nvSpPr>
              <p:cNvPr id="26" name="Freeform 25">
                <a:extLst>
                  <a:ext uri="{FF2B5EF4-FFF2-40B4-BE49-F238E27FC236}">
                    <a16:creationId xmlns:a16="http://schemas.microsoft.com/office/drawing/2014/main" id="{FCDC6FDC-0C30-90F8-C904-4FB38DD1650F}"/>
                  </a:ext>
                </a:extLst>
              </p:cNvPr>
              <p:cNvSpPr/>
              <p:nvPr/>
            </p:nvSpPr>
            <p:spPr>
              <a:xfrm>
                <a:off x="4288537" y="2238091"/>
                <a:ext cx="1691121" cy="644679"/>
              </a:xfrm>
              <a:custGeom>
                <a:avLst/>
                <a:gdLst>
                  <a:gd name="connsiteX0" fmla="*/ 0 w 1410351"/>
                  <a:gd name="connsiteY0" fmla="*/ 64468 h 644679"/>
                  <a:gd name="connsiteX1" fmla="*/ 64468 w 1410351"/>
                  <a:gd name="connsiteY1" fmla="*/ 0 h 644679"/>
                  <a:gd name="connsiteX2" fmla="*/ 1345883 w 1410351"/>
                  <a:gd name="connsiteY2" fmla="*/ 0 h 644679"/>
                  <a:gd name="connsiteX3" fmla="*/ 1410351 w 1410351"/>
                  <a:gd name="connsiteY3" fmla="*/ 64468 h 644679"/>
                  <a:gd name="connsiteX4" fmla="*/ 1410351 w 1410351"/>
                  <a:gd name="connsiteY4" fmla="*/ 580211 h 644679"/>
                  <a:gd name="connsiteX5" fmla="*/ 1345883 w 1410351"/>
                  <a:gd name="connsiteY5" fmla="*/ 644679 h 644679"/>
                  <a:gd name="connsiteX6" fmla="*/ 64468 w 1410351"/>
                  <a:gd name="connsiteY6" fmla="*/ 644679 h 644679"/>
                  <a:gd name="connsiteX7" fmla="*/ 0 w 1410351"/>
                  <a:gd name="connsiteY7" fmla="*/ 580211 h 644679"/>
                  <a:gd name="connsiteX8" fmla="*/ 0 w 1410351"/>
                  <a:gd name="connsiteY8" fmla="*/ 64468 h 644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0351" h="644679">
                    <a:moveTo>
                      <a:pt x="0" y="64468"/>
                    </a:moveTo>
                    <a:cubicBezTo>
                      <a:pt x="0" y="28863"/>
                      <a:pt x="28863" y="0"/>
                      <a:pt x="64468" y="0"/>
                    </a:cubicBezTo>
                    <a:lnTo>
                      <a:pt x="1345883" y="0"/>
                    </a:lnTo>
                    <a:cubicBezTo>
                      <a:pt x="1381488" y="0"/>
                      <a:pt x="1410351" y="28863"/>
                      <a:pt x="1410351" y="64468"/>
                    </a:cubicBezTo>
                    <a:lnTo>
                      <a:pt x="1410351" y="580211"/>
                    </a:lnTo>
                    <a:cubicBezTo>
                      <a:pt x="1410351" y="615816"/>
                      <a:pt x="1381488" y="644679"/>
                      <a:pt x="1345883" y="644679"/>
                    </a:cubicBezTo>
                    <a:lnTo>
                      <a:pt x="64468" y="644679"/>
                    </a:lnTo>
                    <a:cubicBezTo>
                      <a:pt x="28863" y="644679"/>
                      <a:pt x="0" y="615816"/>
                      <a:pt x="0" y="580211"/>
                    </a:cubicBezTo>
                    <a:lnTo>
                      <a:pt x="0" y="64468"/>
                    </a:lnTo>
                    <a:close/>
                  </a:path>
                </a:pathLst>
              </a:custGeom>
              <a:noFill/>
              <a:ln>
                <a:noFill/>
              </a:ln>
            </p:spPr>
            <p:style>
              <a:lnRef idx="2">
                <a:schemeClr val="accent3">
                  <a:hueOff val="0"/>
                  <a:satOff val="0"/>
                  <a:lumOff val="0"/>
                  <a:alphaOff val="0"/>
                </a:schemeClr>
              </a:lnRef>
              <a:fillRef idx="1">
                <a:scrgbClr r="0" g="0" b="0"/>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38" tIns="88838" rIns="88838" bIns="88838" numCol="1" spcCol="1270" anchor="ctr" anchorCtr="0">
                <a:noAutofit/>
              </a:bodyPr>
              <a:lstStyle/>
              <a:p>
                <a:pPr algn="ctr" defTabSz="466713">
                  <a:lnSpc>
                    <a:spcPct val="90000"/>
                  </a:lnSpc>
                  <a:spcBef>
                    <a:spcPct val="0"/>
                  </a:spcBef>
                  <a:spcAft>
                    <a:spcPct val="35000"/>
                  </a:spcAft>
                  <a:defRPr/>
                </a:pPr>
                <a:r>
                  <a:rPr lang="en-US" sz="1050" b="1" dirty="0">
                    <a:solidFill>
                      <a:srgbClr val="535353">
                        <a:lumMod val="60000"/>
                        <a:lumOff val="40000"/>
                      </a:srgbClr>
                    </a:solidFill>
                    <a:latin typeface="Arial" panose="020B0604020202020204" pitchFamily="34" charset="0"/>
                    <a:cs typeface="Arial" panose="020B0604020202020204" pitchFamily="34" charset="0"/>
                  </a:rPr>
                  <a:t>Identify Gaps &amp; Opportunities</a:t>
                </a:r>
              </a:p>
            </p:txBody>
          </p:sp>
          <p:sp>
            <p:nvSpPr>
              <p:cNvPr id="29" name="Freeform 28">
                <a:extLst>
                  <a:ext uri="{FF2B5EF4-FFF2-40B4-BE49-F238E27FC236}">
                    <a16:creationId xmlns:a16="http://schemas.microsoft.com/office/drawing/2014/main" id="{5741EC63-83DE-C2B9-E4F0-49C404ED5BE0}"/>
                  </a:ext>
                </a:extLst>
              </p:cNvPr>
              <p:cNvSpPr/>
              <p:nvPr/>
            </p:nvSpPr>
            <p:spPr>
              <a:xfrm>
                <a:off x="6200644" y="2235629"/>
                <a:ext cx="1699021" cy="644679"/>
              </a:xfrm>
              <a:custGeom>
                <a:avLst/>
                <a:gdLst>
                  <a:gd name="connsiteX0" fmla="*/ 0 w 1410351"/>
                  <a:gd name="connsiteY0" fmla="*/ 64468 h 644679"/>
                  <a:gd name="connsiteX1" fmla="*/ 64468 w 1410351"/>
                  <a:gd name="connsiteY1" fmla="*/ 0 h 644679"/>
                  <a:gd name="connsiteX2" fmla="*/ 1345883 w 1410351"/>
                  <a:gd name="connsiteY2" fmla="*/ 0 h 644679"/>
                  <a:gd name="connsiteX3" fmla="*/ 1410351 w 1410351"/>
                  <a:gd name="connsiteY3" fmla="*/ 64468 h 644679"/>
                  <a:gd name="connsiteX4" fmla="*/ 1410351 w 1410351"/>
                  <a:gd name="connsiteY4" fmla="*/ 580211 h 644679"/>
                  <a:gd name="connsiteX5" fmla="*/ 1345883 w 1410351"/>
                  <a:gd name="connsiteY5" fmla="*/ 644679 h 644679"/>
                  <a:gd name="connsiteX6" fmla="*/ 64468 w 1410351"/>
                  <a:gd name="connsiteY6" fmla="*/ 644679 h 644679"/>
                  <a:gd name="connsiteX7" fmla="*/ 0 w 1410351"/>
                  <a:gd name="connsiteY7" fmla="*/ 580211 h 644679"/>
                  <a:gd name="connsiteX8" fmla="*/ 0 w 1410351"/>
                  <a:gd name="connsiteY8" fmla="*/ 64468 h 644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0351" h="644679">
                    <a:moveTo>
                      <a:pt x="0" y="64468"/>
                    </a:moveTo>
                    <a:cubicBezTo>
                      <a:pt x="0" y="28863"/>
                      <a:pt x="28863" y="0"/>
                      <a:pt x="64468" y="0"/>
                    </a:cubicBezTo>
                    <a:lnTo>
                      <a:pt x="1345883" y="0"/>
                    </a:lnTo>
                    <a:cubicBezTo>
                      <a:pt x="1381488" y="0"/>
                      <a:pt x="1410351" y="28863"/>
                      <a:pt x="1410351" y="64468"/>
                    </a:cubicBezTo>
                    <a:lnTo>
                      <a:pt x="1410351" y="580211"/>
                    </a:lnTo>
                    <a:cubicBezTo>
                      <a:pt x="1410351" y="615816"/>
                      <a:pt x="1381488" y="644679"/>
                      <a:pt x="1345883" y="644679"/>
                    </a:cubicBezTo>
                    <a:lnTo>
                      <a:pt x="64468" y="644679"/>
                    </a:lnTo>
                    <a:cubicBezTo>
                      <a:pt x="28863" y="644679"/>
                      <a:pt x="0" y="615816"/>
                      <a:pt x="0" y="580211"/>
                    </a:cubicBezTo>
                    <a:lnTo>
                      <a:pt x="0" y="64468"/>
                    </a:lnTo>
                    <a:close/>
                  </a:path>
                </a:pathLst>
              </a:custGeom>
              <a:noFill/>
              <a:ln>
                <a:noFill/>
              </a:ln>
            </p:spPr>
            <p:style>
              <a:lnRef idx="2">
                <a:schemeClr val="accent3">
                  <a:hueOff val="0"/>
                  <a:satOff val="0"/>
                  <a:lumOff val="0"/>
                  <a:alphaOff val="0"/>
                </a:schemeClr>
              </a:lnRef>
              <a:fillRef idx="1">
                <a:scrgbClr r="0" g="0" b="0"/>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38" tIns="88838" rIns="88838" bIns="88838" numCol="1" spcCol="1270" anchor="ctr" anchorCtr="0">
                <a:noAutofit/>
              </a:bodyPr>
              <a:lstStyle/>
              <a:p>
                <a:pPr algn="ctr" defTabSz="466713">
                  <a:lnSpc>
                    <a:spcPct val="90000"/>
                  </a:lnSpc>
                  <a:spcBef>
                    <a:spcPct val="0"/>
                  </a:spcBef>
                  <a:spcAft>
                    <a:spcPct val="35000"/>
                  </a:spcAft>
                  <a:defRPr/>
                </a:pPr>
                <a:r>
                  <a:rPr lang="en-US" sz="1050" b="1" dirty="0">
                    <a:solidFill>
                      <a:srgbClr val="ADC14B"/>
                    </a:solidFill>
                    <a:latin typeface="Arial" panose="020B0604020202020204" pitchFamily="34" charset="0"/>
                    <a:cs typeface="Arial" panose="020B0604020202020204" pitchFamily="34" charset="0"/>
                  </a:rPr>
                  <a:t>Optimize Your Strategy</a:t>
                </a:r>
              </a:p>
            </p:txBody>
          </p:sp>
          <p:sp>
            <p:nvSpPr>
              <p:cNvPr id="32" name="Freeform 31">
                <a:extLst>
                  <a:ext uri="{FF2B5EF4-FFF2-40B4-BE49-F238E27FC236}">
                    <a16:creationId xmlns:a16="http://schemas.microsoft.com/office/drawing/2014/main" id="{D4242CD1-2BE5-CFEF-6E4C-B0032A920D42}"/>
                  </a:ext>
                </a:extLst>
              </p:cNvPr>
              <p:cNvSpPr/>
              <p:nvPr/>
            </p:nvSpPr>
            <p:spPr>
              <a:xfrm>
                <a:off x="8120651" y="2233551"/>
                <a:ext cx="1703725" cy="644679"/>
              </a:xfrm>
              <a:custGeom>
                <a:avLst/>
                <a:gdLst>
                  <a:gd name="connsiteX0" fmla="*/ 0 w 1410351"/>
                  <a:gd name="connsiteY0" fmla="*/ 64468 h 644679"/>
                  <a:gd name="connsiteX1" fmla="*/ 64468 w 1410351"/>
                  <a:gd name="connsiteY1" fmla="*/ 0 h 644679"/>
                  <a:gd name="connsiteX2" fmla="*/ 1345883 w 1410351"/>
                  <a:gd name="connsiteY2" fmla="*/ 0 h 644679"/>
                  <a:gd name="connsiteX3" fmla="*/ 1410351 w 1410351"/>
                  <a:gd name="connsiteY3" fmla="*/ 64468 h 644679"/>
                  <a:gd name="connsiteX4" fmla="*/ 1410351 w 1410351"/>
                  <a:gd name="connsiteY4" fmla="*/ 580211 h 644679"/>
                  <a:gd name="connsiteX5" fmla="*/ 1345883 w 1410351"/>
                  <a:gd name="connsiteY5" fmla="*/ 644679 h 644679"/>
                  <a:gd name="connsiteX6" fmla="*/ 64468 w 1410351"/>
                  <a:gd name="connsiteY6" fmla="*/ 644679 h 644679"/>
                  <a:gd name="connsiteX7" fmla="*/ 0 w 1410351"/>
                  <a:gd name="connsiteY7" fmla="*/ 580211 h 644679"/>
                  <a:gd name="connsiteX8" fmla="*/ 0 w 1410351"/>
                  <a:gd name="connsiteY8" fmla="*/ 64468 h 644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0351" h="644679">
                    <a:moveTo>
                      <a:pt x="0" y="64468"/>
                    </a:moveTo>
                    <a:cubicBezTo>
                      <a:pt x="0" y="28863"/>
                      <a:pt x="28863" y="0"/>
                      <a:pt x="64468" y="0"/>
                    </a:cubicBezTo>
                    <a:lnTo>
                      <a:pt x="1345883" y="0"/>
                    </a:lnTo>
                    <a:cubicBezTo>
                      <a:pt x="1381488" y="0"/>
                      <a:pt x="1410351" y="28863"/>
                      <a:pt x="1410351" y="64468"/>
                    </a:cubicBezTo>
                    <a:lnTo>
                      <a:pt x="1410351" y="580211"/>
                    </a:lnTo>
                    <a:cubicBezTo>
                      <a:pt x="1410351" y="615816"/>
                      <a:pt x="1381488" y="644679"/>
                      <a:pt x="1345883" y="644679"/>
                    </a:cubicBezTo>
                    <a:lnTo>
                      <a:pt x="64468" y="644679"/>
                    </a:lnTo>
                    <a:cubicBezTo>
                      <a:pt x="28863" y="644679"/>
                      <a:pt x="0" y="615816"/>
                      <a:pt x="0" y="580211"/>
                    </a:cubicBezTo>
                    <a:lnTo>
                      <a:pt x="0" y="64468"/>
                    </a:lnTo>
                    <a:close/>
                  </a:path>
                </a:pathLst>
              </a:custGeom>
              <a:noFill/>
              <a:ln>
                <a:noFill/>
              </a:ln>
            </p:spPr>
            <p:style>
              <a:lnRef idx="2">
                <a:schemeClr val="accent3">
                  <a:hueOff val="0"/>
                  <a:satOff val="0"/>
                  <a:lumOff val="0"/>
                  <a:alphaOff val="0"/>
                </a:schemeClr>
              </a:lnRef>
              <a:fillRef idx="1">
                <a:scrgbClr r="0" g="0" b="0"/>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38" tIns="88838" rIns="88838" bIns="88838" numCol="1" spcCol="1270" anchor="ctr" anchorCtr="0">
                <a:noAutofit/>
              </a:bodyPr>
              <a:lstStyle/>
              <a:p>
                <a:pPr algn="ctr" defTabSz="466713">
                  <a:lnSpc>
                    <a:spcPct val="90000"/>
                  </a:lnSpc>
                  <a:spcBef>
                    <a:spcPct val="0"/>
                  </a:spcBef>
                  <a:spcAft>
                    <a:spcPct val="35000"/>
                  </a:spcAft>
                  <a:defRPr/>
                </a:pPr>
                <a:r>
                  <a:rPr lang="en-US" sz="1050" b="1" dirty="0">
                    <a:solidFill>
                      <a:srgbClr val="ADC14B"/>
                    </a:solidFill>
                    <a:latin typeface="Arial" panose="020B0604020202020204" pitchFamily="34" charset="0"/>
                    <a:cs typeface="Arial" panose="020B0604020202020204" pitchFamily="34" charset="0"/>
                  </a:rPr>
                  <a:t>Evaluate Solutions</a:t>
                </a:r>
              </a:p>
            </p:txBody>
          </p:sp>
          <p:sp>
            <p:nvSpPr>
              <p:cNvPr id="35" name="Freeform 34">
                <a:extLst>
                  <a:ext uri="{FF2B5EF4-FFF2-40B4-BE49-F238E27FC236}">
                    <a16:creationId xmlns:a16="http://schemas.microsoft.com/office/drawing/2014/main" id="{3BDDE9FC-1CE6-3E75-8E97-DAB40DF8A9F4}"/>
                  </a:ext>
                </a:extLst>
              </p:cNvPr>
              <p:cNvSpPr/>
              <p:nvPr/>
            </p:nvSpPr>
            <p:spPr>
              <a:xfrm>
                <a:off x="9990201" y="2233551"/>
                <a:ext cx="1703726" cy="644679"/>
              </a:xfrm>
              <a:custGeom>
                <a:avLst/>
                <a:gdLst>
                  <a:gd name="connsiteX0" fmla="*/ 0 w 1410351"/>
                  <a:gd name="connsiteY0" fmla="*/ 64468 h 644679"/>
                  <a:gd name="connsiteX1" fmla="*/ 64468 w 1410351"/>
                  <a:gd name="connsiteY1" fmla="*/ 0 h 644679"/>
                  <a:gd name="connsiteX2" fmla="*/ 1345883 w 1410351"/>
                  <a:gd name="connsiteY2" fmla="*/ 0 h 644679"/>
                  <a:gd name="connsiteX3" fmla="*/ 1410351 w 1410351"/>
                  <a:gd name="connsiteY3" fmla="*/ 64468 h 644679"/>
                  <a:gd name="connsiteX4" fmla="*/ 1410351 w 1410351"/>
                  <a:gd name="connsiteY4" fmla="*/ 580211 h 644679"/>
                  <a:gd name="connsiteX5" fmla="*/ 1345883 w 1410351"/>
                  <a:gd name="connsiteY5" fmla="*/ 644679 h 644679"/>
                  <a:gd name="connsiteX6" fmla="*/ 64468 w 1410351"/>
                  <a:gd name="connsiteY6" fmla="*/ 644679 h 644679"/>
                  <a:gd name="connsiteX7" fmla="*/ 0 w 1410351"/>
                  <a:gd name="connsiteY7" fmla="*/ 580211 h 644679"/>
                  <a:gd name="connsiteX8" fmla="*/ 0 w 1410351"/>
                  <a:gd name="connsiteY8" fmla="*/ 64468 h 644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0351" h="644679">
                    <a:moveTo>
                      <a:pt x="0" y="64468"/>
                    </a:moveTo>
                    <a:cubicBezTo>
                      <a:pt x="0" y="28863"/>
                      <a:pt x="28863" y="0"/>
                      <a:pt x="64468" y="0"/>
                    </a:cubicBezTo>
                    <a:lnTo>
                      <a:pt x="1345883" y="0"/>
                    </a:lnTo>
                    <a:cubicBezTo>
                      <a:pt x="1381488" y="0"/>
                      <a:pt x="1410351" y="28863"/>
                      <a:pt x="1410351" y="64468"/>
                    </a:cubicBezTo>
                    <a:lnTo>
                      <a:pt x="1410351" y="580211"/>
                    </a:lnTo>
                    <a:cubicBezTo>
                      <a:pt x="1410351" y="615816"/>
                      <a:pt x="1381488" y="644679"/>
                      <a:pt x="1345883" y="644679"/>
                    </a:cubicBezTo>
                    <a:lnTo>
                      <a:pt x="64468" y="644679"/>
                    </a:lnTo>
                    <a:cubicBezTo>
                      <a:pt x="28863" y="644679"/>
                      <a:pt x="0" y="615816"/>
                      <a:pt x="0" y="580211"/>
                    </a:cubicBezTo>
                    <a:lnTo>
                      <a:pt x="0" y="64468"/>
                    </a:lnTo>
                    <a:close/>
                  </a:path>
                </a:pathLst>
              </a:custGeom>
              <a:noFill/>
              <a:ln>
                <a:noFill/>
              </a:ln>
            </p:spPr>
            <p:style>
              <a:lnRef idx="2">
                <a:schemeClr val="accent3">
                  <a:hueOff val="0"/>
                  <a:satOff val="0"/>
                  <a:lumOff val="0"/>
                  <a:alphaOff val="0"/>
                </a:schemeClr>
              </a:lnRef>
              <a:fillRef idx="1">
                <a:scrgbClr r="0" g="0" b="0"/>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38" tIns="88838" rIns="88838" bIns="88838" numCol="1" spcCol="1270" anchor="ctr" anchorCtr="0">
                <a:noAutofit/>
              </a:bodyPr>
              <a:lstStyle/>
              <a:p>
                <a:pPr algn="ctr" defTabSz="466713">
                  <a:lnSpc>
                    <a:spcPct val="90000"/>
                  </a:lnSpc>
                  <a:spcBef>
                    <a:spcPct val="0"/>
                  </a:spcBef>
                  <a:spcAft>
                    <a:spcPct val="35000"/>
                  </a:spcAft>
                  <a:defRPr/>
                </a:pPr>
                <a:r>
                  <a:rPr lang="en-US" sz="1050" b="1" dirty="0">
                    <a:solidFill>
                      <a:srgbClr val="0075BC"/>
                    </a:solidFill>
                    <a:latin typeface="Arial" panose="020B0604020202020204" pitchFamily="34" charset="0"/>
                    <a:cs typeface="Arial" panose="020B0604020202020204" pitchFamily="34" charset="0"/>
                  </a:rPr>
                  <a:t>Measure</a:t>
                </a:r>
              </a:p>
            </p:txBody>
          </p:sp>
          <p:sp>
            <p:nvSpPr>
              <p:cNvPr id="38" name="Freeform 37">
                <a:extLst>
                  <a:ext uri="{FF2B5EF4-FFF2-40B4-BE49-F238E27FC236}">
                    <a16:creationId xmlns:a16="http://schemas.microsoft.com/office/drawing/2014/main" id="{316F726F-5C46-8E0B-0BCE-CFC44FAA632A}"/>
                  </a:ext>
                </a:extLst>
              </p:cNvPr>
              <p:cNvSpPr/>
              <p:nvPr/>
            </p:nvSpPr>
            <p:spPr>
              <a:xfrm>
                <a:off x="441320" y="2240101"/>
                <a:ext cx="1703725" cy="644679"/>
              </a:xfrm>
              <a:custGeom>
                <a:avLst/>
                <a:gdLst>
                  <a:gd name="connsiteX0" fmla="*/ 0 w 1410351"/>
                  <a:gd name="connsiteY0" fmla="*/ 64468 h 644679"/>
                  <a:gd name="connsiteX1" fmla="*/ 64468 w 1410351"/>
                  <a:gd name="connsiteY1" fmla="*/ 0 h 644679"/>
                  <a:gd name="connsiteX2" fmla="*/ 1345883 w 1410351"/>
                  <a:gd name="connsiteY2" fmla="*/ 0 h 644679"/>
                  <a:gd name="connsiteX3" fmla="*/ 1410351 w 1410351"/>
                  <a:gd name="connsiteY3" fmla="*/ 64468 h 644679"/>
                  <a:gd name="connsiteX4" fmla="*/ 1410351 w 1410351"/>
                  <a:gd name="connsiteY4" fmla="*/ 580211 h 644679"/>
                  <a:gd name="connsiteX5" fmla="*/ 1345883 w 1410351"/>
                  <a:gd name="connsiteY5" fmla="*/ 644679 h 644679"/>
                  <a:gd name="connsiteX6" fmla="*/ 64468 w 1410351"/>
                  <a:gd name="connsiteY6" fmla="*/ 644679 h 644679"/>
                  <a:gd name="connsiteX7" fmla="*/ 0 w 1410351"/>
                  <a:gd name="connsiteY7" fmla="*/ 580211 h 644679"/>
                  <a:gd name="connsiteX8" fmla="*/ 0 w 1410351"/>
                  <a:gd name="connsiteY8" fmla="*/ 64468 h 644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0351" h="644679">
                    <a:moveTo>
                      <a:pt x="0" y="64468"/>
                    </a:moveTo>
                    <a:cubicBezTo>
                      <a:pt x="0" y="28863"/>
                      <a:pt x="28863" y="0"/>
                      <a:pt x="64468" y="0"/>
                    </a:cubicBezTo>
                    <a:lnTo>
                      <a:pt x="1345883" y="0"/>
                    </a:lnTo>
                    <a:cubicBezTo>
                      <a:pt x="1381488" y="0"/>
                      <a:pt x="1410351" y="28863"/>
                      <a:pt x="1410351" y="64468"/>
                    </a:cubicBezTo>
                    <a:lnTo>
                      <a:pt x="1410351" y="580211"/>
                    </a:lnTo>
                    <a:cubicBezTo>
                      <a:pt x="1410351" y="615816"/>
                      <a:pt x="1381488" y="644679"/>
                      <a:pt x="1345883" y="644679"/>
                    </a:cubicBezTo>
                    <a:lnTo>
                      <a:pt x="64468" y="644679"/>
                    </a:lnTo>
                    <a:cubicBezTo>
                      <a:pt x="28863" y="644679"/>
                      <a:pt x="0" y="615816"/>
                      <a:pt x="0" y="580211"/>
                    </a:cubicBezTo>
                    <a:lnTo>
                      <a:pt x="0" y="64468"/>
                    </a:lnTo>
                    <a:close/>
                  </a:path>
                </a:pathLst>
              </a:custGeom>
              <a:noFill/>
              <a:ln>
                <a:noFill/>
              </a:ln>
            </p:spPr>
            <p:style>
              <a:lnRef idx="2">
                <a:schemeClr val="accent3">
                  <a:hueOff val="0"/>
                  <a:satOff val="0"/>
                  <a:lumOff val="0"/>
                  <a:alphaOff val="0"/>
                </a:schemeClr>
              </a:lnRef>
              <a:fillRef idx="1">
                <a:scrgbClr r="0" g="0" b="0"/>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38" tIns="88838" rIns="88838" bIns="88838" numCol="1" spcCol="1270" anchor="ctr" anchorCtr="0">
                <a:noAutofit/>
              </a:bodyPr>
              <a:lstStyle/>
              <a:p>
                <a:pPr algn="ctr" defTabSz="466713">
                  <a:lnSpc>
                    <a:spcPct val="90000"/>
                  </a:lnSpc>
                  <a:spcBef>
                    <a:spcPct val="0"/>
                  </a:spcBef>
                  <a:spcAft>
                    <a:spcPct val="35000"/>
                  </a:spcAft>
                  <a:defRPr/>
                </a:pPr>
                <a:r>
                  <a:rPr lang="en-US" sz="1050" b="1" dirty="0">
                    <a:solidFill>
                      <a:srgbClr val="535353">
                        <a:lumMod val="60000"/>
                        <a:lumOff val="40000"/>
                      </a:srgbClr>
                    </a:solidFill>
                    <a:latin typeface="Arial" panose="020B0604020202020204" pitchFamily="34" charset="0"/>
                    <a:cs typeface="Arial" panose="020B0604020202020204" pitchFamily="34" charset="0"/>
                  </a:rPr>
                  <a:t>Align Strategic Priorities</a:t>
                </a:r>
              </a:p>
            </p:txBody>
          </p:sp>
          <p:sp>
            <p:nvSpPr>
              <p:cNvPr id="49" name="Oval 48">
                <a:extLst>
                  <a:ext uri="{FF2B5EF4-FFF2-40B4-BE49-F238E27FC236}">
                    <a16:creationId xmlns:a16="http://schemas.microsoft.com/office/drawing/2014/main" id="{5A1EE1FD-B228-32CF-595B-DFD654380924}"/>
                  </a:ext>
                </a:extLst>
              </p:cNvPr>
              <p:cNvSpPr>
                <a:spLocks noChangeAspect="1"/>
              </p:cNvSpPr>
              <p:nvPr/>
            </p:nvSpPr>
            <p:spPr>
              <a:xfrm>
                <a:off x="10737227" y="2080404"/>
                <a:ext cx="139700" cy="1397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350" dirty="0">
                  <a:solidFill>
                    <a:srgbClr val="FFFFFF"/>
                  </a:solidFill>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BA8E187E-EEEF-B842-8D48-CC58AAF1AA5B}"/>
                  </a:ext>
                </a:extLst>
              </p:cNvPr>
              <p:cNvSpPr>
                <a:spLocks noChangeAspect="1"/>
              </p:cNvSpPr>
              <p:nvPr/>
            </p:nvSpPr>
            <p:spPr>
              <a:xfrm>
                <a:off x="3094047" y="2093851"/>
                <a:ext cx="139700" cy="139700"/>
              </a:xfrm>
              <a:prstGeom prst="ellips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350" dirty="0">
                  <a:solidFill>
                    <a:srgbClr val="FFFFFF"/>
                  </a:solidFill>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6D70734C-CF6C-E5D7-26ED-7DF8D547D853}"/>
                  </a:ext>
                </a:extLst>
              </p:cNvPr>
              <p:cNvSpPr>
                <a:spLocks noChangeAspect="1"/>
              </p:cNvSpPr>
              <p:nvPr/>
            </p:nvSpPr>
            <p:spPr>
              <a:xfrm>
                <a:off x="5006932" y="2093851"/>
                <a:ext cx="139700" cy="139700"/>
              </a:xfrm>
              <a:prstGeom prst="ellips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350" dirty="0">
                  <a:solidFill>
                    <a:srgbClr val="FFFFFF"/>
                  </a:solidFill>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F5A29FEA-9AAD-89ED-536C-7E437AC8ECB6}"/>
                  </a:ext>
                </a:extLst>
              </p:cNvPr>
              <p:cNvSpPr>
                <a:spLocks noChangeAspect="1"/>
              </p:cNvSpPr>
              <p:nvPr/>
            </p:nvSpPr>
            <p:spPr>
              <a:xfrm>
                <a:off x="6884611" y="2090962"/>
                <a:ext cx="139700" cy="1397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350" dirty="0">
                  <a:solidFill>
                    <a:srgbClr val="FFFFFF"/>
                  </a:solidFill>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BDB310D6-CAB6-6BEA-EDC8-800ABD8A9217}"/>
                  </a:ext>
                </a:extLst>
              </p:cNvPr>
              <p:cNvSpPr>
                <a:spLocks noChangeAspect="1"/>
              </p:cNvSpPr>
              <p:nvPr/>
            </p:nvSpPr>
            <p:spPr>
              <a:xfrm>
                <a:off x="8868782" y="2092774"/>
                <a:ext cx="139700" cy="1397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350" dirty="0">
                  <a:solidFill>
                    <a:srgbClr val="FFFFFF"/>
                  </a:solidFill>
                  <a:latin typeface="Arial" panose="020B0604020202020204" pitchFamily="34" charset="0"/>
                  <a:cs typeface="Arial" panose="020B0604020202020204" pitchFamily="34" charset="0"/>
                </a:endParaRPr>
              </a:p>
            </p:txBody>
          </p:sp>
        </p:grpSp>
      </p:grpSp>
      <p:sp>
        <p:nvSpPr>
          <p:cNvPr id="5" name="Chevron 4"/>
          <p:cNvSpPr/>
          <p:nvPr/>
        </p:nvSpPr>
        <p:spPr>
          <a:xfrm>
            <a:off x="1516179" y="2914878"/>
            <a:ext cx="353972" cy="437790"/>
          </a:xfrm>
          <a:prstGeom prst="chevron">
            <a:avLst>
              <a:gd name="adj" fmla="val 63529"/>
            </a:avLst>
          </a:prstGeom>
          <a:solidFill>
            <a:srgbClr val="F0B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350" dirty="0">
              <a:solidFill>
                <a:srgbClr val="535353"/>
              </a:solidFill>
              <a:latin typeface="Arial"/>
            </a:endParaRPr>
          </a:p>
        </p:txBody>
      </p:sp>
      <p:sp>
        <p:nvSpPr>
          <p:cNvPr id="31" name="Chevron 30"/>
          <p:cNvSpPr/>
          <p:nvPr/>
        </p:nvSpPr>
        <p:spPr>
          <a:xfrm>
            <a:off x="7274764" y="2913491"/>
            <a:ext cx="353972" cy="437790"/>
          </a:xfrm>
          <a:prstGeom prst="chevron">
            <a:avLst>
              <a:gd name="adj" fmla="val 63529"/>
            </a:avLst>
          </a:prstGeom>
          <a:solidFill>
            <a:srgbClr val="F0B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350" dirty="0">
              <a:solidFill>
                <a:srgbClr val="535353"/>
              </a:solidFill>
              <a:latin typeface="Arial"/>
            </a:endParaRPr>
          </a:p>
        </p:txBody>
      </p:sp>
      <p:sp>
        <p:nvSpPr>
          <p:cNvPr id="33" name="Chevron 32"/>
          <p:cNvSpPr/>
          <p:nvPr/>
        </p:nvSpPr>
        <p:spPr>
          <a:xfrm>
            <a:off x="5835117" y="2914878"/>
            <a:ext cx="353972" cy="437790"/>
          </a:xfrm>
          <a:prstGeom prst="chevron">
            <a:avLst>
              <a:gd name="adj" fmla="val 63529"/>
            </a:avLst>
          </a:prstGeom>
          <a:solidFill>
            <a:srgbClr val="F0B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350" dirty="0">
              <a:solidFill>
                <a:srgbClr val="535353"/>
              </a:solidFill>
              <a:latin typeface="Arial"/>
            </a:endParaRPr>
          </a:p>
        </p:txBody>
      </p:sp>
      <p:sp>
        <p:nvSpPr>
          <p:cNvPr id="34" name="Chevron 33"/>
          <p:cNvSpPr/>
          <p:nvPr/>
        </p:nvSpPr>
        <p:spPr>
          <a:xfrm>
            <a:off x="4395471" y="2901758"/>
            <a:ext cx="353972" cy="437790"/>
          </a:xfrm>
          <a:prstGeom prst="chevron">
            <a:avLst>
              <a:gd name="adj" fmla="val 63529"/>
            </a:avLst>
          </a:prstGeom>
          <a:solidFill>
            <a:srgbClr val="F0B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350" dirty="0">
              <a:solidFill>
                <a:srgbClr val="535353"/>
              </a:solidFill>
              <a:latin typeface="Arial"/>
            </a:endParaRPr>
          </a:p>
        </p:txBody>
      </p:sp>
      <p:sp>
        <p:nvSpPr>
          <p:cNvPr id="36" name="Chevron 35"/>
          <p:cNvSpPr/>
          <p:nvPr/>
        </p:nvSpPr>
        <p:spPr>
          <a:xfrm>
            <a:off x="2955825" y="2926802"/>
            <a:ext cx="353972" cy="437790"/>
          </a:xfrm>
          <a:prstGeom prst="chevron">
            <a:avLst>
              <a:gd name="adj" fmla="val 63529"/>
            </a:avLst>
          </a:prstGeom>
          <a:solidFill>
            <a:srgbClr val="F0B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350" dirty="0">
              <a:solidFill>
                <a:srgbClr val="535353"/>
              </a:solidFill>
              <a:latin typeface="Arial"/>
            </a:endParaRPr>
          </a:p>
        </p:txBody>
      </p:sp>
      <p:sp>
        <p:nvSpPr>
          <p:cNvPr id="6" name="TextBox 5"/>
          <p:cNvSpPr txBox="1"/>
          <p:nvPr/>
        </p:nvSpPr>
        <p:spPr>
          <a:xfrm>
            <a:off x="1945186" y="1463920"/>
            <a:ext cx="877163" cy="300082"/>
          </a:xfrm>
          <a:prstGeom prst="rect">
            <a:avLst/>
          </a:prstGeom>
          <a:noFill/>
        </p:spPr>
        <p:txBody>
          <a:bodyPr wrap="none" rtlCol="0">
            <a:spAutoFit/>
          </a:bodyPr>
          <a:lstStyle/>
          <a:p>
            <a:pPr defTabSz="457189">
              <a:defRPr/>
            </a:pPr>
            <a:r>
              <a:rPr lang="en-US" sz="1350" dirty="0">
                <a:solidFill>
                  <a:srgbClr val="535353">
                    <a:lumMod val="60000"/>
                    <a:lumOff val="40000"/>
                  </a:srgbClr>
                </a:solidFill>
                <a:latin typeface="Arial"/>
              </a:rPr>
              <a:t>ASSESS</a:t>
            </a:r>
          </a:p>
        </p:txBody>
      </p:sp>
      <p:sp>
        <p:nvSpPr>
          <p:cNvPr id="37" name="TextBox 36"/>
          <p:cNvSpPr txBox="1"/>
          <p:nvPr/>
        </p:nvSpPr>
        <p:spPr>
          <a:xfrm>
            <a:off x="5511667" y="1463053"/>
            <a:ext cx="1002197" cy="300082"/>
          </a:xfrm>
          <a:prstGeom prst="rect">
            <a:avLst/>
          </a:prstGeom>
          <a:noFill/>
        </p:spPr>
        <p:txBody>
          <a:bodyPr wrap="none" rtlCol="0">
            <a:spAutoFit/>
          </a:bodyPr>
          <a:lstStyle/>
          <a:p>
            <a:pPr defTabSz="457189">
              <a:defRPr/>
            </a:pPr>
            <a:r>
              <a:rPr lang="en-US" sz="1350" dirty="0">
                <a:solidFill>
                  <a:srgbClr val="ADC14B"/>
                </a:solidFill>
                <a:latin typeface="Arial"/>
              </a:rPr>
              <a:t>DEVELOP</a:t>
            </a:r>
          </a:p>
        </p:txBody>
      </p:sp>
      <p:sp>
        <p:nvSpPr>
          <p:cNvPr id="46" name="TextBox 45"/>
          <p:cNvSpPr txBox="1"/>
          <p:nvPr/>
        </p:nvSpPr>
        <p:spPr>
          <a:xfrm>
            <a:off x="7619983" y="1461010"/>
            <a:ext cx="1040670" cy="300082"/>
          </a:xfrm>
          <a:prstGeom prst="rect">
            <a:avLst/>
          </a:prstGeom>
          <a:noFill/>
        </p:spPr>
        <p:txBody>
          <a:bodyPr wrap="none" rtlCol="0">
            <a:spAutoFit/>
          </a:bodyPr>
          <a:lstStyle/>
          <a:p>
            <a:pPr defTabSz="457189">
              <a:defRPr/>
            </a:pPr>
            <a:r>
              <a:rPr lang="en-US" sz="1350" dirty="0">
                <a:solidFill>
                  <a:srgbClr val="0075BC"/>
                </a:solidFill>
                <a:latin typeface="Arial"/>
              </a:rPr>
              <a:t>MEASURE</a:t>
            </a:r>
          </a:p>
        </p:txBody>
      </p:sp>
    </p:spTree>
    <p:extLst>
      <p:ext uri="{BB962C8B-B14F-4D97-AF65-F5344CB8AC3E}">
        <p14:creationId xmlns:p14="http://schemas.microsoft.com/office/powerpoint/2010/main" val="57198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Appendix: Disease Prevalence</a:t>
            </a:r>
          </a:p>
        </p:txBody>
      </p:sp>
      <p:graphicFrame>
        <p:nvGraphicFramePr>
          <p:cNvPr id="6" name="Table 5"/>
          <p:cNvGraphicFramePr>
            <a:graphicFrameLocks noGrp="1"/>
          </p:cNvGraphicFramePr>
          <p:nvPr>
            <p:extLst>
              <p:ext uri="{D42A27DB-BD31-4B8C-83A1-F6EECF244321}">
                <p14:modId xmlns:p14="http://schemas.microsoft.com/office/powerpoint/2010/main" val="1962290939"/>
              </p:ext>
            </p:extLst>
          </p:nvPr>
        </p:nvGraphicFramePr>
        <p:xfrm>
          <a:off x="247506" y="584514"/>
          <a:ext cx="5830156" cy="4316034"/>
        </p:xfrm>
        <a:graphic>
          <a:graphicData uri="http://schemas.openxmlformats.org/drawingml/2006/table">
            <a:tbl>
              <a:tblPr firstRow="1" bandRow="1">
                <a:tableStyleId>{8EC20E35-A176-4012-BC5E-935CFFF8708E}</a:tableStyleId>
              </a:tblPr>
              <a:tblGrid>
                <a:gridCol w="1665982">
                  <a:extLst>
                    <a:ext uri="{9D8B030D-6E8A-4147-A177-3AD203B41FA5}">
                      <a16:colId xmlns:a16="http://schemas.microsoft.com/office/drawing/2014/main" val="2933550680"/>
                    </a:ext>
                  </a:extLst>
                </a:gridCol>
                <a:gridCol w="179709">
                  <a:extLst>
                    <a:ext uri="{9D8B030D-6E8A-4147-A177-3AD203B41FA5}">
                      <a16:colId xmlns:a16="http://schemas.microsoft.com/office/drawing/2014/main" val="3007609090"/>
                    </a:ext>
                  </a:extLst>
                </a:gridCol>
                <a:gridCol w="464695">
                  <a:extLst>
                    <a:ext uri="{9D8B030D-6E8A-4147-A177-3AD203B41FA5}">
                      <a16:colId xmlns:a16="http://schemas.microsoft.com/office/drawing/2014/main" val="2652584855"/>
                    </a:ext>
                  </a:extLst>
                </a:gridCol>
                <a:gridCol w="351977">
                  <a:extLst>
                    <a:ext uri="{9D8B030D-6E8A-4147-A177-3AD203B41FA5}">
                      <a16:colId xmlns:a16="http://schemas.microsoft.com/office/drawing/2014/main" val="3322224565"/>
                    </a:ext>
                  </a:extLst>
                </a:gridCol>
                <a:gridCol w="351977">
                  <a:extLst>
                    <a:ext uri="{9D8B030D-6E8A-4147-A177-3AD203B41FA5}">
                      <a16:colId xmlns:a16="http://schemas.microsoft.com/office/drawing/2014/main" val="1460298544"/>
                    </a:ext>
                  </a:extLst>
                </a:gridCol>
                <a:gridCol w="351977">
                  <a:extLst>
                    <a:ext uri="{9D8B030D-6E8A-4147-A177-3AD203B41FA5}">
                      <a16:colId xmlns:a16="http://schemas.microsoft.com/office/drawing/2014/main" val="867284541"/>
                    </a:ext>
                  </a:extLst>
                </a:gridCol>
                <a:gridCol w="351977">
                  <a:extLst>
                    <a:ext uri="{9D8B030D-6E8A-4147-A177-3AD203B41FA5}">
                      <a16:colId xmlns:a16="http://schemas.microsoft.com/office/drawing/2014/main" val="2714792730"/>
                    </a:ext>
                  </a:extLst>
                </a:gridCol>
                <a:gridCol w="351977">
                  <a:extLst>
                    <a:ext uri="{9D8B030D-6E8A-4147-A177-3AD203B41FA5}">
                      <a16:colId xmlns:a16="http://schemas.microsoft.com/office/drawing/2014/main" val="1372604122"/>
                    </a:ext>
                  </a:extLst>
                </a:gridCol>
                <a:gridCol w="351977">
                  <a:extLst>
                    <a:ext uri="{9D8B030D-6E8A-4147-A177-3AD203B41FA5}">
                      <a16:colId xmlns:a16="http://schemas.microsoft.com/office/drawing/2014/main" val="2420226814"/>
                    </a:ext>
                  </a:extLst>
                </a:gridCol>
                <a:gridCol w="351977">
                  <a:extLst>
                    <a:ext uri="{9D8B030D-6E8A-4147-A177-3AD203B41FA5}">
                      <a16:colId xmlns:a16="http://schemas.microsoft.com/office/drawing/2014/main" val="3152213595"/>
                    </a:ext>
                  </a:extLst>
                </a:gridCol>
                <a:gridCol w="351977">
                  <a:extLst>
                    <a:ext uri="{9D8B030D-6E8A-4147-A177-3AD203B41FA5}">
                      <a16:colId xmlns:a16="http://schemas.microsoft.com/office/drawing/2014/main" val="1647129155"/>
                    </a:ext>
                  </a:extLst>
                </a:gridCol>
                <a:gridCol w="351977">
                  <a:extLst>
                    <a:ext uri="{9D8B030D-6E8A-4147-A177-3AD203B41FA5}">
                      <a16:colId xmlns:a16="http://schemas.microsoft.com/office/drawing/2014/main" val="3801110584"/>
                    </a:ext>
                  </a:extLst>
                </a:gridCol>
                <a:gridCol w="351977">
                  <a:extLst>
                    <a:ext uri="{9D8B030D-6E8A-4147-A177-3AD203B41FA5}">
                      <a16:colId xmlns:a16="http://schemas.microsoft.com/office/drawing/2014/main" val="2306198337"/>
                    </a:ext>
                  </a:extLst>
                </a:gridCol>
              </a:tblGrid>
              <a:tr h="731520">
                <a:tc>
                  <a:txBody>
                    <a:bodyPr/>
                    <a:lstStyle/>
                    <a:p>
                      <a:pPr algn="l" fontAlgn="ctr"/>
                      <a:r>
                        <a:rPr lang="en-US" sz="700" u="none" strike="noStrike" dirty="0">
                          <a:effectLst/>
                          <a:latin typeface="+mn-lt"/>
                        </a:rPr>
                        <a:t>Health Outcomes in your </a:t>
                      </a:r>
                    </a:p>
                    <a:p>
                      <a:pPr algn="l" fontAlgn="ctr"/>
                      <a:r>
                        <a:rPr lang="en-US" sz="700" u="none" strike="noStrike" dirty="0">
                          <a:effectLst/>
                          <a:latin typeface="+mn-lt"/>
                        </a:rPr>
                        <a:t>Most Populated </a:t>
                      </a:r>
                    </a:p>
                    <a:p>
                      <a:pPr algn="l" fontAlgn="ctr"/>
                      <a:r>
                        <a:rPr lang="en-US" sz="700" u="none" strike="noStrike" dirty="0">
                          <a:effectLst/>
                          <a:latin typeface="+mn-lt"/>
                        </a:rPr>
                        <a:t>Zip Codes</a:t>
                      </a:r>
                      <a:endParaRPr lang="en-US" sz="700" b="1" i="0" u="none" strike="noStrike" dirty="0">
                        <a:solidFill>
                          <a:srgbClr val="FFFFFF"/>
                        </a:solidFill>
                        <a:effectLst/>
                        <a:latin typeface="+mn-lt"/>
                      </a:endParaRPr>
                    </a:p>
                  </a:txBody>
                  <a:tcPr marR="0" marT="0" marB="0"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fontAlgn="ctr"/>
                      <a:r>
                        <a:rPr lang="en-US" sz="700" b="1" i="0" u="none" strike="noStrike" dirty="0">
                          <a:solidFill>
                            <a:srgbClr val="FFFFFF"/>
                          </a:solidFill>
                          <a:effectLst/>
                          <a:latin typeface="+mn-lt"/>
                        </a:rPr>
                        <a:t>SDoH Impact</a:t>
                      </a:r>
                    </a:p>
                  </a:txBody>
                  <a:tcPr marL="0" marR="0" marT="0" marB="0" vert="vert270" anchor="ctr">
                    <a:lnL>
                      <a:noFill/>
                    </a:lnL>
                    <a:lnR w="9525"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pPr algn="ctr" fontAlgn="ctr"/>
                      <a:r>
                        <a:rPr lang="en-US" sz="700" u="none" strike="noStrike" dirty="0">
                          <a:effectLst/>
                          <a:latin typeface="+mn-lt"/>
                        </a:rPr>
                        <a:t># of Employees</a:t>
                      </a:r>
                      <a:endParaRPr lang="en-US" sz="700" b="1" i="0" u="none" strike="noStrike" dirty="0">
                        <a:solidFill>
                          <a:srgbClr val="FFFFFF"/>
                        </a:solidFill>
                        <a:effectLst/>
                        <a:latin typeface="+mn-lt"/>
                      </a:endParaRPr>
                    </a:p>
                  </a:txBody>
                  <a:tcPr marL="0" marR="0" marT="0" marB="0" vert="vert270" anchor="ctr">
                    <a:lnL>
                      <a:noFill/>
                    </a:lnL>
                    <a:lnR w="9525" cap="flat" cmpd="sng" algn="ctr">
                      <a:solidFill>
                        <a:schemeClr val="bg2"/>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pPr algn="ctr" fontAlgn="ctr"/>
                      <a:r>
                        <a:rPr lang="en-US" sz="700" u="none" strike="noStrike" dirty="0">
                          <a:effectLst/>
                          <a:latin typeface="+mn-lt"/>
                        </a:rPr>
                        <a:t>Arthritis</a:t>
                      </a:r>
                      <a:endParaRPr lang="en-US" sz="700" b="1" i="0" u="none" strike="noStrike" dirty="0">
                        <a:solidFill>
                          <a:srgbClr val="FFFFFF"/>
                        </a:solidFill>
                        <a:effectLst/>
                        <a:latin typeface="+mn-lt"/>
                      </a:endParaRPr>
                    </a:p>
                  </a:txBody>
                  <a:tcPr marL="0" marR="0" marT="0" marB="0" vert="vert270" anchor="ctr">
                    <a:lnL w="9525" cap="flat" cmpd="sng" algn="ctr">
                      <a:solidFill>
                        <a:schemeClr val="bg2"/>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700" u="none" strike="noStrike" baseline="0" dirty="0">
                          <a:effectLst/>
                          <a:latin typeface="+mn-lt"/>
                        </a:rPr>
                        <a:t>Asthma</a:t>
                      </a:r>
                    </a:p>
                  </a:txBody>
                  <a:tcPr marL="0" marR="0" marT="0" marB="0"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pPr algn="ctr" fontAlgn="ctr"/>
                      <a:r>
                        <a:rPr lang="en-US" sz="700" u="none" strike="noStrike" dirty="0">
                          <a:effectLst/>
                          <a:latin typeface="+mn-lt"/>
                        </a:rPr>
                        <a:t>Cancer</a:t>
                      </a:r>
                      <a:endParaRPr lang="en-US" sz="700" b="1" i="0" u="none" strike="noStrike" dirty="0">
                        <a:solidFill>
                          <a:srgbClr val="FFFFFF"/>
                        </a:solidFill>
                        <a:effectLst/>
                        <a:latin typeface="+mn-lt"/>
                      </a:endParaRPr>
                    </a:p>
                  </a:txBody>
                  <a:tcPr marL="0" marR="0" marT="0" marB="0"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pPr algn="ctr" fontAlgn="ctr"/>
                      <a:r>
                        <a:rPr lang="en-US" sz="700" u="none" strike="noStrike" dirty="0">
                          <a:effectLst/>
                          <a:latin typeface="+mn-lt"/>
                        </a:rPr>
                        <a:t>Coronary Heart Disease</a:t>
                      </a:r>
                      <a:endParaRPr lang="en-US" sz="700" b="1" i="0" u="none" strike="noStrike" dirty="0">
                        <a:solidFill>
                          <a:srgbClr val="FFFFFF"/>
                        </a:solidFill>
                        <a:effectLst/>
                        <a:latin typeface="+mn-lt"/>
                      </a:endParaRPr>
                    </a:p>
                  </a:txBody>
                  <a:tcPr marL="0" marR="0" marT="0" marB="0"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pPr algn="ctr" fontAlgn="ctr"/>
                      <a:r>
                        <a:rPr lang="en-US" sz="700" u="none" strike="noStrike" dirty="0">
                          <a:effectLst/>
                          <a:latin typeface="+mn-lt"/>
                        </a:rPr>
                        <a:t>COPD</a:t>
                      </a:r>
                      <a:endParaRPr lang="en-US" sz="700" b="1" i="0" u="none" strike="noStrike" dirty="0">
                        <a:solidFill>
                          <a:srgbClr val="FFFFFF"/>
                        </a:solidFill>
                        <a:effectLst/>
                        <a:latin typeface="+mn-lt"/>
                      </a:endParaRPr>
                    </a:p>
                  </a:txBody>
                  <a:tcPr marL="0" marR="0" marT="0" marB="0"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pPr algn="ctr" fontAlgn="ctr"/>
                      <a:r>
                        <a:rPr lang="en-US" sz="700" b="1" i="0" u="none" strike="noStrike" dirty="0">
                          <a:solidFill>
                            <a:srgbClr val="FFFFFF"/>
                          </a:solidFill>
                          <a:effectLst/>
                          <a:latin typeface="+mn-lt"/>
                        </a:rPr>
                        <a:t>Depression</a:t>
                      </a:r>
                    </a:p>
                  </a:txBody>
                  <a:tcPr marL="0" marR="0" marT="0" marB="0"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pPr algn="ctr" fontAlgn="ctr"/>
                      <a:r>
                        <a:rPr lang="en-US" sz="700" b="1" i="0" u="none" strike="noStrike" dirty="0">
                          <a:solidFill>
                            <a:srgbClr val="FFFFFF"/>
                          </a:solidFill>
                          <a:effectLst/>
                          <a:latin typeface="+mn-lt"/>
                        </a:rPr>
                        <a:t>Diabetes</a:t>
                      </a:r>
                    </a:p>
                  </a:txBody>
                  <a:tcPr marL="0" marR="0" marT="0" marB="0"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pPr algn="ctr" fontAlgn="ctr"/>
                      <a:r>
                        <a:rPr lang="en-US" sz="700" b="1" i="0" u="none" strike="noStrike" dirty="0">
                          <a:solidFill>
                            <a:srgbClr val="FFFFFF"/>
                          </a:solidFill>
                          <a:effectLst/>
                          <a:latin typeface="+mn-lt"/>
                        </a:rPr>
                        <a:t>High</a:t>
                      </a:r>
                      <a:r>
                        <a:rPr lang="en-US" sz="700" b="1" i="0" u="none" strike="noStrike" baseline="0" dirty="0">
                          <a:solidFill>
                            <a:srgbClr val="FFFFFF"/>
                          </a:solidFill>
                          <a:effectLst/>
                          <a:latin typeface="+mn-lt"/>
                        </a:rPr>
                        <a:t> Blood Pressure</a:t>
                      </a:r>
                      <a:endParaRPr lang="en-US" sz="700" b="1" i="0" u="none" strike="noStrike" dirty="0">
                        <a:solidFill>
                          <a:srgbClr val="FFFFFF"/>
                        </a:solidFill>
                        <a:effectLst/>
                        <a:latin typeface="+mn-lt"/>
                      </a:endParaRPr>
                    </a:p>
                  </a:txBody>
                  <a:tcPr marL="0" marR="0" marT="0" marB="0"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pPr algn="ctr" fontAlgn="ctr"/>
                      <a:r>
                        <a:rPr lang="en-US" sz="700" b="1" i="0" u="none" strike="noStrike" dirty="0">
                          <a:solidFill>
                            <a:srgbClr val="FFFFFF"/>
                          </a:solidFill>
                          <a:effectLst/>
                          <a:latin typeface="+mn-lt"/>
                        </a:rPr>
                        <a:t>High Cholesterol</a:t>
                      </a:r>
                    </a:p>
                  </a:txBody>
                  <a:tcPr marL="0" marR="0" marT="0" marB="0"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pPr algn="ctr" fontAlgn="ctr"/>
                      <a:r>
                        <a:rPr lang="en-US" sz="700" b="1" i="0" u="none" strike="noStrike" dirty="0">
                          <a:solidFill>
                            <a:srgbClr val="FFFFFF"/>
                          </a:solidFill>
                          <a:effectLst/>
                          <a:latin typeface="+mn-lt"/>
                        </a:rPr>
                        <a:t>Obesity</a:t>
                      </a:r>
                    </a:p>
                  </a:txBody>
                  <a:tcPr marL="0" marR="0" marT="0" marB="0" vert="vert270" anchor="ctr">
                    <a:lnL w="9525" cap="flat" cmpd="sng" algn="ctr">
                      <a:solidFill>
                        <a:schemeClr val="bg1"/>
                      </a:solidFill>
                      <a:prstDash val="solid"/>
                      <a:round/>
                      <a:headEnd type="none" w="med" len="med"/>
                      <a:tailEnd type="none" w="med" len="med"/>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981654147"/>
                  </a:ext>
                </a:extLst>
              </a:tr>
              <a:tr h="160834">
                <a:tc>
                  <a:txBody>
                    <a:bodyPr/>
                    <a:lstStyle/>
                    <a:p>
                      <a:pPr algn="l" fontAlgn="b"/>
                      <a:r>
                        <a:rPr lang="en-US" sz="700" b="0" i="0" u="none" strike="noStrike">
                          <a:solidFill>
                            <a:schemeClr val="tx1">
                              <a:lumMod val="75000"/>
                            </a:schemeClr>
                          </a:solidFill>
                          <a:effectLst/>
                          <a:latin typeface="Arial" panose="020B0604020202020204" pitchFamily="34" charset="0"/>
                        </a:rPr>
                        <a:t>30606 - Athens, GA</a:t>
                      </a:r>
                      <a:endParaRPr lang="en-US" sz="700" b="0" i="0" u="none" strike="noStrike" dirty="0">
                        <a:solidFill>
                          <a:schemeClr val="tx1">
                            <a:lumMod val="75000"/>
                          </a:schemeClr>
                        </a:solidFill>
                        <a:effectLst/>
                        <a:latin typeface="Arial" panose="020B0604020202020204" pitchFamily="34" charset="0"/>
                      </a:endParaRPr>
                    </a:p>
                  </a:txBody>
                  <a:tcPr marR="0" marT="0" marB="0" anchor="ctr">
                    <a:lnT w="25400" cmpd="sng">
                      <a:noFill/>
                    </a:lnT>
                  </a:tcPr>
                </a:tc>
                <a:tc>
                  <a:txBody>
                    <a:bodyPr/>
                    <a:lstStyle/>
                    <a:p>
                      <a:pPr algn="ctr" fontAlgn="b"/>
                      <a:endParaRPr lang="en-US" sz="700" b="0" i="0" u="none" strike="noStrike" dirty="0">
                        <a:solidFill>
                          <a:srgbClr val="424344"/>
                        </a:solidFill>
                        <a:effectLst/>
                        <a:latin typeface="+mn-lt"/>
                      </a:endParaRPr>
                    </a:p>
                  </a:txBody>
                  <a:tcPr marL="0" marR="0" marT="0" marB="0" anchor="ctr">
                    <a:lnT w="25400" cmpd="sng">
                      <a:noFill/>
                    </a:lnT>
                    <a:solidFill>
                      <a:srgbClr val="92D050"/>
                    </a:solidFill>
                  </a:tcPr>
                </a:tc>
                <a:tc>
                  <a:txBody>
                    <a:bodyPr/>
                    <a:lstStyle/>
                    <a:p>
                      <a:pPr algn="ctr" fontAlgn="b"/>
                      <a:r>
                        <a:rPr lang="en-US" sz="700" b="0" i="0" u="none" strike="noStrike">
                          <a:solidFill>
                            <a:schemeClr val="tx1">
                              <a:lumMod val="75000"/>
                            </a:schemeClr>
                          </a:solidFill>
                          <a:effectLst/>
                          <a:latin typeface="Arial" panose="020B0604020202020204" pitchFamily="34" charset="0"/>
                        </a:rPr>
                        <a:t>10</a:t>
                      </a:r>
                      <a:endParaRPr lang="en-US" sz="700" b="0" i="0" u="none" strike="noStrike" dirty="0">
                        <a:solidFill>
                          <a:schemeClr val="tx1">
                            <a:lumMod val="75000"/>
                          </a:schemeClr>
                        </a:solidFill>
                        <a:effectLst/>
                        <a:latin typeface="Arial" panose="020B0604020202020204" pitchFamily="34" charset="0"/>
                      </a:endParaRPr>
                    </a:p>
                  </a:txBody>
                  <a:tcPr marL="0" marR="0" marT="0" marB="0" anchor="ctr">
                    <a:lnR w="12700" cap="flat" cmpd="sng" algn="ctr">
                      <a:solidFill>
                        <a:schemeClr val="bg2"/>
                      </a:solidFill>
                      <a:prstDash val="solid"/>
                      <a:round/>
                      <a:headEnd type="none" w="med" len="med"/>
                      <a:tailEnd type="none" w="med" len="med"/>
                    </a:lnR>
                    <a:lnT w="25400" cmpd="sng">
                      <a:noFill/>
                    </a:lnT>
                  </a:tcPr>
                </a:tc>
                <a:tc>
                  <a:txBody>
                    <a:bodyPr/>
                    <a:lstStyle/>
                    <a:p>
                      <a:pPr algn="ctr" fontAlgn="b"/>
                      <a:r>
                        <a:rPr lang="en-US" sz="700" b="0" i="0" u="none" strike="noStrike">
                          <a:solidFill>
                            <a:schemeClr val="tx1">
                              <a:lumMod val="50000"/>
                            </a:schemeClr>
                          </a:solidFill>
                          <a:effectLst/>
                          <a:latin typeface="Arial" panose="020B0604020202020204" pitchFamily="34" charset="0"/>
                        </a:rPr>
                        <a:t>20.8%</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tcPr>
                </a:tc>
                <a:tc>
                  <a:txBody>
                    <a:bodyPr/>
                    <a:lstStyle/>
                    <a:p>
                      <a:pPr algn="ctr" fontAlgn="b"/>
                      <a:r>
                        <a:rPr lang="en-US" sz="700" b="0" i="0" u="none" strike="noStrike">
                          <a:solidFill>
                            <a:schemeClr val="tx1">
                              <a:lumMod val="50000"/>
                            </a:schemeClr>
                          </a:solidFill>
                          <a:effectLst/>
                          <a:latin typeface="Arial" panose="020B0604020202020204" pitchFamily="34" charset="0"/>
                        </a:rPr>
                        <a:t>10.5%</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cmpd="sng">
                      <a:noFill/>
                    </a:lnT>
                  </a:tcPr>
                </a:tc>
                <a:tc>
                  <a:txBody>
                    <a:bodyPr/>
                    <a:lstStyle/>
                    <a:p>
                      <a:pPr algn="ctr" fontAlgn="b"/>
                      <a:r>
                        <a:rPr lang="en-US" sz="700" b="0" i="0" u="none" strike="noStrike">
                          <a:solidFill>
                            <a:schemeClr val="tx1">
                              <a:lumMod val="50000"/>
                            </a:schemeClr>
                          </a:solidFill>
                          <a:effectLst/>
                          <a:latin typeface="Arial" panose="020B0604020202020204" pitchFamily="34" charset="0"/>
                        </a:rPr>
                        <a:t>5.1%</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cmpd="sng">
                      <a:noFill/>
                    </a:lnT>
                  </a:tcPr>
                </a:tc>
                <a:tc>
                  <a:txBody>
                    <a:bodyPr/>
                    <a:lstStyle/>
                    <a:p>
                      <a:pPr algn="ctr" fontAlgn="b"/>
                      <a:r>
                        <a:rPr lang="en-US" sz="700" b="0" i="0" u="none" strike="noStrike">
                          <a:solidFill>
                            <a:schemeClr val="tx1">
                              <a:lumMod val="50000"/>
                            </a:schemeClr>
                          </a:solidFill>
                          <a:effectLst/>
                          <a:latin typeface="Arial" panose="020B0604020202020204" pitchFamily="34" charset="0"/>
                        </a:rPr>
                        <a:t>4.5%</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cmpd="sng">
                      <a:noFill/>
                    </a:lnT>
                  </a:tcPr>
                </a:tc>
                <a:tc>
                  <a:txBody>
                    <a:bodyPr/>
                    <a:lstStyle/>
                    <a:p>
                      <a:pPr algn="ctr" fontAlgn="b"/>
                      <a:r>
                        <a:rPr lang="en-US" sz="700" b="0" i="0" u="none" strike="noStrike">
                          <a:solidFill>
                            <a:schemeClr val="tx1">
                              <a:lumMod val="50000"/>
                            </a:schemeClr>
                          </a:solidFill>
                          <a:effectLst/>
                          <a:latin typeface="Arial" panose="020B0604020202020204" pitchFamily="34" charset="0"/>
                        </a:rPr>
                        <a:t>5.3%</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cmpd="sng">
                      <a:noFill/>
                    </a:lnT>
                  </a:tcPr>
                </a:tc>
                <a:tc>
                  <a:txBody>
                    <a:bodyPr/>
                    <a:lstStyle/>
                    <a:p>
                      <a:pPr algn="ctr" fontAlgn="b"/>
                      <a:r>
                        <a:rPr lang="en-US" sz="700" b="0" i="0" u="none" strike="noStrike">
                          <a:solidFill>
                            <a:schemeClr val="tx1">
                              <a:lumMod val="50000"/>
                            </a:schemeClr>
                          </a:solidFill>
                          <a:effectLst/>
                          <a:latin typeface="Arial" panose="020B0604020202020204" pitchFamily="34" charset="0"/>
                        </a:rPr>
                        <a:t>22.7%</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cmpd="sng">
                      <a:noFill/>
                    </a:lnT>
                  </a:tcPr>
                </a:tc>
                <a:tc>
                  <a:txBody>
                    <a:bodyPr/>
                    <a:lstStyle/>
                    <a:p>
                      <a:pPr algn="ctr" fontAlgn="b"/>
                      <a:r>
                        <a:rPr lang="en-US" sz="700" b="0" i="0" u="none" strike="noStrike">
                          <a:solidFill>
                            <a:schemeClr val="tx1">
                              <a:lumMod val="50000"/>
                            </a:schemeClr>
                          </a:solidFill>
                          <a:effectLst/>
                          <a:latin typeface="Arial" panose="020B0604020202020204" pitchFamily="34" charset="0"/>
                        </a:rPr>
                        <a:t>9.3%</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cmpd="sng">
                      <a:noFill/>
                    </a:lnT>
                  </a:tcPr>
                </a:tc>
                <a:tc>
                  <a:txBody>
                    <a:bodyPr/>
                    <a:lstStyle/>
                    <a:p>
                      <a:pPr algn="ctr" fontAlgn="b"/>
                      <a:r>
                        <a:rPr lang="en-US" sz="700" b="0" i="0" u="none" strike="noStrike">
                          <a:solidFill>
                            <a:schemeClr val="tx1">
                              <a:lumMod val="50000"/>
                            </a:schemeClr>
                          </a:solidFill>
                          <a:effectLst/>
                          <a:latin typeface="Arial" panose="020B0604020202020204" pitchFamily="34" charset="0"/>
                        </a:rPr>
                        <a:t>30.3%</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cmpd="sng">
                      <a:noFill/>
                    </a:lnT>
                  </a:tcPr>
                </a:tc>
                <a:tc>
                  <a:txBody>
                    <a:bodyPr/>
                    <a:lstStyle/>
                    <a:p>
                      <a:pPr algn="ctr" fontAlgn="b"/>
                      <a:r>
                        <a:rPr lang="en-US" sz="700" b="0" i="0" u="none" strike="noStrike">
                          <a:solidFill>
                            <a:schemeClr val="tx1">
                              <a:lumMod val="50000"/>
                            </a:schemeClr>
                          </a:solidFill>
                          <a:effectLst/>
                          <a:latin typeface="Arial" panose="020B0604020202020204" pitchFamily="34" charset="0"/>
                        </a:rPr>
                        <a:t>32.6%</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cmpd="sng">
                      <a:noFill/>
                    </a:lnT>
                  </a:tcPr>
                </a:tc>
                <a:tc>
                  <a:txBody>
                    <a:bodyPr/>
                    <a:lstStyle/>
                    <a:p>
                      <a:pPr algn="ctr" fontAlgn="b"/>
                      <a:r>
                        <a:rPr lang="en-US" sz="700" b="0" i="0" u="none" strike="noStrike">
                          <a:solidFill>
                            <a:schemeClr val="tx1">
                              <a:lumMod val="50000"/>
                            </a:schemeClr>
                          </a:solidFill>
                          <a:effectLst/>
                          <a:latin typeface="Arial" panose="020B0604020202020204" pitchFamily="34" charset="0"/>
                        </a:rPr>
                        <a:t>30.4%</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T w="25400" cmpd="sng">
                      <a:noFill/>
                    </a:lnT>
                  </a:tcPr>
                </a:tc>
                <a:extLst>
                  <a:ext uri="{0D108BD9-81ED-4DB2-BD59-A6C34878D82A}">
                    <a16:rowId xmlns:a16="http://schemas.microsoft.com/office/drawing/2014/main" val="2819762252"/>
                  </a:ext>
                </a:extLst>
              </a:tr>
              <a:tr h="160834">
                <a:tc>
                  <a:txBody>
                    <a:bodyPr/>
                    <a:lstStyle/>
                    <a:p>
                      <a:pPr algn="l" fontAlgn="b"/>
                      <a:r>
                        <a:rPr lang="en-US" sz="700" b="0" i="0" u="none" strike="noStrike">
                          <a:solidFill>
                            <a:schemeClr val="tx1">
                              <a:lumMod val="75000"/>
                            </a:schemeClr>
                          </a:solidFill>
                          <a:effectLst/>
                          <a:latin typeface="Arial" panose="020B0604020202020204" pitchFamily="34" charset="0"/>
                        </a:rPr>
                        <a:t>30601 - Athens, GA</a:t>
                      </a:r>
                      <a:endParaRPr lang="en-US" sz="700" b="0" i="0" u="none" strike="noStrike" dirty="0">
                        <a:solidFill>
                          <a:schemeClr val="tx1">
                            <a:lumMod val="75000"/>
                          </a:schemeClr>
                        </a:solidFill>
                        <a:effectLst/>
                        <a:latin typeface="Arial" panose="020B0604020202020204" pitchFamily="34" charset="0"/>
                      </a:endParaRPr>
                    </a:p>
                  </a:txBody>
                  <a:tcPr marR="0" marT="0" marB="0" anchor="ctr"/>
                </a:tc>
                <a:tc>
                  <a:txBody>
                    <a:bodyPr/>
                    <a:lstStyle/>
                    <a:p>
                      <a:pPr algn="ctr" fontAlgn="b"/>
                      <a:endParaRPr lang="en-US" sz="700" b="0" i="0" u="none" strike="noStrike" dirty="0">
                        <a:solidFill>
                          <a:srgbClr val="FFFFFF"/>
                        </a:solidFill>
                        <a:effectLst/>
                        <a:latin typeface="+mn-lt"/>
                      </a:endParaRPr>
                    </a:p>
                  </a:txBody>
                  <a:tcPr marL="0" marR="0" marT="0" marB="0" anchor="ctr">
                    <a:solidFill>
                      <a:srgbClr val="C00000"/>
                    </a:solidFill>
                  </a:tcPr>
                </a:tc>
                <a:tc>
                  <a:txBody>
                    <a:bodyPr/>
                    <a:lstStyle/>
                    <a:p>
                      <a:pPr algn="ctr" fontAlgn="b"/>
                      <a:r>
                        <a:rPr lang="en-US" sz="700" b="0" i="0" u="none" strike="noStrike">
                          <a:solidFill>
                            <a:schemeClr val="tx1">
                              <a:lumMod val="75000"/>
                            </a:schemeClr>
                          </a:solidFill>
                          <a:effectLst/>
                          <a:latin typeface="Arial" panose="020B0604020202020204" pitchFamily="34" charset="0"/>
                        </a:rPr>
                        <a:t>5</a:t>
                      </a:r>
                    </a:p>
                  </a:txBody>
                  <a:tcPr marL="0" marR="0" marT="0" marB="0" anchor="ctr">
                    <a:lnR w="12700" cap="flat" cmpd="sng" algn="ctr">
                      <a:solidFill>
                        <a:schemeClr val="bg2"/>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20.1%</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rgbClr val="FFFFFF"/>
                          </a:solidFill>
                          <a:effectLst/>
                          <a:latin typeface="Arial" panose="020B0604020202020204" pitchFamily="34" charset="0"/>
                        </a:rPr>
                        <a:t>12.2%</a:t>
                      </a:r>
                      <a:endParaRPr lang="en-US" sz="700" b="0" i="0" u="none" strike="noStrike" dirty="0">
                        <a:solidFill>
                          <a:srgbClr val="FFFFFF"/>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00000"/>
                    </a:solidFill>
                  </a:tcPr>
                </a:tc>
                <a:tc>
                  <a:txBody>
                    <a:bodyPr/>
                    <a:lstStyle/>
                    <a:p>
                      <a:pPr algn="ctr" fontAlgn="b"/>
                      <a:r>
                        <a:rPr lang="en-US" sz="700" b="0" i="0" u="none" strike="noStrike">
                          <a:solidFill>
                            <a:schemeClr val="tx1">
                              <a:lumMod val="50000"/>
                            </a:schemeClr>
                          </a:solidFill>
                          <a:effectLst/>
                          <a:latin typeface="Arial" panose="020B0604020202020204" pitchFamily="34" charset="0"/>
                        </a:rPr>
                        <a:t>3.6%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4.7%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6.9%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25.0%</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12.5%</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33.4%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31.0%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37.4%</a:t>
                      </a:r>
                    </a:p>
                  </a:txBody>
                  <a:tcPr marL="0" marR="0" marT="0" marB="0" anchor="ctr">
                    <a:lnL w="952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84176261"/>
                  </a:ext>
                </a:extLst>
              </a:tr>
              <a:tr h="160834">
                <a:tc>
                  <a:txBody>
                    <a:bodyPr/>
                    <a:lstStyle/>
                    <a:p>
                      <a:pPr algn="l" fontAlgn="b"/>
                      <a:r>
                        <a:rPr lang="en-US" sz="700" b="0" i="0" u="none" strike="noStrike">
                          <a:solidFill>
                            <a:schemeClr val="tx1">
                              <a:lumMod val="75000"/>
                            </a:schemeClr>
                          </a:solidFill>
                          <a:effectLst/>
                          <a:latin typeface="Arial" panose="020B0604020202020204" pitchFamily="34" charset="0"/>
                        </a:rPr>
                        <a:t>30666 - Statham, GA</a:t>
                      </a:r>
                      <a:endParaRPr lang="en-US" sz="700" b="0" i="0" u="none" strike="noStrike" dirty="0">
                        <a:solidFill>
                          <a:schemeClr val="tx1">
                            <a:lumMod val="75000"/>
                          </a:schemeClr>
                        </a:solidFill>
                        <a:effectLst/>
                        <a:latin typeface="Arial" panose="020B0604020202020204" pitchFamily="34" charset="0"/>
                      </a:endParaRPr>
                    </a:p>
                  </a:txBody>
                  <a:tcPr marR="0" marT="0" marB="0" anchor="ctr"/>
                </a:tc>
                <a:tc>
                  <a:txBody>
                    <a:bodyPr/>
                    <a:lstStyle/>
                    <a:p>
                      <a:pPr algn="ctr" fontAlgn="b"/>
                      <a:endParaRPr lang="en-US" sz="700" b="0" i="0" u="none" strike="noStrike" dirty="0">
                        <a:solidFill>
                          <a:srgbClr val="424344"/>
                        </a:solidFill>
                        <a:effectLst/>
                        <a:latin typeface="+mn-lt"/>
                      </a:endParaRPr>
                    </a:p>
                  </a:txBody>
                  <a:tcPr marL="0" marR="0" marT="0" marB="0" anchor="ctr">
                    <a:solidFill>
                      <a:srgbClr val="92D050"/>
                    </a:solidFill>
                  </a:tcPr>
                </a:tc>
                <a:tc>
                  <a:txBody>
                    <a:bodyPr/>
                    <a:lstStyle/>
                    <a:p>
                      <a:pPr algn="ctr" fontAlgn="b"/>
                      <a:r>
                        <a:rPr lang="en-US" sz="700" b="0" i="0" u="none" strike="noStrike">
                          <a:solidFill>
                            <a:schemeClr val="tx1">
                              <a:lumMod val="75000"/>
                            </a:schemeClr>
                          </a:solidFill>
                          <a:effectLst/>
                          <a:latin typeface="Arial" panose="020B0604020202020204" pitchFamily="34" charset="0"/>
                        </a:rPr>
                        <a:t>5</a:t>
                      </a:r>
                    </a:p>
                  </a:txBody>
                  <a:tcPr marL="0" marR="0" marT="0" marB="0" anchor="ctr">
                    <a:lnR w="12700" cap="flat" cmpd="sng" algn="ctr">
                      <a:solidFill>
                        <a:schemeClr val="bg2"/>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23.2%</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10.1%</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5.9%</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5.2%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6.5%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22.0%</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10.4%</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34.3%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36.3%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38.4%</a:t>
                      </a:r>
                    </a:p>
                  </a:txBody>
                  <a:tcPr marL="0" marR="0" marT="0" marB="0" anchor="ctr">
                    <a:lnL w="952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158079534"/>
                  </a:ext>
                </a:extLst>
              </a:tr>
              <a:tr h="160834">
                <a:tc>
                  <a:txBody>
                    <a:bodyPr/>
                    <a:lstStyle/>
                    <a:p>
                      <a:pPr algn="l" fontAlgn="b"/>
                      <a:r>
                        <a:rPr lang="en-US" sz="700" b="0" i="0" u="none" strike="noStrike">
                          <a:solidFill>
                            <a:schemeClr val="tx1">
                              <a:lumMod val="75000"/>
                            </a:schemeClr>
                          </a:solidFill>
                          <a:effectLst/>
                          <a:latin typeface="Arial" panose="020B0604020202020204" pitchFamily="34" charset="0"/>
                        </a:rPr>
                        <a:t>43081 - Westerville, OH</a:t>
                      </a:r>
                      <a:endParaRPr lang="en-US" sz="700" b="0" i="0" u="none" strike="noStrike" dirty="0">
                        <a:solidFill>
                          <a:schemeClr val="tx1">
                            <a:lumMod val="75000"/>
                          </a:schemeClr>
                        </a:solidFill>
                        <a:effectLst/>
                        <a:latin typeface="Arial" panose="020B0604020202020204" pitchFamily="34" charset="0"/>
                      </a:endParaRPr>
                    </a:p>
                  </a:txBody>
                  <a:tcPr marR="0" marT="0" marB="0" anchor="ctr"/>
                </a:tc>
                <a:tc>
                  <a:txBody>
                    <a:bodyPr/>
                    <a:lstStyle/>
                    <a:p>
                      <a:pPr algn="ctr" fontAlgn="b"/>
                      <a:endParaRPr lang="en-US" sz="700" b="0" i="0" u="none" strike="noStrike" dirty="0">
                        <a:solidFill>
                          <a:srgbClr val="424344"/>
                        </a:solidFill>
                        <a:effectLst/>
                        <a:latin typeface="+mn-lt"/>
                      </a:endParaRPr>
                    </a:p>
                  </a:txBody>
                  <a:tcPr marL="0" marR="0" marT="0" marB="0" anchor="ctr">
                    <a:solidFill>
                      <a:srgbClr val="92D050"/>
                    </a:solidFill>
                  </a:tcPr>
                </a:tc>
                <a:tc>
                  <a:txBody>
                    <a:bodyPr/>
                    <a:lstStyle/>
                    <a:p>
                      <a:pPr algn="ctr" fontAlgn="b"/>
                      <a:r>
                        <a:rPr lang="en-US" sz="700" b="0" i="0" u="none" strike="noStrike">
                          <a:solidFill>
                            <a:schemeClr val="tx1">
                              <a:lumMod val="75000"/>
                            </a:schemeClr>
                          </a:solidFill>
                          <a:effectLst/>
                          <a:latin typeface="Arial" panose="020B0604020202020204" pitchFamily="34" charset="0"/>
                        </a:rPr>
                        <a:t>4</a:t>
                      </a:r>
                      <a:endParaRPr lang="en-US" sz="700" b="0" i="0" u="none" strike="noStrike" dirty="0">
                        <a:solidFill>
                          <a:schemeClr val="tx1">
                            <a:lumMod val="75000"/>
                          </a:schemeClr>
                        </a:solidFill>
                        <a:effectLst/>
                        <a:latin typeface="Arial" panose="020B0604020202020204" pitchFamily="34" charset="0"/>
                      </a:endParaRPr>
                    </a:p>
                  </a:txBody>
                  <a:tcPr marL="0" marR="0" marT="0" marB="0" anchor="ctr">
                    <a:lnR w="12700" cap="flat" cmpd="sng" algn="ctr">
                      <a:solidFill>
                        <a:schemeClr val="bg2"/>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23.2%</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9.7%</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6.4%</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4.7%</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5.5%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24.0%</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8.4%</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26.5%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30.7%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32.1%</a:t>
                      </a:r>
                    </a:p>
                  </a:txBody>
                  <a:tcPr marL="0" marR="0" marT="0" marB="0" anchor="ctr">
                    <a:lnL w="952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796952892"/>
                  </a:ext>
                </a:extLst>
              </a:tr>
              <a:tr h="160834">
                <a:tc>
                  <a:txBody>
                    <a:bodyPr/>
                    <a:lstStyle/>
                    <a:p>
                      <a:pPr algn="l" fontAlgn="b"/>
                      <a:r>
                        <a:rPr lang="en-US" sz="700" b="0" i="0" u="none" strike="noStrike">
                          <a:solidFill>
                            <a:schemeClr val="tx1">
                              <a:lumMod val="75000"/>
                            </a:schemeClr>
                          </a:solidFill>
                          <a:effectLst/>
                          <a:latin typeface="Arial" panose="020B0604020202020204" pitchFamily="34" charset="0"/>
                        </a:rPr>
                        <a:t>30605 - Athens, GA</a:t>
                      </a:r>
                      <a:endParaRPr lang="en-US" sz="700" b="0" i="0" u="none" strike="noStrike" dirty="0">
                        <a:solidFill>
                          <a:schemeClr val="tx1">
                            <a:lumMod val="75000"/>
                          </a:schemeClr>
                        </a:solidFill>
                        <a:effectLst/>
                        <a:latin typeface="Arial" panose="020B0604020202020204" pitchFamily="34" charset="0"/>
                      </a:endParaRPr>
                    </a:p>
                  </a:txBody>
                  <a:tcPr marR="0" marT="0" marB="0" anchor="ctr"/>
                </a:tc>
                <a:tc>
                  <a:txBody>
                    <a:bodyPr/>
                    <a:lstStyle/>
                    <a:p>
                      <a:pPr algn="ctr" fontAlgn="b"/>
                      <a:endParaRPr lang="en-US" sz="700" b="0" i="0" u="none" strike="noStrike" dirty="0">
                        <a:solidFill>
                          <a:srgbClr val="424344"/>
                        </a:solidFill>
                        <a:effectLst/>
                        <a:latin typeface="+mn-lt"/>
                      </a:endParaRPr>
                    </a:p>
                  </a:txBody>
                  <a:tcPr marL="0" marR="0" marT="0" marB="0" anchor="ctr">
                    <a:solidFill>
                      <a:srgbClr val="92D050"/>
                    </a:solidFill>
                  </a:tcPr>
                </a:tc>
                <a:tc>
                  <a:txBody>
                    <a:bodyPr/>
                    <a:lstStyle/>
                    <a:p>
                      <a:pPr algn="ctr" fontAlgn="b"/>
                      <a:r>
                        <a:rPr lang="en-US" sz="700" b="0" i="0" u="none" strike="noStrike">
                          <a:solidFill>
                            <a:schemeClr val="tx1">
                              <a:lumMod val="75000"/>
                            </a:schemeClr>
                          </a:solidFill>
                          <a:effectLst/>
                          <a:latin typeface="Arial" panose="020B0604020202020204" pitchFamily="34" charset="0"/>
                        </a:rPr>
                        <a:t>3</a:t>
                      </a:r>
                      <a:endParaRPr lang="en-US" sz="700" b="0" i="0" u="none" strike="noStrike" dirty="0">
                        <a:solidFill>
                          <a:schemeClr val="tx1">
                            <a:lumMod val="75000"/>
                          </a:schemeClr>
                        </a:solidFill>
                        <a:effectLst/>
                        <a:latin typeface="Arial" panose="020B0604020202020204" pitchFamily="34" charset="0"/>
                      </a:endParaRPr>
                    </a:p>
                  </a:txBody>
                  <a:tcPr marL="0" marR="0" marT="0" marB="0" anchor="ctr">
                    <a:lnR w="12700" cap="flat" cmpd="sng" algn="ctr">
                      <a:solidFill>
                        <a:schemeClr val="bg2"/>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16.0%</a:t>
                      </a:r>
                    </a:p>
                  </a:txBody>
                  <a:tcPr marL="0" marR="0" marT="0" marB="0" anchor="ctr">
                    <a:lnL w="12700" cap="flat" cmpd="sng" algn="ctr">
                      <a:solidFill>
                        <a:schemeClr val="bg2"/>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11.1%</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3.5%</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3.4%</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4.7%</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rgbClr val="FFFFFF"/>
                          </a:solidFill>
                          <a:effectLst/>
                          <a:latin typeface="Arial" panose="020B0604020202020204" pitchFamily="34" charset="0"/>
                        </a:rPr>
                        <a:t>25.2%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00000"/>
                    </a:solidFill>
                  </a:tcPr>
                </a:tc>
                <a:tc>
                  <a:txBody>
                    <a:bodyPr/>
                    <a:lstStyle/>
                    <a:p>
                      <a:pPr algn="ctr" fontAlgn="b"/>
                      <a:r>
                        <a:rPr lang="en-US" sz="700" b="0" i="0" u="none" strike="noStrike">
                          <a:solidFill>
                            <a:schemeClr val="tx1">
                              <a:lumMod val="50000"/>
                            </a:schemeClr>
                          </a:solidFill>
                          <a:effectLst/>
                          <a:latin typeface="Arial" panose="020B0604020202020204" pitchFamily="34" charset="0"/>
                        </a:rPr>
                        <a:t>7.3%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25.1%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28.3%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29.3%</a:t>
                      </a:r>
                    </a:p>
                  </a:txBody>
                  <a:tcPr marL="0" marR="0" marT="0" marB="0" anchor="ctr">
                    <a:lnL w="952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679529941"/>
                  </a:ext>
                </a:extLst>
              </a:tr>
              <a:tr h="160834">
                <a:tc>
                  <a:txBody>
                    <a:bodyPr/>
                    <a:lstStyle/>
                    <a:p>
                      <a:pPr algn="l" fontAlgn="b"/>
                      <a:r>
                        <a:rPr lang="en-US" sz="700" b="0" i="0" u="none" strike="noStrike">
                          <a:solidFill>
                            <a:schemeClr val="tx1">
                              <a:lumMod val="75000"/>
                            </a:schemeClr>
                          </a:solidFill>
                          <a:effectLst/>
                          <a:latin typeface="Arial" panose="020B0604020202020204" pitchFamily="34" charset="0"/>
                        </a:rPr>
                        <a:t>43209 - Columbus, OH</a:t>
                      </a:r>
                      <a:endParaRPr lang="en-US" sz="700" b="0" i="0" u="none" strike="noStrike" dirty="0">
                        <a:solidFill>
                          <a:schemeClr val="tx1">
                            <a:lumMod val="75000"/>
                          </a:schemeClr>
                        </a:solidFill>
                        <a:effectLst/>
                        <a:latin typeface="Arial" panose="020B0604020202020204" pitchFamily="34" charset="0"/>
                      </a:endParaRPr>
                    </a:p>
                  </a:txBody>
                  <a:tcPr marR="0" marT="0" marB="0" anchor="ctr"/>
                </a:tc>
                <a:tc>
                  <a:txBody>
                    <a:bodyPr/>
                    <a:lstStyle/>
                    <a:p>
                      <a:pPr algn="ctr" fontAlgn="b"/>
                      <a:endParaRPr lang="en-US" sz="700" b="0" i="0" u="none" strike="noStrike" dirty="0">
                        <a:solidFill>
                          <a:srgbClr val="424344"/>
                        </a:solidFill>
                        <a:effectLst/>
                        <a:latin typeface="+mn-lt"/>
                      </a:endParaRPr>
                    </a:p>
                  </a:txBody>
                  <a:tcPr marL="0" marR="0" marT="0" marB="0" anchor="ctr">
                    <a:solidFill>
                      <a:srgbClr val="92D050"/>
                    </a:solidFill>
                  </a:tcPr>
                </a:tc>
                <a:tc>
                  <a:txBody>
                    <a:bodyPr/>
                    <a:lstStyle/>
                    <a:p>
                      <a:pPr algn="ctr" fontAlgn="b"/>
                      <a:r>
                        <a:rPr lang="en-US" sz="700" b="0" i="0" u="none" strike="noStrike">
                          <a:solidFill>
                            <a:schemeClr val="tx1">
                              <a:lumMod val="75000"/>
                            </a:schemeClr>
                          </a:solidFill>
                          <a:effectLst/>
                          <a:latin typeface="Arial" panose="020B0604020202020204" pitchFamily="34" charset="0"/>
                        </a:rPr>
                        <a:t>3</a:t>
                      </a:r>
                      <a:endParaRPr lang="en-US" sz="700" b="0" i="0" u="none" strike="noStrike" dirty="0">
                        <a:solidFill>
                          <a:schemeClr val="tx1">
                            <a:lumMod val="75000"/>
                          </a:schemeClr>
                        </a:solidFill>
                        <a:effectLst/>
                        <a:latin typeface="Arial" panose="020B0604020202020204" pitchFamily="34" charset="0"/>
                      </a:endParaRPr>
                    </a:p>
                  </a:txBody>
                  <a:tcPr marL="0" marR="0" marT="0" marB="0" anchor="ctr">
                    <a:lnR w="12700" cap="flat" cmpd="sng" algn="ctr">
                      <a:solidFill>
                        <a:schemeClr val="bg2"/>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25.5%</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10.3%</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7.0%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5.7%</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6.2%</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22.8%</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10.9%</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31.4%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32.0%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34.4%</a:t>
                      </a:r>
                    </a:p>
                  </a:txBody>
                  <a:tcPr marL="0" marR="0" marT="0" marB="0" anchor="ctr">
                    <a:lnL w="952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907710563"/>
                  </a:ext>
                </a:extLst>
              </a:tr>
              <a:tr h="160834">
                <a:tc>
                  <a:txBody>
                    <a:bodyPr/>
                    <a:lstStyle/>
                    <a:p>
                      <a:pPr algn="l" fontAlgn="b"/>
                      <a:r>
                        <a:rPr lang="en-US" sz="700" b="0" i="0" u="none" strike="noStrike">
                          <a:solidFill>
                            <a:schemeClr val="tx1">
                              <a:lumMod val="75000"/>
                            </a:schemeClr>
                          </a:solidFill>
                          <a:effectLst/>
                          <a:latin typeface="Arial" panose="020B0604020202020204" pitchFamily="34" charset="0"/>
                        </a:rPr>
                        <a:t>43214 - Columbus, OH</a:t>
                      </a:r>
                      <a:endParaRPr lang="en-US" sz="700" b="0" i="0" u="none" strike="noStrike" dirty="0">
                        <a:solidFill>
                          <a:schemeClr val="tx1">
                            <a:lumMod val="75000"/>
                          </a:schemeClr>
                        </a:solidFill>
                        <a:effectLst/>
                        <a:latin typeface="Arial" panose="020B0604020202020204" pitchFamily="34" charset="0"/>
                      </a:endParaRPr>
                    </a:p>
                  </a:txBody>
                  <a:tcPr marR="0" marT="0" marB="0" anchor="ctr"/>
                </a:tc>
                <a:tc>
                  <a:txBody>
                    <a:bodyPr/>
                    <a:lstStyle/>
                    <a:p>
                      <a:pPr algn="ctr" fontAlgn="b"/>
                      <a:endParaRPr lang="en-US" sz="700" b="0" i="0" u="none" strike="noStrike" dirty="0">
                        <a:solidFill>
                          <a:srgbClr val="424344"/>
                        </a:solidFill>
                        <a:effectLst/>
                        <a:latin typeface="+mn-lt"/>
                      </a:endParaRPr>
                    </a:p>
                  </a:txBody>
                  <a:tcPr marL="0" marR="0" marT="0" marB="0" anchor="ctr">
                    <a:solidFill>
                      <a:srgbClr val="92D050"/>
                    </a:solidFill>
                  </a:tcPr>
                </a:tc>
                <a:tc>
                  <a:txBody>
                    <a:bodyPr/>
                    <a:lstStyle/>
                    <a:p>
                      <a:pPr algn="ctr" fontAlgn="b"/>
                      <a:r>
                        <a:rPr lang="en-US" sz="700" b="0" i="0" u="none" strike="noStrike">
                          <a:solidFill>
                            <a:schemeClr val="tx1">
                              <a:lumMod val="75000"/>
                            </a:schemeClr>
                          </a:solidFill>
                          <a:effectLst/>
                          <a:latin typeface="Arial" panose="020B0604020202020204" pitchFamily="34" charset="0"/>
                        </a:rPr>
                        <a:t>3</a:t>
                      </a:r>
                    </a:p>
                  </a:txBody>
                  <a:tcPr marL="0" marR="0" marT="0" marB="0" anchor="ctr">
                    <a:lnR w="12700" cap="flat" cmpd="sng" algn="ctr">
                      <a:solidFill>
                        <a:schemeClr val="bg2"/>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25.5%</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9.3%</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7.7%</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5.6%</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5.7%</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23.0%</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8.9%</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28.5%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32.7%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31.0%</a:t>
                      </a:r>
                    </a:p>
                  </a:txBody>
                  <a:tcPr marL="0" marR="0" marT="0" marB="0" anchor="ctr">
                    <a:lnL w="952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989955942"/>
                  </a:ext>
                </a:extLst>
              </a:tr>
              <a:tr h="160834">
                <a:tc>
                  <a:txBody>
                    <a:bodyPr/>
                    <a:lstStyle/>
                    <a:p>
                      <a:pPr algn="l" fontAlgn="b"/>
                      <a:r>
                        <a:rPr lang="en-US" sz="700" b="0" i="0" u="none" strike="noStrike">
                          <a:solidFill>
                            <a:schemeClr val="tx1">
                              <a:lumMod val="75000"/>
                            </a:schemeClr>
                          </a:solidFill>
                          <a:effectLst/>
                          <a:latin typeface="Arial" panose="020B0604020202020204" pitchFamily="34" charset="0"/>
                        </a:rPr>
                        <a:t>43230 - Columbus, OH</a:t>
                      </a:r>
                      <a:endParaRPr lang="en-US" sz="700" b="0" i="0" u="none" strike="noStrike" dirty="0">
                        <a:solidFill>
                          <a:schemeClr val="tx1">
                            <a:lumMod val="75000"/>
                          </a:schemeClr>
                        </a:solidFill>
                        <a:effectLst/>
                        <a:latin typeface="Arial" panose="020B0604020202020204" pitchFamily="34" charset="0"/>
                      </a:endParaRPr>
                    </a:p>
                  </a:txBody>
                  <a:tcPr marR="0" marT="0" marB="0" anchor="ctr"/>
                </a:tc>
                <a:tc>
                  <a:txBody>
                    <a:bodyPr/>
                    <a:lstStyle/>
                    <a:p>
                      <a:pPr algn="ctr" fontAlgn="b"/>
                      <a:endParaRPr lang="en-US" sz="700" b="0" i="0" u="none" strike="noStrike" dirty="0">
                        <a:solidFill>
                          <a:srgbClr val="424344"/>
                        </a:solidFill>
                        <a:effectLst/>
                        <a:latin typeface="+mn-lt"/>
                      </a:endParaRPr>
                    </a:p>
                  </a:txBody>
                  <a:tcPr marL="0" marR="0" marT="0" marB="0" anchor="ctr">
                    <a:solidFill>
                      <a:srgbClr val="92D050"/>
                    </a:solidFill>
                  </a:tcPr>
                </a:tc>
                <a:tc>
                  <a:txBody>
                    <a:bodyPr/>
                    <a:lstStyle/>
                    <a:p>
                      <a:pPr algn="ctr" fontAlgn="b"/>
                      <a:r>
                        <a:rPr lang="en-US" sz="700" b="0" i="0" u="none" strike="noStrike">
                          <a:solidFill>
                            <a:schemeClr val="tx1">
                              <a:lumMod val="75000"/>
                            </a:schemeClr>
                          </a:solidFill>
                          <a:effectLst/>
                          <a:latin typeface="Arial" panose="020B0604020202020204" pitchFamily="34" charset="0"/>
                        </a:rPr>
                        <a:t>3</a:t>
                      </a:r>
                    </a:p>
                  </a:txBody>
                  <a:tcPr marL="0" marR="0" marT="0" marB="0" anchor="ctr">
                    <a:lnR w="12700" cap="flat" cmpd="sng" algn="ctr">
                      <a:solidFill>
                        <a:schemeClr val="bg2"/>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23.0%</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9525" cap="flat" cmpd="sng" algn="ctr">
                      <a:solidFill>
                        <a:schemeClr val="bg1"/>
                      </a:solidFill>
                      <a:prstDash val="solid"/>
                      <a:round/>
                      <a:headEnd type="none" w="med" len="med"/>
                      <a:tailEnd type="none" w="med" len="med"/>
                    </a:lnR>
                    <a:noFill/>
                  </a:tcPr>
                </a:tc>
                <a:tc>
                  <a:txBody>
                    <a:bodyPr/>
                    <a:lstStyle/>
                    <a:p>
                      <a:pPr algn="ctr" fontAlgn="b"/>
                      <a:r>
                        <a:rPr lang="en-US" sz="700" b="0" i="0" u="none" strike="noStrike">
                          <a:solidFill>
                            <a:schemeClr val="tx1">
                              <a:lumMod val="50000"/>
                            </a:schemeClr>
                          </a:solidFill>
                          <a:effectLst/>
                          <a:latin typeface="Arial" panose="020B0604020202020204" pitchFamily="34" charset="0"/>
                        </a:rPr>
                        <a:t>9.6%</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6.3%</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4.5%</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marL="0" algn="ctr" defTabSz="457200" rtl="0" eaLnBrk="1" fontAlgn="b" latinLnBrk="0" hangingPunct="1"/>
                      <a:r>
                        <a:rPr lang="en-US" sz="700" b="0" i="0" u="none" strike="noStrike" kern="1200">
                          <a:solidFill>
                            <a:schemeClr val="tx1">
                              <a:lumMod val="50000"/>
                            </a:schemeClr>
                          </a:solidFill>
                          <a:effectLst/>
                          <a:latin typeface="Arial" panose="020B0604020202020204" pitchFamily="34" charset="0"/>
                          <a:ea typeface="+mn-ea"/>
                          <a:cs typeface="+mn-cs"/>
                        </a:rPr>
                        <a:t>5.3%</a:t>
                      </a:r>
                      <a:endParaRPr lang="en-US" sz="700" b="0" i="0" u="none" strike="noStrike" kern="1200" dirty="0">
                        <a:solidFill>
                          <a:schemeClr val="tx1">
                            <a:lumMod val="50000"/>
                          </a:schemeClr>
                        </a:solidFill>
                        <a:effectLst/>
                        <a:latin typeface="Arial" panose="020B0604020202020204" pitchFamily="34" charset="0"/>
                        <a:ea typeface="+mn-ea"/>
                        <a:cs typeface="+mn-cs"/>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noFill/>
                  </a:tcPr>
                </a:tc>
                <a:tc>
                  <a:txBody>
                    <a:bodyPr/>
                    <a:lstStyle/>
                    <a:p>
                      <a:pPr algn="ctr" fontAlgn="b"/>
                      <a:r>
                        <a:rPr lang="en-US" sz="700" b="0" i="0" u="none" strike="noStrike">
                          <a:solidFill>
                            <a:schemeClr val="tx1">
                              <a:lumMod val="50000"/>
                            </a:schemeClr>
                          </a:solidFill>
                          <a:effectLst/>
                          <a:latin typeface="Arial" panose="020B0604020202020204" pitchFamily="34" charset="0"/>
                        </a:rPr>
                        <a:t>23.1%</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8.5%</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27.0%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30.4%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marL="0" algn="ctr" defTabSz="457200" rtl="0" eaLnBrk="1" fontAlgn="b" latinLnBrk="0" hangingPunct="1"/>
                      <a:r>
                        <a:rPr lang="en-US" sz="700" b="0" i="0" u="none" strike="noStrike" kern="1200">
                          <a:solidFill>
                            <a:schemeClr val="tx1">
                              <a:lumMod val="50000"/>
                            </a:schemeClr>
                          </a:solidFill>
                          <a:effectLst/>
                          <a:latin typeface="Arial" panose="020B0604020202020204" pitchFamily="34" charset="0"/>
                          <a:ea typeface="+mn-ea"/>
                          <a:cs typeface="+mn-cs"/>
                        </a:rPr>
                        <a:t>32.8%</a:t>
                      </a:r>
                      <a:endParaRPr lang="en-US" sz="700" b="0" i="0" u="none" strike="noStrike" kern="1200" dirty="0">
                        <a:solidFill>
                          <a:schemeClr val="tx1">
                            <a:lumMod val="50000"/>
                          </a:schemeClr>
                        </a:solidFill>
                        <a:effectLst/>
                        <a:latin typeface="Arial" panose="020B0604020202020204" pitchFamily="34" charset="0"/>
                        <a:ea typeface="+mn-ea"/>
                        <a:cs typeface="+mn-cs"/>
                      </a:endParaRPr>
                    </a:p>
                  </a:txBody>
                  <a:tcPr marL="0" marR="0" marT="0" marB="0" anchor="ctr">
                    <a:lnL w="9525" cap="flat" cmpd="sng" algn="ctr">
                      <a:solidFill>
                        <a:schemeClr val="bg1"/>
                      </a:solidFill>
                      <a:prstDash val="solid"/>
                      <a:round/>
                      <a:headEnd type="none" w="med" len="med"/>
                      <a:tailEnd type="none" w="med" len="med"/>
                    </a:lnL>
                    <a:noFill/>
                  </a:tcPr>
                </a:tc>
                <a:extLst>
                  <a:ext uri="{0D108BD9-81ED-4DB2-BD59-A6C34878D82A}">
                    <a16:rowId xmlns:a16="http://schemas.microsoft.com/office/drawing/2014/main" val="3770850198"/>
                  </a:ext>
                </a:extLst>
              </a:tr>
              <a:tr h="160834">
                <a:tc>
                  <a:txBody>
                    <a:bodyPr/>
                    <a:lstStyle/>
                    <a:p>
                      <a:pPr algn="l" fontAlgn="b"/>
                      <a:r>
                        <a:rPr lang="en-US" sz="700" b="0" i="0" u="none" strike="noStrike">
                          <a:solidFill>
                            <a:schemeClr val="tx1">
                              <a:lumMod val="75000"/>
                            </a:schemeClr>
                          </a:solidFill>
                          <a:effectLst/>
                          <a:latin typeface="Arial" panose="020B0604020202020204" pitchFamily="34" charset="0"/>
                        </a:rPr>
                        <a:t>30633 - Danielsville, GA</a:t>
                      </a:r>
                      <a:endParaRPr lang="en-US" sz="700" b="0" i="0" u="none" strike="noStrike" dirty="0">
                        <a:solidFill>
                          <a:schemeClr val="tx1">
                            <a:lumMod val="75000"/>
                          </a:schemeClr>
                        </a:solidFill>
                        <a:effectLst/>
                        <a:latin typeface="Arial" panose="020B0604020202020204" pitchFamily="34" charset="0"/>
                      </a:endParaRPr>
                    </a:p>
                  </a:txBody>
                  <a:tcPr marR="0" marT="0" marB="0" anchor="ctr"/>
                </a:tc>
                <a:tc>
                  <a:txBody>
                    <a:bodyPr/>
                    <a:lstStyle/>
                    <a:p>
                      <a:pPr algn="ctr" fontAlgn="b"/>
                      <a:endParaRPr lang="en-US" sz="700" b="0" i="0" u="none" strike="noStrike" dirty="0">
                        <a:solidFill>
                          <a:srgbClr val="FFFFFF"/>
                        </a:solidFill>
                        <a:effectLst/>
                        <a:latin typeface="+mn-lt"/>
                      </a:endParaRPr>
                    </a:p>
                  </a:txBody>
                  <a:tcPr marL="0" marR="0" marT="0" marB="0" anchor="ctr">
                    <a:solidFill>
                      <a:srgbClr val="C00000"/>
                    </a:solidFill>
                  </a:tcPr>
                </a:tc>
                <a:tc>
                  <a:txBody>
                    <a:bodyPr/>
                    <a:lstStyle/>
                    <a:p>
                      <a:pPr algn="ctr" fontAlgn="b"/>
                      <a:r>
                        <a:rPr lang="en-US" sz="700" b="0" i="0" u="none" strike="noStrike">
                          <a:solidFill>
                            <a:schemeClr val="tx1">
                              <a:lumMod val="75000"/>
                            </a:schemeClr>
                          </a:solidFill>
                          <a:effectLst/>
                          <a:latin typeface="Arial" panose="020B0604020202020204" pitchFamily="34" charset="0"/>
                        </a:rPr>
                        <a:t>2</a:t>
                      </a:r>
                    </a:p>
                  </a:txBody>
                  <a:tcPr marL="0" marR="0" marT="0" marB="0" anchor="ctr">
                    <a:lnR w="12700" cap="flat" cmpd="sng" algn="ctr">
                      <a:solidFill>
                        <a:schemeClr val="bg2"/>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28.1%</a:t>
                      </a:r>
                    </a:p>
                  </a:txBody>
                  <a:tcPr marL="0" marR="0" marT="0" marB="0" anchor="ctr">
                    <a:lnL w="12700" cap="flat" cmpd="sng" algn="ctr">
                      <a:solidFill>
                        <a:schemeClr val="bg2"/>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10.2%</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6.8%</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6.7%</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8.6%</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23.5%</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11.8%</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37.8%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rgbClr val="FFFFFF"/>
                          </a:solidFill>
                          <a:effectLst/>
                          <a:latin typeface="Arial" panose="020B0604020202020204" pitchFamily="34" charset="0"/>
                        </a:rPr>
                        <a:t>39.1%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00000"/>
                    </a:solidFill>
                  </a:tcPr>
                </a:tc>
                <a:tc>
                  <a:txBody>
                    <a:bodyPr/>
                    <a:lstStyle/>
                    <a:p>
                      <a:pPr algn="ctr" fontAlgn="b"/>
                      <a:r>
                        <a:rPr lang="en-US" sz="700" b="0" i="0" u="none" strike="noStrike">
                          <a:solidFill>
                            <a:schemeClr val="tx1">
                              <a:lumMod val="50000"/>
                            </a:schemeClr>
                          </a:solidFill>
                          <a:effectLst/>
                          <a:latin typeface="Arial" panose="020B0604020202020204" pitchFamily="34" charset="0"/>
                        </a:rPr>
                        <a:t>36.4%</a:t>
                      </a:r>
                    </a:p>
                  </a:txBody>
                  <a:tcPr marL="0" marR="0" marT="0" marB="0" anchor="ctr">
                    <a:lnL w="952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123294609"/>
                  </a:ext>
                </a:extLst>
              </a:tr>
              <a:tr h="160834">
                <a:tc>
                  <a:txBody>
                    <a:bodyPr/>
                    <a:lstStyle/>
                    <a:p>
                      <a:pPr algn="l" fontAlgn="b"/>
                      <a:r>
                        <a:rPr lang="en-US" sz="700" b="0" i="0" u="none" strike="noStrike">
                          <a:solidFill>
                            <a:schemeClr val="tx1">
                              <a:lumMod val="75000"/>
                            </a:schemeClr>
                          </a:solidFill>
                          <a:effectLst/>
                          <a:latin typeface="Arial" panose="020B0604020202020204" pitchFamily="34" charset="0"/>
                        </a:rPr>
                        <a:t>43205 - Columbus, OH</a:t>
                      </a:r>
                      <a:endParaRPr lang="en-US" sz="700" b="0" i="0" u="none" strike="noStrike" dirty="0">
                        <a:solidFill>
                          <a:schemeClr val="tx1">
                            <a:lumMod val="75000"/>
                          </a:schemeClr>
                        </a:solidFill>
                        <a:effectLst/>
                        <a:latin typeface="Arial" panose="020B0604020202020204" pitchFamily="34" charset="0"/>
                      </a:endParaRPr>
                    </a:p>
                  </a:txBody>
                  <a:tcPr marR="0" marT="0" marB="0" anchor="ctr"/>
                </a:tc>
                <a:tc>
                  <a:txBody>
                    <a:bodyPr/>
                    <a:lstStyle/>
                    <a:p>
                      <a:pPr algn="ctr" fontAlgn="b"/>
                      <a:endParaRPr lang="en-US" sz="700" b="0" i="0" u="none" strike="noStrike" dirty="0">
                        <a:solidFill>
                          <a:srgbClr val="FFFFFF"/>
                        </a:solidFill>
                        <a:effectLst/>
                        <a:latin typeface="+mn-lt"/>
                      </a:endParaRPr>
                    </a:p>
                  </a:txBody>
                  <a:tcPr marL="0" marR="0" marT="0" marB="0" anchor="ctr">
                    <a:solidFill>
                      <a:srgbClr val="C00000"/>
                    </a:solidFill>
                  </a:tcPr>
                </a:tc>
                <a:tc>
                  <a:txBody>
                    <a:bodyPr/>
                    <a:lstStyle/>
                    <a:p>
                      <a:pPr algn="ctr" fontAlgn="b"/>
                      <a:r>
                        <a:rPr lang="en-US" sz="700" b="0" i="0" u="none" strike="noStrike">
                          <a:solidFill>
                            <a:schemeClr val="tx1">
                              <a:lumMod val="75000"/>
                            </a:schemeClr>
                          </a:solidFill>
                          <a:effectLst/>
                          <a:latin typeface="Arial" panose="020B0604020202020204" pitchFamily="34" charset="0"/>
                        </a:rPr>
                        <a:t>2</a:t>
                      </a:r>
                    </a:p>
                  </a:txBody>
                  <a:tcPr marL="0" marR="0" marT="0" marB="0" anchor="ctr">
                    <a:lnR w="12700" cap="flat" cmpd="sng" algn="ctr">
                      <a:solidFill>
                        <a:schemeClr val="bg2"/>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26.9%</a:t>
                      </a:r>
                    </a:p>
                  </a:txBody>
                  <a:tcPr marL="0" marR="0" marT="0" marB="0" anchor="ctr">
                    <a:lnL w="12700" cap="flat" cmpd="sng" algn="ctr">
                      <a:solidFill>
                        <a:schemeClr val="bg2"/>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rgbClr val="FFFFFF"/>
                          </a:solidFill>
                          <a:effectLst/>
                          <a:latin typeface="Arial" panose="020B0604020202020204" pitchFamily="34" charset="0"/>
                        </a:rPr>
                        <a:t>12.3%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00000"/>
                    </a:solidFill>
                  </a:tcPr>
                </a:tc>
                <a:tc>
                  <a:txBody>
                    <a:bodyPr/>
                    <a:lstStyle/>
                    <a:p>
                      <a:pPr algn="ctr" fontAlgn="b"/>
                      <a:r>
                        <a:rPr lang="en-US" sz="700" b="0" i="0" u="none" strike="noStrike">
                          <a:solidFill>
                            <a:schemeClr val="tx1">
                              <a:lumMod val="50000"/>
                            </a:schemeClr>
                          </a:solidFill>
                          <a:effectLst/>
                          <a:latin typeface="Arial" panose="020B0604020202020204" pitchFamily="34" charset="0"/>
                        </a:rPr>
                        <a:t>5.2%</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6.6%</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8.7%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22.4%</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rgbClr val="FFFFFF"/>
                          </a:solidFill>
                          <a:effectLst/>
                          <a:latin typeface="Arial" panose="020B0604020202020204" pitchFamily="34" charset="0"/>
                        </a:rPr>
                        <a:t>17.2%</a:t>
                      </a:r>
                      <a:endParaRPr lang="en-US" sz="700" b="0" i="0" u="none" strike="noStrike" dirty="0">
                        <a:solidFill>
                          <a:srgbClr val="FFFFFF"/>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00000"/>
                    </a:solidFill>
                  </a:tcPr>
                </a:tc>
                <a:tc>
                  <a:txBody>
                    <a:bodyPr/>
                    <a:lstStyle/>
                    <a:p>
                      <a:pPr algn="ctr" fontAlgn="b"/>
                      <a:r>
                        <a:rPr lang="en-US" sz="700" b="0" i="0" u="none" strike="noStrike">
                          <a:solidFill>
                            <a:srgbClr val="FFFFFF"/>
                          </a:solidFill>
                          <a:effectLst/>
                          <a:latin typeface="Arial" panose="020B0604020202020204" pitchFamily="34" charset="0"/>
                        </a:rPr>
                        <a:t>40.0%</a:t>
                      </a:r>
                      <a:endParaRPr lang="en-US" sz="700" b="0" i="0" u="none" strike="noStrike" dirty="0">
                        <a:solidFill>
                          <a:srgbClr val="FFFFFF"/>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00000"/>
                    </a:solidFill>
                  </a:tcPr>
                </a:tc>
                <a:tc>
                  <a:txBody>
                    <a:bodyPr/>
                    <a:lstStyle/>
                    <a:p>
                      <a:pPr algn="ctr" fontAlgn="b"/>
                      <a:r>
                        <a:rPr lang="en-US" sz="700" b="0" i="0" u="none" strike="noStrike">
                          <a:solidFill>
                            <a:schemeClr val="tx1">
                              <a:lumMod val="50000"/>
                            </a:schemeClr>
                          </a:solidFill>
                          <a:effectLst/>
                          <a:latin typeface="Arial" panose="020B0604020202020204" pitchFamily="34" charset="0"/>
                        </a:rPr>
                        <a:t>31.3%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rgbClr val="FFFFFF"/>
                          </a:solidFill>
                          <a:effectLst/>
                          <a:latin typeface="Arial" panose="020B0604020202020204" pitchFamily="34" charset="0"/>
                        </a:rPr>
                        <a:t>45.9%</a:t>
                      </a:r>
                    </a:p>
                  </a:txBody>
                  <a:tcPr marL="0" marR="0" marT="0" marB="0" anchor="ctr">
                    <a:lnL w="9525" cap="flat" cmpd="sng" algn="ctr">
                      <a:solidFill>
                        <a:schemeClr val="bg1"/>
                      </a:solidFill>
                      <a:prstDash val="solid"/>
                      <a:round/>
                      <a:headEnd type="none" w="med" len="med"/>
                      <a:tailEnd type="none" w="med" len="med"/>
                    </a:lnL>
                    <a:solidFill>
                      <a:srgbClr val="C00000"/>
                    </a:solidFill>
                  </a:tcPr>
                </a:tc>
                <a:extLst>
                  <a:ext uri="{0D108BD9-81ED-4DB2-BD59-A6C34878D82A}">
                    <a16:rowId xmlns:a16="http://schemas.microsoft.com/office/drawing/2014/main" val="1526752846"/>
                  </a:ext>
                </a:extLst>
              </a:tr>
              <a:tr h="160834">
                <a:tc>
                  <a:txBody>
                    <a:bodyPr/>
                    <a:lstStyle/>
                    <a:p>
                      <a:pPr algn="l" fontAlgn="b"/>
                      <a:r>
                        <a:rPr lang="en-US" sz="700" b="0" i="0" u="none" strike="noStrike">
                          <a:solidFill>
                            <a:schemeClr val="tx1">
                              <a:lumMod val="75000"/>
                            </a:schemeClr>
                          </a:solidFill>
                          <a:effectLst/>
                          <a:latin typeface="Arial" panose="020B0604020202020204" pitchFamily="34" charset="0"/>
                        </a:rPr>
                        <a:t>43219 - Columbus, OH</a:t>
                      </a:r>
                      <a:endParaRPr lang="en-US" sz="700" b="0" i="0" u="none" strike="noStrike" dirty="0">
                        <a:solidFill>
                          <a:schemeClr val="tx1">
                            <a:lumMod val="75000"/>
                          </a:schemeClr>
                        </a:solidFill>
                        <a:effectLst/>
                        <a:latin typeface="Arial" panose="020B0604020202020204" pitchFamily="34" charset="0"/>
                      </a:endParaRPr>
                    </a:p>
                  </a:txBody>
                  <a:tcPr marR="0" marT="0" marB="0" anchor="ctr"/>
                </a:tc>
                <a:tc>
                  <a:txBody>
                    <a:bodyPr/>
                    <a:lstStyle/>
                    <a:p>
                      <a:pPr algn="ctr" fontAlgn="b"/>
                      <a:endParaRPr lang="en-US" sz="700" b="0" i="0" u="none" strike="noStrike" dirty="0">
                        <a:solidFill>
                          <a:srgbClr val="FFFFFF"/>
                        </a:solidFill>
                        <a:effectLst/>
                        <a:latin typeface="+mn-lt"/>
                      </a:endParaRPr>
                    </a:p>
                  </a:txBody>
                  <a:tcPr marL="0" marR="0" marT="0" marB="0" anchor="ctr">
                    <a:solidFill>
                      <a:srgbClr val="C00000"/>
                    </a:solidFill>
                  </a:tcPr>
                </a:tc>
                <a:tc>
                  <a:txBody>
                    <a:bodyPr/>
                    <a:lstStyle/>
                    <a:p>
                      <a:pPr algn="ctr" fontAlgn="b"/>
                      <a:r>
                        <a:rPr lang="en-US" sz="700" b="0" i="0" u="none" strike="noStrike">
                          <a:solidFill>
                            <a:schemeClr val="tx1">
                              <a:lumMod val="75000"/>
                            </a:schemeClr>
                          </a:solidFill>
                          <a:effectLst/>
                          <a:latin typeface="Arial" panose="020B0604020202020204" pitchFamily="34" charset="0"/>
                        </a:rPr>
                        <a:t>2</a:t>
                      </a:r>
                    </a:p>
                  </a:txBody>
                  <a:tcPr marL="0" marR="0" marT="0" marB="0" anchor="ctr">
                    <a:lnR w="12700" cap="flat" cmpd="sng" algn="ctr">
                      <a:solidFill>
                        <a:schemeClr val="bg2"/>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27.7%</a:t>
                      </a:r>
                    </a:p>
                  </a:txBody>
                  <a:tcPr marL="0" marR="0" marT="0" marB="0" anchor="ctr">
                    <a:lnL w="12700" cap="flat" cmpd="sng" algn="ctr">
                      <a:solidFill>
                        <a:schemeClr val="bg2"/>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rgbClr val="FFFFFF"/>
                          </a:solidFill>
                          <a:effectLst/>
                          <a:latin typeface="Arial" panose="020B0604020202020204" pitchFamily="34" charset="0"/>
                        </a:rPr>
                        <a:t>12.7%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00000"/>
                    </a:solidFill>
                  </a:tcPr>
                </a:tc>
                <a:tc>
                  <a:txBody>
                    <a:bodyPr/>
                    <a:lstStyle/>
                    <a:p>
                      <a:pPr algn="ctr" fontAlgn="b"/>
                      <a:r>
                        <a:rPr lang="en-US" sz="700" b="0" i="0" u="none" strike="noStrike">
                          <a:solidFill>
                            <a:schemeClr val="tx1">
                              <a:lumMod val="50000"/>
                            </a:schemeClr>
                          </a:solidFill>
                          <a:effectLst/>
                          <a:latin typeface="Arial" panose="020B0604020202020204" pitchFamily="34" charset="0"/>
                        </a:rPr>
                        <a:t>5.6%</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7.0%</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rgbClr val="FFFFFF"/>
                          </a:solidFill>
                          <a:effectLst/>
                          <a:latin typeface="Arial" panose="020B0604020202020204" pitchFamily="34" charset="0"/>
                        </a:rPr>
                        <a:t>9.3%</a:t>
                      </a:r>
                      <a:endParaRPr lang="en-US" sz="700" b="0" i="0" u="none" strike="noStrike" dirty="0">
                        <a:solidFill>
                          <a:srgbClr val="FFFFFF"/>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00000"/>
                    </a:solidFill>
                  </a:tcPr>
                </a:tc>
                <a:tc>
                  <a:txBody>
                    <a:bodyPr/>
                    <a:lstStyle/>
                    <a:p>
                      <a:pPr algn="ctr" fontAlgn="b"/>
                      <a:r>
                        <a:rPr lang="en-US" sz="700" b="0" i="0" u="none" strike="noStrike">
                          <a:solidFill>
                            <a:schemeClr val="tx1">
                              <a:lumMod val="50000"/>
                            </a:schemeClr>
                          </a:solidFill>
                          <a:effectLst/>
                          <a:latin typeface="Arial" panose="020B0604020202020204" pitchFamily="34" charset="0"/>
                        </a:rPr>
                        <a:t>22.7%</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rgbClr val="FFFFFF"/>
                          </a:solidFill>
                          <a:effectLst/>
                          <a:latin typeface="Arial" panose="020B0604020202020204" pitchFamily="34" charset="0"/>
                        </a:rPr>
                        <a:t>17.7%</a:t>
                      </a:r>
                      <a:endParaRPr lang="en-US" sz="700" b="0" i="0" u="none" strike="noStrike" dirty="0">
                        <a:solidFill>
                          <a:srgbClr val="FFFFFF"/>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00000"/>
                    </a:solidFill>
                  </a:tcPr>
                </a:tc>
                <a:tc>
                  <a:txBody>
                    <a:bodyPr/>
                    <a:lstStyle/>
                    <a:p>
                      <a:pPr algn="ctr" fontAlgn="b"/>
                      <a:r>
                        <a:rPr lang="en-US" sz="700" b="0" i="0" u="none" strike="noStrike">
                          <a:solidFill>
                            <a:srgbClr val="FFFFFF"/>
                          </a:solidFill>
                          <a:effectLst/>
                          <a:latin typeface="Arial" panose="020B0604020202020204" pitchFamily="34" charset="0"/>
                        </a:rPr>
                        <a:t>40.4%</a:t>
                      </a:r>
                      <a:endParaRPr lang="en-US" sz="700" b="0" i="0" u="none" strike="noStrike" dirty="0">
                        <a:solidFill>
                          <a:srgbClr val="FFFFFF"/>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00000"/>
                    </a:solidFill>
                  </a:tcPr>
                </a:tc>
                <a:tc>
                  <a:txBody>
                    <a:bodyPr/>
                    <a:lstStyle/>
                    <a:p>
                      <a:pPr algn="ctr" fontAlgn="b"/>
                      <a:r>
                        <a:rPr lang="en-US" sz="700" b="0" i="0" u="none" strike="noStrike">
                          <a:solidFill>
                            <a:schemeClr val="tx1">
                              <a:lumMod val="50000"/>
                            </a:schemeClr>
                          </a:solidFill>
                          <a:effectLst/>
                          <a:latin typeface="Arial" panose="020B0604020202020204" pitchFamily="34" charset="0"/>
                        </a:rPr>
                        <a:t>31.2%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rgbClr val="FFFFFF"/>
                          </a:solidFill>
                          <a:effectLst/>
                          <a:latin typeface="Arial" panose="020B0604020202020204" pitchFamily="34" charset="0"/>
                        </a:rPr>
                        <a:t>45.7%</a:t>
                      </a:r>
                    </a:p>
                  </a:txBody>
                  <a:tcPr marL="0" marR="0" marT="0" marB="0" anchor="ctr">
                    <a:lnL w="9525" cap="flat" cmpd="sng" algn="ctr">
                      <a:solidFill>
                        <a:schemeClr val="bg1"/>
                      </a:solidFill>
                      <a:prstDash val="solid"/>
                      <a:round/>
                      <a:headEnd type="none" w="med" len="med"/>
                      <a:tailEnd type="none" w="med" len="med"/>
                    </a:lnL>
                    <a:solidFill>
                      <a:srgbClr val="C00000"/>
                    </a:solidFill>
                  </a:tcPr>
                </a:tc>
                <a:extLst>
                  <a:ext uri="{0D108BD9-81ED-4DB2-BD59-A6C34878D82A}">
                    <a16:rowId xmlns:a16="http://schemas.microsoft.com/office/drawing/2014/main" val="2257562148"/>
                  </a:ext>
                </a:extLst>
              </a:tr>
              <a:tr h="160834">
                <a:tc>
                  <a:txBody>
                    <a:bodyPr/>
                    <a:lstStyle/>
                    <a:p>
                      <a:pPr algn="l" fontAlgn="b"/>
                      <a:r>
                        <a:rPr lang="en-US" sz="700" b="0" i="0" u="none" strike="noStrike">
                          <a:solidFill>
                            <a:schemeClr val="tx1">
                              <a:lumMod val="75000"/>
                            </a:schemeClr>
                          </a:solidFill>
                          <a:effectLst/>
                          <a:latin typeface="Arial" panose="020B0604020202020204" pitchFamily="34" charset="0"/>
                        </a:rPr>
                        <a:t>30548 - Hoschton, GA</a:t>
                      </a:r>
                      <a:endParaRPr lang="en-US" sz="700" b="0" i="0" u="none" strike="noStrike" dirty="0">
                        <a:solidFill>
                          <a:schemeClr val="tx1">
                            <a:lumMod val="75000"/>
                          </a:schemeClr>
                        </a:solidFill>
                        <a:effectLst/>
                        <a:latin typeface="Arial" panose="020B0604020202020204" pitchFamily="34" charset="0"/>
                      </a:endParaRPr>
                    </a:p>
                  </a:txBody>
                  <a:tcPr marR="0" marT="0" marB="0" anchor="ctr"/>
                </a:tc>
                <a:tc>
                  <a:txBody>
                    <a:bodyPr/>
                    <a:lstStyle/>
                    <a:p>
                      <a:pPr algn="ctr" fontAlgn="b"/>
                      <a:endParaRPr lang="en-US" sz="700" b="0" i="0" u="none" strike="noStrike" dirty="0">
                        <a:solidFill>
                          <a:srgbClr val="424344"/>
                        </a:solidFill>
                        <a:effectLst/>
                        <a:latin typeface="+mn-lt"/>
                      </a:endParaRPr>
                    </a:p>
                  </a:txBody>
                  <a:tcPr marL="0" marR="0" marT="0" marB="0" anchor="ctr">
                    <a:solidFill>
                      <a:srgbClr val="92D050"/>
                    </a:solidFill>
                  </a:tcPr>
                </a:tc>
                <a:tc>
                  <a:txBody>
                    <a:bodyPr/>
                    <a:lstStyle/>
                    <a:p>
                      <a:pPr algn="ctr" fontAlgn="b"/>
                      <a:r>
                        <a:rPr lang="en-US" sz="700" b="0" i="0" u="none" strike="noStrike">
                          <a:solidFill>
                            <a:schemeClr val="tx1">
                              <a:lumMod val="75000"/>
                            </a:schemeClr>
                          </a:solidFill>
                          <a:effectLst/>
                          <a:latin typeface="Arial" panose="020B0604020202020204" pitchFamily="34" charset="0"/>
                        </a:rPr>
                        <a:t>2</a:t>
                      </a:r>
                    </a:p>
                  </a:txBody>
                  <a:tcPr marL="0" marR="0" marT="0" marB="0" anchor="ctr">
                    <a:lnR w="12700" cap="flat" cmpd="sng" algn="ctr">
                      <a:solidFill>
                        <a:schemeClr val="bg2"/>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25.6%</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9525" cap="flat" cmpd="sng" algn="ctr">
                      <a:solidFill>
                        <a:schemeClr val="bg1"/>
                      </a:solidFill>
                      <a:prstDash val="solid"/>
                      <a:round/>
                      <a:headEnd type="none" w="med" len="med"/>
                      <a:tailEnd type="none" w="med" len="med"/>
                    </a:lnR>
                    <a:noFill/>
                  </a:tcPr>
                </a:tc>
                <a:tc>
                  <a:txBody>
                    <a:bodyPr/>
                    <a:lstStyle/>
                    <a:p>
                      <a:pPr algn="ctr" fontAlgn="b"/>
                      <a:r>
                        <a:rPr lang="en-US" sz="700" b="0" i="0" u="none" strike="noStrike">
                          <a:solidFill>
                            <a:schemeClr val="tx1">
                              <a:lumMod val="50000"/>
                            </a:schemeClr>
                          </a:solidFill>
                          <a:effectLst/>
                          <a:latin typeface="Arial" panose="020B0604020202020204" pitchFamily="34" charset="0"/>
                        </a:rPr>
                        <a:t>9.1%</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7.0%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5.2%</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noFill/>
                  </a:tcPr>
                </a:tc>
                <a:tc>
                  <a:txBody>
                    <a:bodyPr/>
                    <a:lstStyle/>
                    <a:p>
                      <a:pPr algn="ctr" fontAlgn="b"/>
                      <a:r>
                        <a:rPr lang="en-US" sz="700" b="0" i="0" u="none" strike="noStrike">
                          <a:solidFill>
                            <a:schemeClr val="tx1">
                              <a:lumMod val="50000"/>
                            </a:schemeClr>
                          </a:solidFill>
                          <a:effectLst/>
                          <a:latin typeface="Arial" panose="020B0604020202020204" pitchFamily="34" charset="0"/>
                        </a:rPr>
                        <a:t>5.8%</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noFill/>
                  </a:tcPr>
                </a:tc>
                <a:tc>
                  <a:txBody>
                    <a:bodyPr/>
                    <a:lstStyle/>
                    <a:p>
                      <a:pPr algn="ctr" fontAlgn="b"/>
                      <a:r>
                        <a:rPr lang="en-US" sz="700" b="0" i="0" u="none" strike="noStrike">
                          <a:solidFill>
                            <a:schemeClr val="tx1">
                              <a:lumMod val="50000"/>
                            </a:schemeClr>
                          </a:solidFill>
                          <a:effectLst/>
                          <a:latin typeface="Arial" panose="020B0604020202020204" pitchFamily="34" charset="0"/>
                        </a:rPr>
                        <a:t>20.6%</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9.5%</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33.8%</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noFill/>
                  </a:tcPr>
                </a:tc>
                <a:tc>
                  <a:txBody>
                    <a:bodyPr/>
                    <a:lstStyle/>
                    <a:p>
                      <a:pPr algn="ctr" fontAlgn="b"/>
                      <a:r>
                        <a:rPr lang="en-US" sz="700" b="0" i="0" u="none" strike="noStrike">
                          <a:solidFill>
                            <a:schemeClr val="tx1">
                              <a:lumMod val="50000"/>
                            </a:schemeClr>
                          </a:solidFill>
                          <a:effectLst/>
                          <a:latin typeface="Arial" panose="020B0604020202020204" pitchFamily="34" charset="0"/>
                        </a:rPr>
                        <a:t>37.2%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32.2%</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noFill/>
                  </a:tcPr>
                </a:tc>
                <a:extLst>
                  <a:ext uri="{0D108BD9-81ED-4DB2-BD59-A6C34878D82A}">
                    <a16:rowId xmlns:a16="http://schemas.microsoft.com/office/drawing/2014/main" val="3722829656"/>
                  </a:ext>
                </a:extLst>
              </a:tr>
              <a:tr h="160834">
                <a:tc>
                  <a:txBody>
                    <a:bodyPr/>
                    <a:lstStyle/>
                    <a:p>
                      <a:pPr algn="l" fontAlgn="b"/>
                      <a:r>
                        <a:rPr lang="en-US" sz="700" b="0" i="0" u="none" strike="noStrike">
                          <a:solidFill>
                            <a:schemeClr val="tx1">
                              <a:lumMod val="75000"/>
                            </a:schemeClr>
                          </a:solidFill>
                          <a:effectLst/>
                          <a:latin typeface="Arial" panose="020B0604020202020204" pitchFamily="34" charset="0"/>
                        </a:rPr>
                        <a:t>30565 - Nicholson, GA</a:t>
                      </a:r>
                      <a:endParaRPr lang="en-US" sz="700" b="0" i="0" u="none" strike="noStrike" dirty="0">
                        <a:solidFill>
                          <a:schemeClr val="tx1">
                            <a:lumMod val="75000"/>
                          </a:schemeClr>
                        </a:solidFill>
                        <a:effectLst/>
                        <a:latin typeface="Arial" panose="020B0604020202020204" pitchFamily="34" charset="0"/>
                      </a:endParaRPr>
                    </a:p>
                  </a:txBody>
                  <a:tcPr marR="0" marT="0" marB="0" anchor="ctr"/>
                </a:tc>
                <a:tc>
                  <a:txBody>
                    <a:bodyPr/>
                    <a:lstStyle/>
                    <a:p>
                      <a:pPr algn="ctr" fontAlgn="b"/>
                      <a:endParaRPr lang="en-US" sz="700" b="0" i="0" u="none" strike="noStrike" dirty="0">
                        <a:solidFill>
                          <a:srgbClr val="424344"/>
                        </a:solidFill>
                        <a:effectLst/>
                        <a:latin typeface="+mn-lt"/>
                      </a:endParaRPr>
                    </a:p>
                  </a:txBody>
                  <a:tcPr marL="0" marR="0" marT="0" marB="0" anchor="ctr">
                    <a:solidFill>
                      <a:srgbClr val="92D050"/>
                    </a:solidFill>
                  </a:tcPr>
                </a:tc>
                <a:tc>
                  <a:txBody>
                    <a:bodyPr/>
                    <a:lstStyle/>
                    <a:p>
                      <a:pPr algn="ctr" fontAlgn="b"/>
                      <a:r>
                        <a:rPr lang="en-US" sz="700" b="0" i="0" u="none" strike="noStrike">
                          <a:solidFill>
                            <a:schemeClr val="tx1">
                              <a:lumMod val="75000"/>
                            </a:schemeClr>
                          </a:solidFill>
                          <a:effectLst/>
                          <a:latin typeface="Arial" panose="020B0604020202020204" pitchFamily="34" charset="0"/>
                        </a:rPr>
                        <a:t>2</a:t>
                      </a:r>
                    </a:p>
                  </a:txBody>
                  <a:tcPr marL="0" marR="0" marT="0" marB="0" anchor="ctr">
                    <a:lnR w="12700" cap="flat" cmpd="sng" algn="ctr">
                      <a:solidFill>
                        <a:schemeClr val="bg2"/>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26.9%</a:t>
                      </a:r>
                    </a:p>
                  </a:txBody>
                  <a:tcPr marL="0" marR="0" marT="0" marB="0" anchor="ctr">
                    <a:lnL w="12700" cap="flat" cmpd="sng" algn="ctr">
                      <a:solidFill>
                        <a:schemeClr val="bg2"/>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10.0%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6.3%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5.7%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7.3%</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23.8%</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10.5%</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35.4%</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35.5%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33.3%</a:t>
                      </a:r>
                    </a:p>
                  </a:txBody>
                  <a:tcPr marL="0" marR="0" marT="0" marB="0" anchor="ctr">
                    <a:lnL w="952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350522510"/>
                  </a:ext>
                </a:extLst>
              </a:tr>
              <a:tr h="160834">
                <a:tc>
                  <a:txBody>
                    <a:bodyPr/>
                    <a:lstStyle/>
                    <a:p>
                      <a:pPr algn="l" fontAlgn="b"/>
                      <a:r>
                        <a:rPr lang="en-US" sz="700" b="0" i="0" u="none" strike="noStrike">
                          <a:solidFill>
                            <a:schemeClr val="tx1">
                              <a:lumMod val="75000"/>
                            </a:schemeClr>
                          </a:solidFill>
                          <a:effectLst/>
                          <a:latin typeface="Arial" panose="020B0604020202020204" pitchFamily="34" charset="0"/>
                        </a:rPr>
                        <a:t>30628 - Colbert, GA</a:t>
                      </a:r>
                      <a:endParaRPr lang="en-US" sz="700" b="0" i="0" u="none" strike="noStrike" dirty="0">
                        <a:solidFill>
                          <a:schemeClr val="tx1">
                            <a:lumMod val="75000"/>
                          </a:schemeClr>
                        </a:solidFill>
                        <a:effectLst/>
                        <a:latin typeface="Arial" panose="020B0604020202020204" pitchFamily="34" charset="0"/>
                      </a:endParaRPr>
                    </a:p>
                  </a:txBody>
                  <a:tcPr marR="0" marT="0" marB="0" anchor="ctr"/>
                </a:tc>
                <a:tc>
                  <a:txBody>
                    <a:bodyPr/>
                    <a:lstStyle/>
                    <a:p>
                      <a:pPr algn="ctr" fontAlgn="b"/>
                      <a:endParaRPr lang="en-US" sz="700" b="0" i="0" u="none" strike="noStrike" dirty="0">
                        <a:solidFill>
                          <a:srgbClr val="424344"/>
                        </a:solidFill>
                        <a:effectLst/>
                        <a:latin typeface="+mn-lt"/>
                      </a:endParaRPr>
                    </a:p>
                  </a:txBody>
                  <a:tcPr marL="0" marR="0" marT="0" marB="0" anchor="ctr">
                    <a:solidFill>
                      <a:srgbClr val="92D050"/>
                    </a:solidFill>
                  </a:tcPr>
                </a:tc>
                <a:tc>
                  <a:txBody>
                    <a:bodyPr/>
                    <a:lstStyle/>
                    <a:p>
                      <a:pPr algn="ctr" fontAlgn="b"/>
                      <a:r>
                        <a:rPr lang="en-US" sz="700" b="0" i="0" u="none" strike="noStrike">
                          <a:solidFill>
                            <a:schemeClr val="tx1">
                              <a:lumMod val="75000"/>
                            </a:schemeClr>
                          </a:solidFill>
                          <a:effectLst/>
                          <a:latin typeface="Arial" panose="020B0604020202020204" pitchFamily="34" charset="0"/>
                        </a:rPr>
                        <a:t>2</a:t>
                      </a:r>
                    </a:p>
                  </a:txBody>
                  <a:tcPr marL="0" marR="0" marT="0" marB="0" anchor="ctr">
                    <a:lnR w="12700" cap="flat" cmpd="sng" algn="ctr">
                      <a:solidFill>
                        <a:schemeClr val="bg2"/>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26.9%</a:t>
                      </a:r>
                    </a:p>
                  </a:txBody>
                  <a:tcPr marL="0" marR="0" marT="0" marB="0" anchor="ctr">
                    <a:lnL w="12700" cap="flat" cmpd="sng" algn="ctr">
                      <a:solidFill>
                        <a:schemeClr val="bg2"/>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10.3%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6.3%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6.1%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7.9%</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23.1%</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11.7%</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37.2%</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37.5%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36.9%</a:t>
                      </a:r>
                    </a:p>
                  </a:txBody>
                  <a:tcPr marL="0" marR="0" marT="0" marB="0" anchor="ctr">
                    <a:lnL w="952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249918417"/>
                  </a:ext>
                </a:extLst>
              </a:tr>
              <a:tr h="160834">
                <a:tc>
                  <a:txBody>
                    <a:bodyPr/>
                    <a:lstStyle/>
                    <a:p>
                      <a:pPr algn="l" fontAlgn="b"/>
                      <a:r>
                        <a:rPr lang="en-US" sz="700" b="0" i="0" u="none" strike="noStrike">
                          <a:solidFill>
                            <a:schemeClr val="tx1">
                              <a:lumMod val="75000"/>
                            </a:schemeClr>
                          </a:solidFill>
                          <a:effectLst/>
                          <a:latin typeface="Arial" panose="020B0604020202020204" pitchFamily="34" charset="0"/>
                        </a:rPr>
                        <a:t>30656 - Monroe, GA</a:t>
                      </a:r>
                      <a:endParaRPr lang="en-US" sz="700" b="0" i="0" u="none" strike="noStrike" dirty="0">
                        <a:solidFill>
                          <a:schemeClr val="tx1">
                            <a:lumMod val="75000"/>
                          </a:schemeClr>
                        </a:solidFill>
                        <a:effectLst/>
                        <a:latin typeface="Arial" panose="020B0604020202020204" pitchFamily="34" charset="0"/>
                      </a:endParaRPr>
                    </a:p>
                  </a:txBody>
                  <a:tcPr marR="0" marT="0" marB="0" anchor="ctr"/>
                </a:tc>
                <a:tc>
                  <a:txBody>
                    <a:bodyPr/>
                    <a:lstStyle/>
                    <a:p>
                      <a:pPr algn="ctr" fontAlgn="b"/>
                      <a:endParaRPr lang="en-US" sz="700" b="0" i="0" u="none" strike="noStrike" dirty="0">
                        <a:solidFill>
                          <a:srgbClr val="424344"/>
                        </a:solidFill>
                        <a:effectLst/>
                        <a:latin typeface="+mn-lt"/>
                      </a:endParaRPr>
                    </a:p>
                  </a:txBody>
                  <a:tcPr marL="0" marR="0" marT="0" marB="0" anchor="ctr">
                    <a:solidFill>
                      <a:srgbClr val="92D050"/>
                    </a:solidFill>
                  </a:tcPr>
                </a:tc>
                <a:tc>
                  <a:txBody>
                    <a:bodyPr/>
                    <a:lstStyle/>
                    <a:p>
                      <a:pPr algn="ctr" fontAlgn="b"/>
                      <a:r>
                        <a:rPr lang="en-US" sz="700" b="0" i="0" u="none" strike="noStrike">
                          <a:solidFill>
                            <a:schemeClr val="tx1">
                              <a:lumMod val="75000"/>
                            </a:schemeClr>
                          </a:solidFill>
                          <a:effectLst/>
                          <a:latin typeface="Arial" panose="020B0604020202020204" pitchFamily="34" charset="0"/>
                        </a:rPr>
                        <a:t>2</a:t>
                      </a:r>
                    </a:p>
                  </a:txBody>
                  <a:tcPr marL="0" marR="0" marT="0" marB="0" anchor="ctr">
                    <a:lnR w="12700" cap="flat" cmpd="sng" algn="ctr">
                      <a:solidFill>
                        <a:schemeClr val="bg2"/>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26.2%</a:t>
                      </a:r>
                    </a:p>
                  </a:txBody>
                  <a:tcPr marL="0" marR="0" marT="0" marB="0" anchor="ctr">
                    <a:lnL w="12700" cap="flat" cmpd="sng" algn="ctr">
                      <a:solidFill>
                        <a:schemeClr val="bg2"/>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10.1%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6.5%</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6.0%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7.3%</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22.6%</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11.8%</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rgbClr val="FFFFFF"/>
                          </a:solidFill>
                          <a:effectLst/>
                          <a:latin typeface="Arial" panose="020B0604020202020204" pitchFamily="34" charset="0"/>
                        </a:rPr>
                        <a:t>38.2%</a:t>
                      </a:r>
                      <a:endParaRPr lang="en-US" sz="700" b="0" i="0" u="none" strike="noStrike" dirty="0">
                        <a:solidFill>
                          <a:srgbClr val="FFFFFF"/>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00000"/>
                    </a:solidFill>
                  </a:tcPr>
                </a:tc>
                <a:tc>
                  <a:txBody>
                    <a:bodyPr/>
                    <a:lstStyle/>
                    <a:p>
                      <a:pPr algn="ctr" fontAlgn="b"/>
                      <a:r>
                        <a:rPr lang="en-US" sz="700" b="0" i="0" u="none" strike="noStrike">
                          <a:solidFill>
                            <a:schemeClr val="tx1">
                              <a:lumMod val="50000"/>
                            </a:schemeClr>
                          </a:solidFill>
                          <a:effectLst/>
                          <a:latin typeface="Arial" panose="020B0604020202020204" pitchFamily="34" charset="0"/>
                        </a:rPr>
                        <a:t>37.8%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36.5%</a:t>
                      </a:r>
                    </a:p>
                  </a:txBody>
                  <a:tcPr marL="0" marR="0" marT="0" marB="0" anchor="ctr">
                    <a:lnL w="952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146838196"/>
                  </a:ext>
                </a:extLst>
              </a:tr>
              <a:tr h="160834">
                <a:tc>
                  <a:txBody>
                    <a:bodyPr/>
                    <a:lstStyle/>
                    <a:p>
                      <a:pPr algn="l" fontAlgn="b"/>
                      <a:r>
                        <a:rPr lang="en-US" sz="700" b="0" i="0" u="none" strike="noStrike">
                          <a:solidFill>
                            <a:schemeClr val="tx1">
                              <a:lumMod val="75000"/>
                            </a:schemeClr>
                          </a:solidFill>
                          <a:effectLst/>
                          <a:latin typeface="Arial" panose="020B0604020202020204" pitchFamily="34" charset="0"/>
                        </a:rPr>
                        <a:t>30677 - Watkinsville, GA</a:t>
                      </a:r>
                      <a:endParaRPr lang="en-US" sz="700" b="0" i="0" u="none" strike="noStrike" dirty="0">
                        <a:solidFill>
                          <a:schemeClr val="tx1">
                            <a:lumMod val="75000"/>
                          </a:schemeClr>
                        </a:solidFill>
                        <a:effectLst/>
                        <a:latin typeface="Arial" panose="020B0604020202020204" pitchFamily="34" charset="0"/>
                      </a:endParaRPr>
                    </a:p>
                  </a:txBody>
                  <a:tcPr marR="0" marT="0" marB="0" anchor="ctr"/>
                </a:tc>
                <a:tc>
                  <a:txBody>
                    <a:bodyPr/>
                    <a:lstStyle/>
                    <a:p>
                      <a:pPr algn="ctr" fontAlgn="b"/>
                      <a:endParaRPr lang="en-US" sz="700" b="0" i="0" u="none" strike="noStrike" dirty="0">
                        <a:solidFill>
                          <a:srgbClr val="424344"/>
                        </a:solidFill>
                        <a:effectLst/>
                        <a:latin typeface="+mn-lt"/>
                      </a:endParaRPr>
                    </a:p>
                  </a:txBody>
                  <a:tcPr marL="0" marR="0" marT="0" marB="0" anchor="ctr">
                    <a:solidFill>
                      <a:srgbClr val="92D050"/>
                    </a:solidFill>
                  </a:tcPr>
                </a:tc>
                <a:tc>
                  <a:txBody>
                    <a:bodyPr/>
                    <a:lstStyle/>
                    <a:p>
                      <a:pPr algn="ctr" fontAlgn="b"/>
                      <a:r>
                        <a:rPr lang="en-US" sz="700" b="0" i="0" u="none" strike="noStrike">
                          <a:solidFill>
                            <a:schemeClr val="tx1">
                              <a:lumMod val="75000"/>
                            </a:schemeClr>
                          </a:solidFill>
                          <a:effectLst/>
                          <a:latin typeface="Arial" panose="020B0604020202020204" pitchFamily="34" charset="0"/>
                        </a:rPr>
                        <a:t>2</a:t>
                      </a:r>
                    </a:p>
                  </a:txBody>
                  <a:tcPr marL="0" marR="0" marT="0" marB="0" anchor="ctr">
                    <a:lnR w="12700" cap="flat" cmpd="sng" algn="ctr">
                      <a:solidFill>
                        <a:schemeClr val="bg2"/>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23.4%</a:t>
                      </a:r>
                    </a:p>
                  </a:txBody>
                  <a:tcPr marL="0" marR="0" marT="0" marB="0" anchor="ctr">
                    <a:lnL w="12700" cap="flat" cmpd="sng" algn="ctr">
                      <a:solidFill>
                        <a:schemeClr val="bg2"/>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9.2%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6.6%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4.5%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4.9%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20.3%</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8.6%</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31.5%</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35.5%</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29.8%</a:t>
                      </a:r>
                    </a:p>
                  </a:txBody>
                  <a:tcPr marL="0" marR="0" marT="0" marB="0" anchor="ctr">
                    <a:lnL w="952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658193981"/>
                  </a:ext>
                </a:extLst>
              </a:tr>
              <a:tr h="160834">
                <a:tc>
                  <a:txBody>
                    <a:bodyPr/>
                    <a:lstStyle/>
                    <a:p>
                      <a:pPr algn="l" fontAlgn="b"/>
                      <a:r>
                        <a:rPr lang="en-US" sz="700" b="0" i="0" u="none" strike="noStrike">
                          <a:solidFill>
                            <a:schemeClr val="tx1">
                              <a:lumMod val="75000"/>
                            </a:schemeClr>
                          </a:solidFill>
                          <a:effectLst/>
                          <a:latin typeface="Arial" panose="020B0604020202020204" pitchFamily="34" charset="0"/>
                        </a:rPr>
                        <a:t>43004 - Blacklick, OH</a:t>
                      </a:r>
                      <a:endParaRPr lang="en-US" sz="700" b="0" i="0" u="none" strike="noStrike" dirty="0">
                        <a:solidFill>
                          <a:schemeClr val="tx1">
                            <a:lumMod val="75000"/>
                          </a:schemeClr>
                        </a:solidFill>
                        <a:effectLst/>
                        <a:latin typeface="Arial" panose="020B0604020202020204" pitchFamily="34" charset="0"/>
                      </a:endParaRPr>
                    </a:p>
                  </a:txBody>
                  <a:tcPr marR="0" marT="0" marB="0" anchor="ctr"/>
                </a:tc>
                <a:tc>
                  <a:txBody>
                    <a:bodyPr/>
                    <a:lstStyle/>
                    <a:p>
                      <a:pPr algn="ctr" fontAlgn="b"/>
                      <a:endParaRPr lang="en-US" sz="700" b="0" i="0" u="none" strike="noStrike" dirty="0">
                        <a:solidFill>
                          <a:srgbClr val="424344"/>
                        </a:solidFill>
                        <a:effectLst/>
                        <a:latin typeface="+mn-lt"/>
                      </a:endParaRPr>
                    </a:p>
                  </a:txBody>
                  <a:tcPr marL="0" marR="0" marT="0" marB="0" anchor="ctr">
                    <a:solidFill>
                      <a:srgbClr val="92D050"/>
                    </a:solidFill>
                  </a:tcPr>
                </a:tc>
                <a:tc>
                  <a:txBody>
                    <a:bodyPr/>
                    <a:lstStyle/>
                    <a:p>
                      <a:pPr algn="ctr" fontAlgn="b"/>
                      <a:r>
                        <a:rPr lang="en-US" sz="700" b="0" i="0" u="none" strike="noStrike">
                          <a:solidFill>
                            <a:schemeClr val="tx1">
                              <a:lumMod val="75000"/>
                            </a:schemeClr>
                          </a:solidFill>
                          <a:effectLst/>
                          <a:latin typeface="Arial" panose="020B0604020202020204" pitchFamily="34" charset="0"/>
                        </a:rPr>
                        <a:t>2</a:t>
                      </a:r>
                    </a:p>
                  </a:txBody>
                  <a:tcPr marL="0" marR="0" marT="0" marB="0" anchor="ctr">
                    <a:lnR w="12700" cap="flat" cmpd="sng" algn="ctr">
                      <a:solidFill>
                        <a:schemeClr val="bg2"/>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20.1%</a:t>
                      </a:r>
                    </a:p>
                  </a:txBody>
                  <a:tcPr marL="0" marR="0" marT="0" marB="0" anchor="ctr">
                    <a:lnL w="12700" cap="flat" cmpd="sng" algn="ctr">
                      <a:solidFill>
                        <a:schemeClr val="bg2"/>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10.2%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4.9%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3.7%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5.0%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24.3%</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7.8%</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25.1%</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27.4%</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35.1%</a:t>
                      </a:r>
                    </a:p>
                  </a:txBody>
                  <a:tcPr marL="0" marR="0" marT="0" marB="0" anchor="ctr">
                    <a:lnL w="952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652922902"/>
                  </a:ext>
                </a:extLst>
              </a:tr>
              <a:tr h="160834">
                <a:tc>
                  <a:txBody>
                    <a:bodyPr/>
                    <a:lstStyle/>
                    <a:p>
                      <a:pPr algn="l" fontAlgn="b"/>
                      <a:r>
                        <a:rPr lang="en-US" sz="700" b="0" i="0" u="none" strike="noStrike">
                          <a:solidFill>
                            <a:schemeClr val="tx1">
                              <a:lumMod val="75000"/>
                            </a:schemeClr>
                          </a:solidFill>
                          <a:effectLst/>
                          <a:latin typeface="Arial" panose="020B0604020202020204" pitchFamily="34" charset="0"/>
                        </a:rPr>
                        <a:t>43017 - Dublin, OH</a:t>
                      </a:r>
                      <a:endParaRPr lang="en-US" sz="700" b="0" i="0" u="none" strike="noStrike" dirty="0">
                        <a:solidFill>
                          <a:schemeClr val="tx1">
                            <a:lumMod val="75000"/>
                          </a:schemeClr>
                        </a:solidFill>
                        <a:effectLst/>
                        <a:latin typeface="Arial" panose="020B0604020202020204" pitchFamily="34" charset="0"/>
                      </a:endParaRPr>
                    </a:p>
                  </a:txBody>
                  <a:tcPr marR="0" marT="0" marB="0" anchor="ctr"/>
                </a:tc>
                <a:tc>
                  <a:txBody>
                    <a:bodyPr/>
                    <a:lstStyle/>
                    <a:p>
                      <a:pPr algn="ctr" fontAlgn="b"/>
                      <a:endParaRPr lang="en-US" sz="700" b="0" i="0" u="none" strike="noStrike" dirty="0">
                        <a:solidFill>
                          <a:srgbClr val="424344"/>
                        </a:solidFill>
                        <a:effectLst/>
                        <a:latin typeface="+mn-lt"/>
                      </a:endParaRPr>
                    </a:p>
                  </a:txBody>
                  <a:tcPr marL="0" marR="0" marT="0" marB="0" anchor="ctr">
                    <a:solidFill>
                      <a:srgbClr val="92D050"/>
                    </a:solidFill>
                  </a:tcPr>
                </a:tc>
                <a:tc>
                  <a:txBody>
                    <a:bodyPr/>
                    <a:lstStyle/>
                    <a:p>
                      <a:pPr algn="ctr" fontAlgn="b"/>
                      <a:r>
                        <a:rPr lang="en-US" sz="700" b="0" i="0" u="none" strike="noStrike">
                          <a:solidFill>
                            <a:schemeClr val="tx1">
                              <a:lumMod val="75000"/>
                            </a:schemeClr>
                          </a:solidFill>
                          <a:effectLst/>
                          <a:latin typeface="Arial" panose="020B0604020202020204" pitchFamily="34" charset="0"/>
                        </a:rPr>
                        <a:t>2</a:t>
                      </a:r>
                    </a:p>
                  </a:txBody>
                  <a:tcPr marL="0" marR="0" marT="0" marB="0" anchor="ctr">
                    <a:lnR w="12700" cap="flat" cmpd="sng" algn="ctr">
                      <a:solidFill>
                        <a:schemeClr val="bg2"/>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22.0%</a:t>
                      </a:r>
                    </a:p>
                  </a:txBody>
                  <a:tcPr marL="0" marR="0" marT="0" marB="0" anchor="ctr">
                    <a:lnL w="12700" cap="flat" cmpd="sng" algn="ctr">
                      <a:solidFill>
                        <a:schemeClr val="bg2"/>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8.9%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6.1%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4.0%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4.3%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21.3%</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noFill/>
                  </a:tcPr>
                </a:tc>
                <a:tc>
                  <a:txBody>
                    <a:bodyPr/>
                    <a:lstStyle/>
                    <a:p>
                      <a:pPr algn="ctr" fontAlgn="b"/>
                      <a:r>
                        <a:rPr lang="en-US" sz="700" b="0" i="0" u="none" strike="noStrike">
                          <a:solidFill>
                            <a:schemeClr val="tx1">
                              <a:lumMod val="50000"/>
                            </a:schemeClr>
                          </a:solidFill>
                          <a:effectLst/>
                          <a:latin typeface="Arial" panose="020B0604020202020204" pitchFamily="34" charset="0"/>
                        </a:rPr>
                        <a:t>7.7%</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noFill/>
                  </a:tcPr>
                </a:tc>
                <a:tc>
                  <a:txBody>
                    <a:bodyPr/>
                    <a:lstStyle/>
                    <a:p>
                      <a:pPr algn="ctr" fontAlgn="b"/>
                      <a:r>
                        <a:rPr lang="en-US" sz="700" b="0" i="0" u="none" strike="noStrike">
                          <a:solidFill>
                            <a:schemeClr val="tx1">
                              <a:lumMod val="50000"/>
                            </a:schemeClr>
                          </a:solidFill>
                          <a:effectLst/>
                          <a:latin typeface="Arial" panose="020B0604020202020204" pitchFamily="34" charset="0"/>
                        </a:rPr>
                        <a:t>25.3%</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31.0%</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31.1%</a:t>
                      </a:r>
                    </a:p>
                  </a:txBody>
                  <a:tcPr marL="0" marR="0" marT="0" marB="0" anchor="ctr">
                    <a:lnL w="952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970494066"/>
                  </a:ext>
                </a:extLst>
              </a:tr>
              <a:tr h="160834">
                <a:tc>
                  <a:txBody>
                    <a:bodyPr/>
                    <a:lstStyle/>
                    <a:p>
                      <a:pPr algn="l" fontAlgn="b"/>
                      <a:r>
                        <a:rPr lang="en-US" sz="700" b="0" i="0" u="none" strike="noStrike">
                          <a:solidFill>
                            <a:schemeClr val="tx1">
                              <a:lumMod val="75000"/>
                            </a:schemeClr>
                          </a:solidFill>
                          <a:effectLst/>
                          <a:latin typeface="Arial" panose="020B0604020202020204" pitchFamily="34" charset="0"/>
                        </a:rPr>
                        <a:t>43068 - Reynoldsburg, OH</a:t>
                      </a:r>
                      <a:endParaRPr lang="en-US" sz="700" b="0" i="0" u="none" strike="noStrike" dirty="0">
                        <a:solidFill>
                          <a:schemeClr val="tx1">
                            <a:lumMod val="75000"/>
                          </a:schemeClr>
                        </a:solidFill>
                        <a:effectLst/>
                        <a:latin typeface="Arial" panose="020B0604020202020204" pitchFamily="34" charset="0"/>
                      </a:endParaRPr>
                    </a:p>
                  </a:txBody>
                  <a:tcPr marR="0" marT="0" marB="0" anchor="ctr"/>
                </a:tc>
                <a:tc>
                  <a:txBody>
                    <a:bodyPr/>
                    <a:lstStyle/>
                    <a:p>
                      <a:pPr algn="ctr" fontAlgn="b"/>
                      <a:endParaRPr lang="en-US" sz="700" b="0" i="0" u="none" strike="noStrike" dirty="0">
                        <a:solidFill>
                          <a:srgbClr val="424344"/>
                        </a:solidFill>
                        <a:effectLst/>
                        <a:latin typeface="+mn-lt"/>
                      </a:endParaRPr>
                    </a:p>
                  </a:txBody>
                  <a:tcPr marL="0" marR="0" marT="0" marB="0" anchor="ctr">
                    <a:solidFill>
                      <a:srgbClr val="92D050"/>
                    </a:solidFill>
                  </a:tcPr>
                </a:tc>
                <a:tc>
                  <a:txBody>
                    <a:bodyPr/>
                    <a:lstStyle/>
                    <a:p>
                      <a:pPr algn="ctr" fontAlgn="b"/>
                      <a:r>
                        <a:rPr lang="en-US" sz="700" b="0" i="0" u="none" strike="noStrike">
                          <a:solidFill>
                            <a:schemeClr val="tx1">
                              <a:lumMod val="75000"/>
                            </a:schemeClr>
                          </a:solidFill>
                          <a:effectLst/>
                          <a:latin typeface="Arial" panose="020B0604020202020204" pitchFamily="34" charset="0"/>
                        </a:rPr>
                        <a:t>2</a:t>
                      </a:r>
                    </a:p>
                  </a:txBody>
                  <a:tcPr marL="0" marR="0" marT="0" marB="0" anchor="ctr">
                    <a:lnR w="12700" cap="flat" cmpd="sng" algn="ctr">
                      <a:solidFill>
                        <a:schemeClr val="bg2"/>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25.3%</a:t>
                      </a:r>
                    </a:p>
                  </a:txBody>
                  <a:tcPr marL="0" marR="0" marT="0" marB="0" anchor="ctr">
                    <a:lnL w="12700" cap="flat" cmpd="sng" algn="ctr">
                      <a:solidFill>
                        <a:schemeClr val="bg2"/>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10.7%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6.2%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5.3%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6.8%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23.7%</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10.5%</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31.2%</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31.5%</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38.8%</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648805945"/>
                  </a:ext>
                </a:extLst>
              </a:tr>
              <a:tr h="160834">
                <a:tc>
                  <a:txBody>
                    <a:bodyPr/>
                    <a:lstStyle/>
                    <a:p>
                      <a:pPr algn="l" fontAlgn="b"/>
                      <a:r>
                        <a:rPr lang="en-US" sz="700" b="0" i="0" u="none" strike="noStrike">
                          <a:solidFill>
                            <a:schemeClr val="tx1">
                              <a:lumMod val="75000"/>
                            </a:schemeClr>
                          </a:solidFill>
                          <a:effectLst/>
                          <a:latin typeface="Arial" panose="020B0604020202020204" pitchFamily="34" charset="0"/>
                        </a:rPr>
                        <a:t>43201 - Columbus, OH</a:t>
                      </a:r>
                      <a:endParaRPr lang="en-US" sz="700" b="0" i="0" u="none" strike="noStrike" dirty="0">
                        <a:solidFill>
                          <a:schemeClr val="tx1">
                            <a:lumMod val="75000"/>
                          </a:schemeClr>
                        </a:solidFill>
                        <a:effectLst/>
                        <a:latin typeface="Arial" panose="020B0604020202020204" pitchFamily="34" charset="0"/>
                      </a:endParaRPr>
                    </a:p>
                  </a:txBody>
                  <a:tcPr marR="0" marT="0" marB="0" anchor="ctr">
                    <a:lnB>
                      <a:noFill/>
                    </a:lnB>
                  </a:tcPr>
                </a:tc>
                <a:tc>
                  <a:txBody>
                    <a:bodyPr/>
                    <a:lstStyle/>
                    <a:p>
                      <a:pPr algn="ctr" fontAlgn="b"/>
                      <a:endParaRPr lang="en-US" sz="700" b="0" i="0" u="none" strike="noStrike" dirty="0">
                        <a:solidFill>
                          <a:srgbClr val="424344"/>
                        </a:solidFill>
                        <a:effectLst/>
                        <a:latin typeface="+mn-lt"/>
                      </a:endParaRPr>
                    </a:p>
                  </a:txBody>
                  <a:tcPr marL="0" marR="0" marT="0" marB="0" anchor="ctr">
                    <a:solidFill>
                      <a:srgbClr val="92D050"/>
                    </a:solidFill>
                  </a:tcPr>
                </a:tc>
                <a:tc>
                  <a:txBody>
                    <a:bodyPr/>
                    <a:lstStyle/>
                    <a:p>
                      <a:pPr algn="ctr" fontAlgn="b"/>
                      <a:r>
                        <a:rPr lang="en-US" sz="700" b="0" i="0" u="none" strike="noStrike">
                          <a:solidFill>
                            <a:schemeClr val="tx1">
                              <a:lumMod val="75000"/>
                            </a:schemeClr>
                          </a:solidFill>
                          <a:effectLst/>
                          <a:latin typeface="Arial" panose="020B0604020202020204" pitchFamily="34" charset="0"/>
                        </a:rPr>
                        <a:t>2</a:t>
                      </a:r>
                      <a:endParaRPr lang="en-US" sz="700" b="0" i="0" u="none" strike="noStrike" dirty="0">
                        <a:solidFill>
                          <a:schemeClr val="tx1">
                            <a:lumMod val="75000"/>
                          </a:schemeClr>
                        </a:solidFill>
                        <a:effectLst/>
                        <a:latin typeface="Arial" panose="020B0604020202020204" pitchFamily="34" charset="0"/>
                      </a:endParaRPr>
                    </a:p>
                  </a:txBody>
                  <a:tcPr marL="0" marR="0" marT="0" marB="0" anchor="ctr">
                    <a:lnR w="12700" cap="flat" cmpd="sng" algn="ctr">
                      <a:solidFill>
                        <a:schemeClr val="bg2"/>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10.1%</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9525" cap="flat" cmpd="sng" algn="ctr">
                      <a:solidFill>
                        <a:schemeClr val="bg1"/>
                      </a:solidFill>
                      <a:prstDash val="solid"/>
                      <a:round/>
                      <a:headEnd type="none" w="med" len="med"/>
                      <a:tailEnd type="none" w="med" len="med"/>
                    </a:lnR>
                    <a:lnB>
                      <a:noFill/>
                    </a:lnB>
                  </a:tcPr>
                </a:tc>
                <a:tc>
                  <a:txBody>
                    <a:bodyPr/>
                    <a:lstStyle/>
                    <a:p>
                      <a:pPr algn="ctr" fontAlgn="b"/>
                      <a:r>
                        <a:rPr lang="en-US" sz="700" b="0" i="0" u="none" strike="noStrike">
                          <a:solidFill>
                            <a:srgbClr val="FFFFFF"/>
                          </a:solidFill>
                          <a:effectLst/>
                          <a:latin typeface="Arial" panose="020B0604020202020204" pitchFamily="34" charset="0"/>
                        </a:rPr>
                        <a:t>12.0%</a:t>
                      </a:r>
                      <a:endParaRPr lang="en-US" sz="700" b="0" i="0" u="none" strike="noStrike" dirty="0">
                        <a:solidFill>
                          <a:srgbClr val="FFFFFF"/>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00000"/>
                    </a:solidFill>
                  </a:tcPr>
                </a:tc>
                <a:tc>
                  <a:txBody>
                    <a:bodyPr/>
                    <a:lstStyle/>
                    <a:p>
                      <a:pPr algn="ctr" fontAlgn="b"/>
                      <a:r>
                        <a:rPr lang="en-US" sz="700" b="0" i="0" u="none" strike="noStrike">
                          <a:solidFill>
                            <a:schemeClr val="tx1">
                              <a:lumMod val="50000"/>
                            </a:schemeClr>
                          </a:solidFill>
                          <a:effectLst/>
                          <a:latin typeface="Arial" panose="020B0604020202020204" pitchFamily="34" charset="0"/>
                        </a:rPr>
                        <a:t>1.9%</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2.3%</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4.5%</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a:noFill/>
                    </a:lnB>
                  </a:tcPr>
                </a:tc>
                <a:tc>
                  <a:txBody>
                    <a:bodyPr/>
                    <a:lstStyle/>
                    <a:p>
                      <a:pPr algn="ctr" fontAlgn="b"/>
                      <a:r>
                        <a:rPr lang="en-US" sz="700" b="0" i="0" u="none" strike="noStrike">
                          <a:solidFill>
                            <a:srgbClr val="FFFFFF"/>
                          </a:solidFill>
                          <a:effectLst/>
                          <a:latin typeface="Arial" panose="020B0604020202020204" pitchFamily="34" charset="0"/>
                        </a:rPr>
                        <a:t>30.9%</a:t>
                      </a:r>
                      <a:endParaRPr lang="en-US" sz="700" b="0" i="0" u="none" strike="noStrike" dirty="0">
                        <a:solidFill>
                          <a:srgbClr val="FFFFFF"/>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00000"/>
                    </a:solidFill>
                  </a:tcPr>
                </a:tc>
                <a:tc>
                  <a:txBody>
                    <a:bodyPr/>
                    <a:lstStyle/>
                    <a:p>
                      <a:pPr algn="ctr" fontAlgn="b"/>
                      <a:r>
                        <a:rPr lang="en-US" sz="700" b="0" i="0" u="none" strike="noStrike">
                          <a:solidFill>
                            <a:schemeClr val="tx1">
                              <a:lumMod val="50000"/>
                            </a:schemeClr>
                          </a:solidFill>
                          <a:effectLst/>
                          <a:latin typeface="Arial" panose="020B0604020202020204" pitchFamily="34" charset="0"/>
                        </a:rPr>
                        <a:t>5.0%</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16.5%</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18.4%</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fontAlgn="b"/>
                      <a:r>
                        <a:rPr lang="en-US" sz="700" b="0" i="0" u="none" strike="noStrike">
                          <a:solidFill>
                            <a:schemeClr val="tx1">
                              <a:lumMod val="50000"/>
                            </a:schemeClr>
                          </a:solidFill>
                          <a:effectLst/>
                          <a:latin typeface="Arial" panose="020B0604020202020204" pitchFamily="34" charset="0"/>
                        </a:rPr>
                        <a:t>31.4%</a:t>
                      </a:r>
                      <a:endParaRPr lang="en-US" sz="7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B>
                      <a:noFill/>
                    </a:lnB>
                  </a:tcPr>
                </a:tc>
                <a:extLst>
                  <a:ext uri="{0D108BD9-81ED-4DB2-BD59-A6C34878D82A}">
                    <a16:rowId xmlns:a16="http://schemas.microsoft.com/office/drawing/2014/main" val="1473886634"/>
                  </a:ext>
                </a:extLst>
              </a:tr>
              <a:tr h="49213">
                <a:tc>
                  <a:txBody>
                    <a:bodyPr/>
                    <a:lstStyle/>
                    <a:p>
                      <a:pPr algn="l" fontAlgn="b"/>
                      <a:endParaRPr lang="en-US" sz="200" b="0" i="0" u="none" strike="noStrike" dirty="0">
                        <a:solidFill>
                          <a:schemeClr val="tx1">
                            <a:lumMod val="75000"/>
                          </a:schemeClr>
                        </a:solidFill>
                        <a:effectLst/>
                        <a:latin typeface="Arial" panose="020B0604020202020204" pitchFamily="34" charset="0"/>
                      </a:endParaRPr>
                    </a:p>
                  </a:txBody>
                  <a:tcPr marR="0" marT="0" marB="0" anchor="ctr">
                    <a:lnT>
                      <a:noFill/>
                    </a:lnT>
                    <a:lnB>
                      <a:noFill/>
                    </a:lnB>
                    <a:solidFill>
                      <a:schemeClr val="tx2"/>
                    </a:solidFill>
                  </a:tcPr>
                </a:tc>
                <a:tc>
                  <a:txBody>
                    <a:bodyPr/>
                    <a:lstStyle/>
                    <a:p>
                      <a:pPr algn="ctr" fontAlgn="b"/>
                      <a:endParaRPr lang="en-US" sz="200" b="0" i="0" u="none" strike="noStrike" dirty="0">
                        <a:solidFill>
                          <a:schemeClr val="tx1">
                            <a:lumMod val="75000"/>
                          </a:schemeClr>
                        </a:solidFill>
                        <a:effectLst/>
                        <a:latin typeface="+mn-lt"/>
                      </a:endParaRPr>
                    </a:p>
                  </a:txBody>
                  <a:tcPr marL="0" marR="0" marT="0" marB="0" anchor="ctr">
                    <a:solidFill>
                      <a:schemeClr val="tx2"/>
                    </a:solidFill>
                  </a:tcPr>
                </a:tc>
                <a:tc>
                  <a:txBody>
                    <a:bodyPr/>
                    <a:lstStyle/>
                    <a:p>
                      <a:pPr algn="ctr" fontAlgn="b"/>
                      <a:endParaRPr lang="en-US" sz="200" b="0" i="0" u="none" strike="noStrike" dirty="0">
                        <a:solidFill>
                          <a:schemeClr val="tx1">
                            <a:lumMod val="75000"/>
                          </a:schemeClr>
                        </a:solidFill>
                        <a:effectLst/>
                        <a:latin typeface="Arial" panose="020B0604020202020204" pitchFamily="34" charset="0"/>
                      </a:endParaRPr>
                    </a:p>
                  </a:txBody>
                  <a:tcPr marL="0" marR="0" marT="0" marB="0" anchor="ctr">
                    <a:lnR w="12700" cap="flat" cmpd="sng" algn="ctr">
                      <a:solidFill>
                        <a:schemeClr val="bg2"/>
                      </a:solidFill>
                      <a:prstDash val="solid"/>
                      <a:round/>
                      <a:headEnd type="none" w="med" len="med"/>
                      <a:tailEnd type="none" w="med" len="med"/>
                    </a:lnR>
                    <a:solidFill>
                      <a:schemeClr val="tx2"/>
                    </a:solidFill>
                  </a:tcPr>
                </a:tc>
                <a:tc>
                  <a:txBody>
                    <a:bodyPr/>
                    <a:lstStyle/>
                    <a:p>
                      <a:pPr algn="ctr" fontAlgn="b"/>
                      <a:endParaRPr lang="en-US" sz="200" b="0" i="0" u="none" strike="noStrike" dirty="0">
                        <a:solidFill>
                          <a:schemeClr val="tx1">
                            <a:lumMod val="50000"/>
                          </a:schemeClr>
                        </a:solidFill>
                        <a:effectLst/>
                        <a:latin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a:noFill/>
                    </a:lnB>
                    <a:solidFill>
                      <a:schemeClr val="tx2"/>
                    </a:solidFill>
                  </a:tcPr>
                </a:tc>
                <a:tc>
                  <a:txBody>
                    <a:bodyPr/>
                    <a:lstStyle/>
                    <a:p>
                      <a:pPr algn="ctr" fontAlgn="b"/>
                      <a:endParaRPr lang="en-US" sz="2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chemeClr val="tx2"/>
                    </a:solidFill>
                  </a:tcPr>
                </a:tc>
                <a:tc>
                  <a:txBody>
                    <a:bodyPr/>
                    <a:lstStyle/>
                    <a:p>
                      <a:pPr algn="ctr" fontAlgn="b"/>
                      <a:endParaRPr lang="en-US" sz="2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chemeClr val="tx2"/>
                    </a:solidFill>
                  </a:tcPr>
                </a:tc>
                <a:tc>
                  <a:txBody>
                    <a:bodyPr/>
                    <a:lstStyle/>
                    <a:p>
                      <a:pPr algn="ctr" fontAlgn="b"/>
                      <a:endParaRPr lang="en-US" sz="2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chemeClr val="tx2"/>
                    </a:solidFill>
                  </a:tcPr>
                </a:tc>
                <a:tc>
                  <a:txBody>
                    <a:bodyPr/>
                    <a:lstStyle/>
                    <a:p>
                      <a:pPr algn="ctr" fontAlgn="b"/>
                      <a:endParaRPr lang="en-US" sz="2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a:noFill/>
                    </a:lnB>
                    <a:solidFill>
                      <a:schemeClr val="tx2"/>
                    </a:solidFill>
                  </a:tcPr>
                </a:tc>
                <a:tc>
                  <a:txBody>
                    <a:bodyPr/>
                    <a:lstStyle/>
                    <a:p>
                      <a:pPr algn="ctr" fontAlgn="b"/>
                      <a:endParaRPr lang="en-US" sz="2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chemeClr val="tx2"/>
                    </a:solidFill>
                  </a:tcPr>
                </a:tc>
                <a:tc>
                  <a:txBody>
                    <a:bodyPr/>
                    <a:lstStyle/>
                    <a:p>
                      <a:pPr algn="ctr" fontAlgn="b"/>
                      <a:endParaRPr lang="en-US" sz="2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chemeClr val="tx2"/>
                    </a:solidFill>
                  </a:tcPr>
                </a:tc>
                <a:tc>
                  <a:txBody>
                    <a:bodyPr/>
                    <a:lstStyle/>
                    <a:p>
                      <a:pPr algn="ctr" fontAlgn="b"/>
                      <a:endParaRPr lang="en-US" sz="2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chemeClr val="tx2"/>
                    </a:solidFill>
                  </a:tcPr>
                </a:tc>
                <a:tc>
                  <a:txBody>
                    <a:bodyPr/>
                    <a:lstStyle/>
                    <a:p>
                      <a:pPr algn="ctr" fontAlgn="b"/>
                      <a:endParaRPr lang="en-US" sz="2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chemeClr val="tx2"/>
                    </a:solidFill>
                  </a:tcPr>
                </a:tc>
                <a:tc>
                  <a:txBody>
                    <a:bodyPr/>
                    <a:lstStyle/>
                    <a:p>
                      <a:pPr algn="ctr" fontAlgn="b"/>
                      <a:endParaRPr lang="en-US" sz="200" b="0" i="0" u="none" strike="noStrike" dirty="0">
                        <a:solidFill>
                          <a:schemeClr val="tx1">
                            <a:lumMod val="50000"/>
                          </a:schemeClr>
                        </a:solidFill>
                        <a:effectLst/>
                        <a:latin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T>
                      <a:noFill/>
                    </a:lnT>
                    <a:lnB>
                      <a:noFill/>
                    </a:lnB>
                    <a:solidFill>
                      <a:schemeClr val="tx2"/>
                    </a:solidFill>
                  </a:tcPr>
                </a:tc>
                <a:extLst>
                  <a:ext uri="{0D108BD9-81ED-4DB2-BD59-A6C34878D82A}">
                    <a16:rowId xmlns:a16="http://schemas.microsoft.com/office/drawing/2014/main" val="632873276"/>
                  </a:ext>
                </a:extLst>
              </a:tr>
              <a:tr h="318621">
                <a:tc gridSpan="3">
                  <a:txBody>
                    <a:bodyPr/>
                    <a:lstStyle/>
                    <a:p>
                      <a:pPr marL="0" algn="r" defTabSz="457200" rtl="0" eaLnBrk="1" fontAlgn="ctr" latinLnBrk="0" hangingPunct="1"/>
                      <a:r>
                        <a:rPr lang="en-US" sz="700" b="1" i="0" u="none" strike="noStrike" kern="1200" baseline="0" dirty="0">
                          <a:solidFill>
                            <a:srgbClr val="FFFFFF"/>
                          </a:solidFill>
                          <a:effectLst/>
                          <a:latin typeface="+mn-lt"/>
                          <a:ea typeface="+mn-ea"/>
                          <a:cs typeface="+mn-cs"/>
                        </a:rPr>
                        <a:t>High Prevalence Threshold </a:t>
                      </a:r>
                    </a:p>
                    <a:p>
                      <a:pPr marL="0" algn="r" defTabSz="457200" rtl="0" eaLnBrk="1" fontAlgn="ctr" latinLnBrk="0" hangingPunct="1"/>
                      <a:r>
                        <a:rPr lang="en-US" sz="700" b="1" i="0" u="none" strike="noStrike" kern="1200" baseline="0" dirty="0">
                          <a:solidFill>
                            <a:srgbClr val="FFFFFF"/>
                          </a:solidFill>
                          <a:effectLst/>
                          <a:latin typeface="+mn-lt"/>
                          <a:ea typeface="+mn-ea"/>
                          <a:cs typeface="+mn-cs"/>
                        </a:rPr>
                        <a:t>(1 Std. Deviation above National Average)</a:t>
                      </a:r>
                      <a:endParaRPr lang="en-US" sz="700" b="1" i="0" u="none" strike="noStrike" kern="1200" dirty="0">
                        <a:solidFill>
                          <a:srgbClr val="FFFFFF"/>
                        </a:solidFill>
                        <a:effectLst/>
                        <a:latin typeface="+mn-lt"/>
                        <a:ea typeface="+mn-ea"/>
                        <a:cs typeface="+mn-cs"/>
                      </a:endParaRPr>
                    </a:p>
                  </a:txBody>
                  <a:tcPr marL="0" marT="0" marB="0" anchor="ctr">
                    <a:lnL>
                      <a:noFill/>
                    </a:lnL>
                    <a:lnR w="9525" cap="flat" cmpd="sng" algn="ctr">
                      <a:solidFill>
                        <a:schemeClr val="bg2"/>
                      </a:solidFill>
                      <a:prstDash val="solid"/>
                      <a:round/>
                      <a:headEnd type="none" w="med" len="med"/>
                      <a:tailEnd type="none" w="med" len="med"/>
                    </a:lnR>
                    <a:lnT>
                      <a:noFill/>
                    </a:lnT>
                    <a:lnB w="25400" cmpd="sng">
                      <a:noFill/>
                    </a:lnB>
                    <a:lnTlToBr w="12700" cmpd="sng">
                      <a:noFill/>
                      <a:prstDash val="solid"/>
                    </a:lnTlToBr>
                    <a:lnBlToTr w="12700" cmpd="sng">
                      <a:noFill/>
                      <a:prstDash val="solid"/>
                    </a:lnBlToTr>
                    <a:solidFill>
                      <a:srgbClr val="C00000"/>
                    </a:solidFill>
                  </a:tcPr>
                </a:tc>
                <a:tc hMerge="1">
                  <a:txBody>
                    <a:bodyPr/>
                    <a:lstStyle/>
                    <a:p>
                      <a:endParaRPr lang="en-US"/>
                    </a:p>
                  </a:txBody>
                  <a:tcPr/>
                </a:tc>
                <a:tc hMerge="1">
                  <a:txBody>
                    <a:bodyPr/>
                    <a:lstStyle/>
                    <a:p>
                      <a:pPr algn="ctr" fontAlgn="b"/>
                      <a:endParaRPr lang="en-US" sz="700" b="0" i="0" u="none" strike="noStrike" dirty="0">
                        <a:solidFill>
                          <a:schemeClr val="tx1">
                            <a:lumMod val="75000"/>
                          </a:schemeClr>
                        </a:solidFill>
                        <a:effectLst/>
                        <a:latin typeface="Arial" panose="020B0604020202020204" pitchFamily="34" charset="0"/>
                      </a:endParaRPr>
                    </a:p>
                  </a:txBody>
                  <a:tcPr marL="0" marR="0" marT="0" marB="0" anchor="ctr">
                    <a:lnL>
                      <a:noFill/>
                    </a:lnL>
                    <a:lnR w="9525" cap="flat" cmpd="sng" algn="ctr">
                      <a:solidFill>
                        <a:schemeClr val="bg2"/>
                      </a:solidFill>
                      <a:prstDash val="solid"/>
                      <a:round/>
                      <a:headEnd type="none" w="med" len="med"/>
                      <a:tailEnd type="none" w="med" len="med"/>
                    </a:lnR>
                    <a:lnB w="25400" cmpd="sng">
                      <a:noFill/>
                    </a:lnB>
                    <a:lnTlToBr w="12700" cmpd="sng">
                      <a:noFill/>
                      <a:prstDash val="solid"/>
                    </a:lnTlToBr>
                    <a:lnBlToTr w="12700" cmpd="sng">
                      <a:noFill/>
                      <a:prstDash val="solid"/>
                    </a:lnBlToTr>
                    <a:solidFill>
                      <a:schemeClr val="tx1"/>
                    </a:solidFill>
                  </a:tcPr>
                </a:tc>
                <a:tc>
                  <a:txBody>
                    <a:bodyPr/>
                    <a:lstStyle/>
                    <a:p>
                      <a:pPr marL="0" algn="ctr" defTabSz="457200" rtl="0" eaLnBrk="1" fontAlgn="ctr" latinLnBrk="0" hangingPunct="1"/>
                      <a:r>
                        <a:rPr lang="en-US" sz="700" b="1" i="0" u="none" strike="noStrike" kern="1200" dirty="0">
                          <a:solidFill>
                            <a:srgbClr val="FFFFFF"/>
                          </a:solidFill>
                          <a:effectLst/>
                          <a:latin typeface="+mn-lt"/>
                          <a:ea typeface="+mn-ea"/>
                          <a:cs typeface="+mn-cs"/>
                        </a:rPr>
                        <a:t>29.7%</a:t>
                      </a:r>
                    </a:p>
                  </a:txBody>
                  <a:tcPr marL="0" marR="0" marT="0" marB="0" anchor="ctr">
                    <a:lnL w="9525" cap="flat" cmpd="sng" algn="ctr">
                      <a:solidFill>
                        <a:schemeClr val="bg2"/>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rgbClr val="C00000"/>
                    </a:solidFill>
                  </a:tcPr>
                </a:tc>
                <a:tc>
                  <a:txBody>
                    <a:bodyPr/>
                    <a:lstStyle/>
                    <a:p>
                      <a:pPr marL="0" algn="ctr" defTabSz="457200" rtl="0" eaLnBrk="1" fontAlgn="ctr" latinLnBrk="0" hangingPunct="1"/>
                      <a:r>
                        <a:rPr lang="en-US" sz="700" b="1" i="0" u="none" strike="noStrike" kern="1200" dirty="0">
                          <a:solidFill>
                            <a:schemeClr val="bg1"/>
                          </a:solidFill>
                          <a:effectLst/>
                          <a:latin typeface="+mn-lt"/>
                          <a:ea typeface="+mn-ea"/>
                          <a:cs typeface="+mn-cs"/>
                        </a:rPr>
                        <a:t>11.4%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25400" cmpd="sng">
                      <a:noFill/>
                    </a:lnB>
                    <a:lnTlToBr w="12700" cmpd="sng">
                      <a:noFill/>
                      <a:prstDash val="solid"/>
                    </a:lnTlToBr>
                    <a:lnBlToTr w="12700" cmpd="sng">
                      <a:noFill/>
                      <a:prstDash val="solid"/>
                    </a:lnBlToTr>
                    <a:solidFill>
                      <a:srgbClr val="C00000"/>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700" b="1" i="0" u="none" strike="noStrike" kern="1200" dirty="0">
                          <a:solidFill>
                            <a:schemeClr val="bg1"/>
                          </a:solidFill>
                          <a:effectLst/>
                          <a:latin typeface="+mn-lt"/>
                          <a:ea typeface="+mn-ea"/>
                          <a:cs typeface="+mn-cs"/>
                        </a:rPr>
                        <a:t>8.0%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25400" cmpd="sng">
                      <a:noFill/>
                    </a:lnB>
                    <a:lnTlToBr w="12700" cmpd="sng">
                      <a:noFill/>
                      <a:prstDash val="solid"/>
                    </a:lnTlToBr>
                    <a:lnBlToTr w="12700" cmpd="sng">
                      <a:noFill/>
                      <a:prstDash val="solid"/>
                    </a:lnBlToTr>
                    <a:solidFill>
                      <a:srgbClr val="C00000"/>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700" b="1" i="0" u="none" strike="noStrike" kern="1200" dirty="0">
                          <a:solidFill>
                            <a:schemeClr val="bg1"/>
                          </a:solidFill>
                          <a:effectLst/>
                          <a:latin typeface="+mn-lt"/>
                          <a:ea typeface="+mn-ea"/>
                          <a:cs typeface="+mn-cs"/>
                        </a:rPr>
                        <a:t>7.5%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25400" cmpd="sng">
                      <a:noFill/>
                    </a:lnB>
                    <a:lnTlToBr w="12700" cmpd="sng">
                      <a:noFill/>
                      <a:prstDash val="solid"/>
                    </a:lnTlToBr>
                    <a:lnBlToTr w="12700" cmpd="sng">
                      <a:noFill/>
                      <a:prstDash val="solid"/>
                    </a:lnBlToTr>
                    <a:solidFill>
                      <a:srgbClr val="C00000"/>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700" b="1" i="0" u="none" strike="noStrike" kern="1200" dirty="0">
                          <a:solidFill>
                            <a:schemeClr val="bg1"/>
                          </a:solidFill>
                          <a:effectLst/>
                          <a:latin typeface="+mn-lt"/>
                          <a:ea typeface="+mn-ea"/>
                          <a:cs typeface="+mn-cs"/>
                        </a:rPr>
                        <a:t>9.1%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rgbClr val="C00000"/>
                    </a:solidFill>
                  </a:tcPr>
                </a:tc>
                <a:tc>
                  <a:txBody>
                    <a:bodyPr/>
                    <a:lstStyle/>
                    <a:p>
                      <a:pPr marL="0" algn="ctr" defTabSz="457200" rtl="0" eaLnBrk="1" fontAlgn="ctr" latinLnBrk="0" hangingPunct="1"/>
                      <a:r>
                        <a:rPr lang="en-US" sz="700" b="1" i="0" u="none" strike="noStrike" kern="1200" dirty="0">
                          <a:solidFill>
                            <a:srgbClr val="FFFFFF"/>
                          </a:solidFill>
                          <a:effectLst/>
                          <a:latin typeface="+mn-lt"/>
                          <a:ea typeface="+mn-ea"/>
                          <a:cs typeface="+mn-cs"/>
                        </a:rPr>
                        <a:t>25.0%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25400" cmpd="sng">
                      <a:noFill/>
                    </a:lnB>
                    <a:lnTlToBr w="12700" cmpd="sng">
                      <a:noFill/>
                      <a:prstDash val="solid"/>
                    </a:lnTlToBr>
                    <a:lnBlToTr w="12700" cmpd="sng">
                      <a:noFill/>
                      <a:prstDash val="solid"/>
                    </a:lnBlToTr>
                    <a:solidFill>
                      <a:srgbClr val="C00000"/>
                    </a:solidFill>
                  </a:tcPr>
                </a:tc>
                <a:tc>
                  <a:txBody>
                    <a:bodyPr/>
                    <a:lstStyle/>
                    <a:p>
                      <a:pPr marL="0" algn="ctr" defTabSz="457200" rtl="0" eaLnBrk="1" fontAlgn="ctr" latinLnBrk="0" hangingPunct="1"/>
                      <a:r>
                        <a:rPr lang="en-US" sz="700" b="1" i="0" u="none" strike="noStrike" kern="1200" dirty="0">
                          <a:solidFill>
                            <a:srgbClr val="FFFFFF"/>
                          </a:solidFill>
                          <a:effectLst/>
                          <a:latin typeface="+mn-lt"/>
                          <a:ea typeface="+mn-ea"/>
                          <a:cs typeface="+mn-cs"/>
                        </a:rPr>
                        <a:t>13.7%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25400" cmpd="sng">
                      <a:noFill/>
                    </a:lnB>
                    <a:lnTlToBr w="12700" cmpd="sng">
                      <a:noFill/>
                      <a:prstDash val="solid"/>
                    </a:lnTlToBr>
                    <a:lnBlToTr w="12700" cmpd="sng">
                      <a:noFill/>
                      <a:prstDash val="solid"/>
                    </a:lnBlToTr>
                    <a:solidFill>
                      <a:srgbClr val="C00000"/>
                    </a:solidFill>
                  </a:tcPr>
                </a:tc>
                <a:tc>
                  <a:txBody>
                    <a:bodyPr/>
                    <a:lstStyle/>
                    <a:p>
                      <a:pPr marL="0" algn="ctr" defTabSz="457200" rtl="0" eaLnBrk="1" fontAlgn="ctr" latinLnBrk="0" hangingPunct="1"/>
                      <a:r>
                        <a:rPr lang="en-US" sz="700" b="1" i="0" u="none" strike="noStrike" kern="1200" dirty="0">
                          <a:solidFill>
                            <a:srgbClr val="FFFFFF"/>
                          </a:solidFill>
                          <a:effectLst/>
                          <a:latin typeface="+mn-lt"/>
                          <a:ea typeface="+mn-ea"/>
                          <a:cs typeface="+mn-cs"/>
                        </a:rPr>
                        <a:t>37.9%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25400" cmpd="sng">
                      <a:noFill/>
                    </a:lnB>
                    <a:lnTlToBr w="12700" cmpd="sng">
                      <a:noFill/>
                      <a:prstDash val="solid"/>
                    </a:lnTlToBr>
                    <a:lnBlToTr w="12700" cmpd="sng">
                      <a:noFill/>
                      <a:prstDash val="solid"/>
                    </a:lnBlToTr>
                    <a:solidFill>
                      <a:srgbClr val="C00000"/>
                    </a:solidFill>
                  </a:tcPr>
                </a:tc>
                <a:tc>
                  <a:txBody>
                    <a:bodyPr/>
                    <a:lstStyle/>
                    <a:p>
                      <a:pPr marL="0" algn="ctr" defTabSz="457200" rtl="0" eaLnBrk="1" fontAlgn="ctr" latinLnBrk="0" hangingPunct="1"/>
                      <a:r>
                        <a:rPr lang="en-US" sz="700" b="1" i="0" u="none" strike="noStrike" kern="1200" dirty="0">
                          <a:solidFill>
                            <a:srgbClr val="FFFFFF"/>
                          </a:solidFill>
                          <a:effectLst/>
                          <a:latin typeface="+mn-lt"/>
                          <a:ea typeface="+mn-ea"/>
                          <a:cs typeface="+mn-cs"/>
                        </a:rPr>
                        <a:t>38.4%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25400" cmpd="sng">
                      <a:noFill/>
                    </a:lnB>
                    <a:lnTlToBr w="12700" cmpd="sng">
                      <a:noFill/>
                      <a:prstDash val="solid"/>
                    </a:lnTlToBr>
                    <a:lnBlToTr w="12700" cmpd="sng">
                      <a:noFill/>
                      <a:prstDash val="solid"/>
                    </a:lnBlToTr>
                    <a:solidFill>
                      <a:srgbClr val="C00000"/>
                    </a:solidFill>
                  </a:tcPr>
                </a:tc>
                <a:tc>
                  <a:txBody>
                    <a:bodyPr/>
                    <a:lstStyle/>
                    <a:p>
                      <a:pPr marL="0" algn="ctr" defTabSz="457200" rtl="0" eaLnBrk="1" fontAlgn="ctr" latinLnBrk="0" hangingPunct="1"/>
                      <a:r>
                        <a:rPr lang="en-US" sz="700" b="1" i="0" u="none" strike="noStrike" kern="1200" dirty="0">
                          <a:solidFill>
                            <a:srgbClr val="FFFFFF"/>
                          </a:solidFill>
                          <a:effectLst/>
                          <a:latin typeface="+mn-lt"/>
                          <a:ea typeface="+mn-ea"/>
                          <a:cs typeface="+mn-cs"/>
                        </a:rPr>
                        <a:t>39.2%</a:t>
                      </a:r>
                    </a:p>
                  </a:txBody>
                  <a:tcPr marL="0" marR="0" marT="0" marB="0" anchor="ctr">
                    <a:lnL w="9525"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64962649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331447022"/>
              </p:ext>
            </p:extLst>
          </p:nvPr>
        </p:nvGraphicFramePr>
        <p:xfrm>
          <a:off x="6254754" y="584504"/>
          <a:ext cx="2635249" cy="1911096"/>
        </p:xfrm>
        <a:graphic>
          <a:graphicData uri="http://schemas.openxmlformats.org/drawingml/2006/table">
            <a:tbl>
              <a:tblPr bandRow="1">
                <a:tableStyleId>{0E3FDE45-AF77-4B5C-9715-49D594BDF05E}</a:tableStyleId>
              </a:tblPr>
              <a:tblGrid>
                <a:gridCol w="1219199">
                  <a:extLst>
                    <a:ext uri="{9D8B030D-6E8A-4147-A177-3AD203B41FA5}">
                      <a16:colId xmlns:a16="http://schemas.microsoft.com/office/drawing/2014/main" val="1017594967"/>
                    </a:ext>
                  </a:extLst>
                </a:gridCol>
                <a:gridCol w="708025">
                  <a:extLst>
                    <a:ext uri="{9D8B030D-6E8A-4147-A177-3AD203B41FA5}">
                      <a16:colId xmlns:a16="http://schemas.microsoft.com/office/drawing/2014/main" val="1032754175"/>
                    </a:ext>
                  </a:extLst>
                </a:gridCol>
                <a:gridCol w="708025">
                  <a:extLst>
                    <a:ext uri="{9D8B030D-6E8A-4147-A177-3AD203B41FA5}">
                      <a16:colId xmlns:a16="http://schemas.microsoft.com/office/drawing/2014/main" val="2043045556"/>
                    </a:ext>
                  </a:extLst>
                </a:gridCol>
              </a:tblGrid>
              <a:tr h="173736">
                <a:tc>
                  <a:txBody>
                    <a:bodyPr/>
                    <a:lstStyle/>
                    <a:p>
                      <a:pPr lvl="0" algn="l" fontAlgn="ctr"/>
                      <a:r>
                        <a:rPr lang="en-US" sz="700" b="1" u="none" strike="noStrike" dirty="0">
                          <a:effectLst/>
                        </a:rPr>
                        <a:t>Health</a:t>
                      </a:r>
                      <a:r>
                        <a:rPr lang="en-US" sz="700" b="1" u="none" strike="noStrike" baseline="0" dirty="0">
                          <a:effectLst/>
                        </a:rPr>
                        <a:t> Outcomes</a:t>
                      </a:r>
                      <a:endParaRPr lang="en-US" sz="700" b="1" i="0" u="none" strike="noStrike" dirty="0">
                        <a:solidFill>
                          <a:srgbClr val="FFFFFF"/>
                        </a:solidFill>
                        <a:effectLst/>
                        <a:latin typeface="Arial" panose="020B0604020202020204" pitchFamily="34" charset="0"/>
                      </a:endParaRPr>
                    </a:p>
                  </a:txBody>
                  <a:tcPr marR="0" marT="0" marB="0" anchor="ctr"/>
                </a:tc>
                <a:tc>
                  <a:txBody>
                    <a:bodyPr/>
                    <a:lstStyle/>
                    <a:p>
                      <a:pPr algn="ctr" fontAlgn="ctr"/>
                      <a:r>
                        <a:rPr lang="en-US" sz="700" b="1" u="none" strike="noStrike" dirty="0">
                          <a:effectLst/>
                        </a:rPr>
                        <a:t>Territory*</a:t>
                      </a:r>
                      <a:endParaRPr lang="en-US" sz="700" b="1" i="0" u="none" strike="noStrike" dirty="0">
                        <a:solidFill>
                          <a:srgbClr val="FFFFFF"/>
                        </a:solidFill>
                        <a:effectLst/>
                        <a:latin typeface="Arial" panose="020B0604020202020204" pitchFamily="34" charset="0"/>
                      </a:endParaRPr>
                    </a:p>
                  </a:txBody>
                  <a:tcPr marL="0" marR="0" marT="0" marB="0" anchor="ctr"/>
                </a:tc>
                <a:tc>
                  <a:txBody>
                    <a:bodyPr/>
                    <a:lstStyle/>
                    <a:p>
                      <a:pPr algn="ctr" fontAlgn="ctr"/>
                      <a:r>
                        <a:rPr lang="en-US" sz="700" b="1" u="none" strike="noStrike" dirty="0">
                          <a:effectLst/>
                        </a:rPr>
                        <a:t>National</a:t>
                      </a:r>
                      <a:endParaRPr lang="en-US" sz="700" b="1" i="0" u="none" strike="noStrike" dirty="0">
                        <a:solidFill>
                          <a:srgbClr val="FFFFFF"/>
                        </a:solidFill>
                        <a:effectLst/>
                        <a:latin typeface="Arial" panose="020B0604020202020204" pitchFamily="34" charset="0"/>
                      </a:endParaRPr>
                    </a:p>
                  </a:txBody>
                  <a:tcPr marL="0" marR="0" marT="0" marB="0" anchor="ctr"/>
                </a:tc>
                <a:extLst>
                  <a:ext uri="{0D108BD9-81ED-4DB2-BD59-A6C34878D82A}">
                    <a16:rowId xmlns:a16="http://schemas.microsoft.com/office/drawing/2014/main" val="334402773"/>
                  </a:ext>
                </a:extLst>
              </a:tr>
              <a:tr h="173736">
                <a:tc>
                  <a:txBody>
                    <a:bodyPr/>
                    <a:lstStyle/>
                    <a:p>
                      <a:pPr marL="91440" algn="l" fontAlgn="ctr">
                        <a:spcAft>
                          <a:spcPts val="0"/>
                        </a:spcAft>
                      </a:pPr>
                      <a:r>
                        <a:rPr lang="en-US" sz="700" u="none" strike="noStrike" dirty="0">
                          <a:effectLst/>
                        </a:rPr>
                        <a:t>Arthritis</a:t>
                      </a:r>
                      <a:endParaRPr lang="en-US" sz="700" b="0" i="0" u="none" strike="noStrike" dirty="0">
                        <a:solidFill>
                          <a:srgbClr val="3C3E3E"/>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24.2%</a:t>
                      </a:r>
                      <a:endParaRPr lang="en-US" sz="700" b="0" i="0" u="none" strike="noStrike" dirty="0">
                        <a:solidFill>
                          <a:srgbClr val="3C3E3E"/>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23.9%</a:t>
                      </a:r>
                      <a:endParaRPr lang="en-US" sz="700" b="0" i="0" u="none" strike="noStrike" dirty="0">
                        <a:solidFill>
                          <a:srgbClr val="3C3E3E"/>
                        </a:solidFill>
                        <a:effectLst/>
                        <a:latin typeface="Arial" panose="020B0604020202020204" pitchFamily="34" charset="0"/>
                      </a:endParaRPr>
                    </a:p>
                  </a:txBody>
                  <a:tcPr marL="0" marR="0" marT="0" marB="0" anchor="ctr"/>
                </a:tc>
                <a:extLst>
                  <a:ext uri="{0D108BD9-81ED-4DB2-BD59-A6C34878D82A}">
                    <a16:rowId xmlns:a16="http://schemas.microsoft.com/office/drawing/2014/main" val="90686552"/>
                  </a:ext>
                </a:extLst>
              </a:tr>
              <a:tr h="173736">
                <a:tc>
                  <a:txBody>
                    <a:bodyPr/>
                    <a:lstStyle/>
                    <a:p>
                      <a:pPr marL="91440" algn="l" fontAlgn="ctr">
                        <a:spcAft>
                          <a:spcPts val="0"/>
                        </a:spcAft>
                      </a:pPr>
                      <a:r>
                        <a:rPr lang="en-US" sz="700" u="none" strike="noStrike" dirty="0">
                          <a:effectLst/>
                        </a:rPr>
                        <a:t>Asthma</a:t>
                      </a:r>
                      <a:endParaRPr lang="en-US" sz="700" b="0" i="0" u="none" strike="noStrike" dirty="0">
                        <a:solidFill>
                          <a:srgbClr val="3C3E3E"/>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10.4%</a:t>
                      </a:r>
                      <a:endParaRPr lang="en-US" sz="700" b="0" i="0" u="none" strike="noStrike" dirty="0">
                        <a:solidFill>
                          <a:srgbClr val="3C3E3E"/>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10.2%</a:t>
                      </a:r>
                      <a:endParaRPr lang="en-US" sz="700" b="0" i="0" u="none" strike="noStrike" dirty="0">
                        <a:solidFill>
                          <a:srgbClr val="3C3E3E"/>
                        </a:solidFill>
                        <a:effectLst/>
                        <a:latin typeface="Arial" panose="020B0604020202020204" pitchFamily="34" charset="0"/>
                      </a:endParaRPr>
                    </a:p>
                  </a:txBody>
                  <a:tcPr marL="0" marR="0" marT="0" marB="0" anchor="ctr"/>
                </a:tc>
                <a:extLst>
                  <a:ext uri="{0D108BD9-81ED-4DB2-BD59-A6C34878D82A}">
                    <a16:rowId xmlns:a16="http://schemas.microsoft.com/office/drawing/2014/main" val="2124122447"/>
                  </a:ext>
                </a:extLst>
              </a:tr>
              <a:tr h="173736">
                <a:tc>
                  <a:txBody>
                    <a:bodyPr/>
                    <a:lstStyle/>
                    <a:p>
                      <a:pPr marL="91440" algn="l" fontAlgn="ctr">
                        <a:spcAft>
                          <a:spcPts val="0"/>
                        </a:spcAft>
                      </a:pPr>
                      <a:r>
                        <a:rPr lang="en-US" sz="700" u="none" strike="noStrike" dirty="0">
                          <a:effectLst/>
                        </a:rPr>
                        <a:t>Cancer</a:t>
                      </a:r>
                      <a:endParaRPr lang="en-US" sz="700" b="0" i="0" u="none" strike="noStrike" dirty="0">
                        <a:solidFill>
                          <a:srgbClr val="3C3E3E"/>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6.0%</a:t>
                      </a:r>
                      <a:endParaRPr lang="en-US" sz="700" b="0" i="0" u="none" strike="noStrike" dirty="0">
                        <a:solidFill>
                          <a:srgbClr val="3C3E3E"/>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6.3%</a:t>
                      </a:r>
                      <a:endParaRPr lang="en-US" sz="700" b="0" i="0" u="none" strike="noStrike" dirty="0">
                        <a:solidFill>
                          <a:srgbClr val="3C3E3E"/>
                        </a:solidFill>
                        <a:effectLst/>
                        <a:latin typeface="Arial" panose="020B0604020202020204" pitchFamily="34" charset="0"/>
                      </a:endParaRPr>
                    </a:p>
                  </a:txBody>
                  <a:tcPr marL="0" marR="0" marT="0" marB="0" anchor="ctr"/>
                </a:tc>
                <a:extLst>
                  <a:ext uri="{0D108BD9-81ED-4DB2-BD59-A6C34878D82A}">
                    <a16:rowId xmlns:a16="http://schemas.microsoft.com/office/drawing/2014/main" val="4036495239"/>
                  </a:ext>
                </a:extLst>
              </a:tr>
              <a:tr h="173736">
                <a:tc>
                  <a:txBody>
                    <a:bodyPr/>
                    <a:lstStyle/>
                    <a:p>
                      <a:pPr marL="91440" algn="l" fontAlgn="ctr">
                        <a:spcAft>
                          <a:spcPts val="0"/>
                        </a:spcAft>
                      </a:pPr>
                      <a:r>
                        <a:rPr lang="en-US" sz="700" u="none" strike="noStrike" dirty="0">
                          <a:effectLst/>
                        </a:rPr>
                        <a:t>Coronary Heart Disease</a:t>
                      </a:r>
                      <a:endParaRPr lang="en-US" sz="700" b="0" i="0" u="none" strike="noStrike" dirty="0">
                        <a:solidFill>
                          <a:srgbClr val="3C3E3E"/>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5.4%</a:t>
                      </a:r>
                      <a:endParaRPr lang="en-US" sz="700" b="0" i="0" u="none" strike="noStrike" dirty="0">
                        <a:solidFill>
                          <a:srgbClr val="3C3E3E"/>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5.6%</a:t>
                      </a:r>
                      <a:endParaRPr lang="en-US" sz="700" b="0" i="0" u="none" strike="noStrike" dirty="0">
                        <a:solidFill>
                          <a:srgbClr val="3C3E3E"/>
                        </a:solidFill>
                        <a:effectLst/>
                        <a:latin typeface="Arial" panose="020B0604020202020204" pitchFamily="34" charset="0"/>
                      </a:endParaRPr>
                    </a:p>
                  </a:txBody>
                  <a:tcPr marL="0" marR="0" marT="0" marB="0" anchor="ctr"/>
                </a:tc>
                <a:extLst>
                  <a:ext uri="{0D108BD9-81ED-4DB2-BD59-A6C34878D82A}">
                    <a16:rowId xmlns:a16="http://schemas.microsoft.com/office/drawing/2014/main" val="145173301"/>
                  </a:ext>
                </a:extLst>
              </a:tr>
              <a:tr h="173736">
                <a:tc>
                  <a:txBody>
                    <a:bodyPr/>
                    <a:lstStyle/>
                    <a:p>
                      <a:pPr marL="91440" algn="l" fontAlgn="ctr">
                        <a:spcAft>
                          <a:spcPts val="0"/>
                        </a:spcAft>
                      </a:pPr>
                      <a:r>
                        <a:rPr lang="en-US" sz="700" u="none" strike="noStrike" dirty="0">
                          <a:effectLst/>
                        </a:rPr>
                        <a:t>COPD</a:t>
                      </a:r>
                      <a:endParaRPr lang="en-US" sz="700" b="0" i="0" u="none" strike="noStrike" dirty="0">
                        <a:solidFill>
                          <a:srgbClr val="3C3E3E"/>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6.6%</a:t>
                      </a:r>
                      <a:endParaRPr lang="en-US" sz="700" b="0" i="0" u="none" strike="noStrike" dirty="0">
                        <a:solidFill>
                          <a:srgbClr val="3C3E3E"/>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6.6%</a:t>
                      </a:r>
                      <a:endParaRPr lang="en-US" sz="700" b="0" i="0" u="none" strike="noStrike" dirty="0">
                        <a:solidFill>
                          <a:srgbClr val="3C3E3E"/>
                        </a:solidFill>
                        <a:effectLst/>
                        <a:latin typeface="Arial" panose="020B0604020202020204" pitchFamily="34" charset="0"/>
                      </a:endParaRPr>
                    </a:p>
                  </a:txBody>
                  <a:tcPr marL="0" marR="0" marT="0" marB="0" anchor="ctr"/>
                </a:tc>
                <a:extLst>
                  <a:ext uri="{0D108BD9-81ED-4DB2-BD59-A6C34878D82A}">
                    <a16:rowId xmlns:a16="http://schemas.microsoft.com/office/drawing/2014/main" val="808950650"/>
                  </a:ext>
                </a:extLst>
              </a:tr>
              <a:tr h="173736">
                <a:tc>
                  <a:txBody>
                    <a:bodyPr/>
                    <a:lstStyle/>
                    <a:p>
                      <a:pPr marL="91440" algn="l" fontAlgn="ctr">
                        <a:spcAft>
                          <a:spcPts val="0"/>
                        </a:spcAft>
                      </a:pPr>
                      <a:r>
                        <a:rPr lang="en-US" sz="700" b="0" i="0" u="none" strike="noStrike" dirty="0">
                          <a:solidFill>
                            <a:srgbClr val="3C3E3E"/>
                          </a:solidFill>
                          <a:effectLst/>
                          <a:latin typeface="Arial" panose="020B0604020202020204" pitchFamily="34" charset="0"/>
                        </a:rPr>
                        <a:t>Depression</a:t>
                      </a:r>
                    </a:p>
                  </a:txBody>
                  <a:tcPr marL="0" marR="0" marT="0" marB="0" anchor="ctr"/>
                </a:tc>
                <a:tc>
                  <a:txBody>
                    <a:bodyPr/>
                    <a:lstStyle/>
                    <a:p>
                      <a:pPr algn="ctr" fontAlgn="ctr"/>
                      <a:r>
                        <a:rPr lang="en-US" sz="700" u="none" strike="noStrike">
                          <a:effectLst/>
                        </a:rPr>
                        <a:t>23.1%</a:t>
                      </a:r>
                      <a:endParaRPr lang="en-US" sz="700" b="0" i="0" u="none" strike="noStrike" dirty="0">
                        <a:solidFill>
                          <a:srgbClr val="3C3E3E"/>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21.5%</a:t>
                      </a:r>
                      <a:endParaRPr lang="en-US" sz="700" b="0" i="0" u="none" strike="noStrike" dirty="0">
                        <a:solidFill>
                          <a:srgbClr val="3C3E3E"/>
                        </a:solidFill>
                        <a:effectLst/>
                        <a:latin typeface="Arial" panose="020B0604020202020204" pitchFamily="34" charset="0"/>
                      </a:endParaRPr>
                    </a:p>
                  </a:txBody>
                  <a:tcPr marL="0" marR="0" marT="0" marB="0" anchor="ctr"/>
                </a:tc>
                <a:extLst>
                  <a:ext uri="{0D108BD9-81ED-4DB2-BD59-A6C34878D82A}">
                    <a16:rowId xmlns:a16="http://schemas.microsoft.com/office/drawing/2014/main" val="1487868723"/>
                  </a:ext>
                </a:extLst>
              </a:tr>
              <a:tr h="173736">
                <a:tc>
                  <a:txBody>
                    <a:bodyPr/>
                    <a:lstStyle/>
                    <a:p>
                      <a:pPr marL="91440" algn="l" fontAlgn="ctr">
                        <a:spcAft>
                          <a:spcPts val="0"/>
                        </a:spcAft>
                      </a:pPr>
                      <a:r>
                        <a:rPr lang="en-US" sz="700" u="none" strike="noStrike" dirty="0">
                          <a:effectLst/>
                        </a:rPr>
                        <a:t>Diabetes</a:t>
                      </a:r>
                      <a:endParaRPr lang="en-US" sz="700" b="0" i="0" u="none" strike="noStrike" dirty="0">
                        <a:solidFill>
                          <a:srgbClr val="3C3E3E"/>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10.5%</a:t>
                      </a:r>
                      <a:endParaRPr lang="en-US" sz="700" b="0" i="0" u="none" strike="noStrike" dirty="0">
                        <a:solidFill>
                          <a:srgbClr val="3C3E3E"/>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10.5%</a:t>
                      </a:r>
                      <a:endParaRPr lang="en-US" sz="700" b="0" i="0" u="none" strike="noStrike" dirty="0">
                        <a:solidFill>
                          <a:srgbClr val="3C3E3E"/>
                        </a:solidFill>
                        <a:effectLst/>
                        <a:latin typeface="Arial" panose="020B0604020202020204" pitchFamily="34" charset="0"/>
                      </a:endParaRPr>
                    </a:p>
                  </a:txBody>
                  <a:tcPr marL="0" marR="0" marT="0" marB="0" anchor="ctr"/>
                </a:tc>
                <a:extLst>
                  <a:ext uri="{0D108BD9-81ED-4DB2-BD59-A6C34878D82A}">
                    <a16:rowId xmlns:a16="http://schemas.microsoft.com/office/drawing/2014/main" val="538270551"/>
                  </a:ext>
                </a:extLst>
              </a:tr>
              <a:tr h="173736">
                <a:tc>
                  <a:txBody>
                    <a:bodyPr/>
                    <a:lstStyle/>
                    <a:p>
                      <a:pPr marL="91440" algn="l" fontAlgn="ctr">
                        <a:spcAft>
                          <a:spcPts val="0"/>
                        </a:spcAft>
                      </a:pPr>
                      <a:r>
                        <a:rPr lang="en-US" sz="700" u="none" strike="noStrike" dirty="0">
                          <a:effectLst/>
                        </a:rPr>
                        <a:t>High Blood Pressure</a:t>
                      </a:r>
                      <a:endParaRPr lang="en-US" sz="700" b="0" i="0" u="none" strike="noStrike" dirty="0">
                        <a:solidFill>
                          <a:srgbClr val="3C3E3E"/>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31.9%</a:t>
                      </a:r>
                      <a:endParaRPr lang="en-US" sz="700" b="0" i="0" u="none" strike="noStrike" dirty="0">
                        <a:solidFill>
                          <a:srgbClr val="3C3E3E"/>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31.3%</a:t>
                      </a:r>
                      <a:endParaRPr lang="en-US" sz="700" b="0" i="0" u="none" strike="noStrike" dirty="0">
                        <a:solidFill>
                          <a:srgbClr val="3C3E3E"/>
                        </a:solidFill>
                        <a:effectLst/>
                        <a:latin typeface="Arial" panose="020B0604020202020204" pitchFamily="34" charset="0"/>
                      </a:endParaRPr>
                    </a:p>
                  </a:txBody>
                  <a:tcPr marL="0" marR="0" marT="0" marB="0" anchor="ctr"/>
                </a:tc>
                <a:extLst>
                  <a:ext uri="{0D108BD9-81ED-4DB2-BD59-A6C34878D82A}">
                    <a16:rowId xmlns:a16="http://schemas.microsoft.com/office/drawing/2014/main" val="70390779"/>
                  </a:ext>
                </a:extLst>
              </a:tr>
              <a:tr h="173736">
                <a:tc>
                  <a:txBody>
                    <a:bodyPr/>
                    <a:lstStyle/>
                    <a:p>
                      <a:pPr marL="91440" algn="l" fontAlgn="ctr">
                        <a:spcAft>
                          <a:spcPts val="0"/>
                        </a:spcAft>
                      </a:pPr>
                      <a:r>
                        <a:rPr lang="en-US" sz="700" u="none" strike="noStrike" dirty="0">
                          <a:effectLst/>
                        </a:rPr>
                        <a:t>High Cholesterol</a:t>
                      </a:r>
                      <a:endParaRPr lang="en-US" sz="700" b="0" i="0" u="none" strike="noStrike" dirty="0">
                        <a:solidFill>
                          <a:srgbClr val="3C3E3E"/>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33.1%</a:t>
                      </a:r>
                      <a:endParaRPr lang="en-US" sz="700" b="0" i="0" u="none" strike="noStrike" dirty="0">
                        <a:solidFill>
                          <a:srgbClr val="3C3E3E"/>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33.8%</a:t>
                      </a:r>
                      <a:endParaRPr lang="en-US" sz="700" b="0" i="0" u="none" strike="noStrike" dirty="0">
                        <a:solidFill>
                          <a:srgbClr val="3C3E3E"/>
                        </a:solidFill>
                        <a:effectLst/>
                        <a:latin typeface="Arial" panose="020B0604020202020204" pitchFamily="34" charset="0"/>
                      </a:endParaRPr>
                    </a:p>
                  </a:txBody>
                  <a:tcPr marL="0" marR="0" marT="0" marB="0" anchor="ctr"/>
                </a:tc>
                <a:extLst>
                  <a:ext uri="{0D108BD9-81ED-4DB2-BD59-A6C34878D82A}">
                    <a16:rowId xmlns:a16="http://schemas.microsoft.com/office/drawing/2014/main" val="3280773439"/>
                  </a:ext>
                </a:extLst>
              </a:tr>
              <a:tr h="173736">
                <a:tc>
                  <a:txBody>
                    <a:bodyPr/>
                    <a:lstStyle/>
                    <a:p>
                      <a:pPr marL="91440" algn="l" fontAlgn="ctr">
                        <a:spcAft>
                          <a:spcPts val="0"/>
                        </a:spcAft>
                      </a:pPr>
                      <a:r>
                        <a:rPr lang="en-US" sz="700" b="0" i="0" u="none" strike="noStrike" dirty="0">
                          <a:solidFill>
                            <a:srgbClr val="3C3E3E"/>
                          </a:solidFill>
                          <a:effectLst/>
                          <a:latin typeface="Arial" panose="020B0604020202020204" pitchFamily="34" charset="0"/>
                        </a:rPr>
                        <a:t>Obesity</a:t>
                      </a:r>
                    </a:p>
                  </a:txBody>
                  <a:tcPr marL="0" marR="0" marT="0" marB="0" anchor="ctr"/>
                </a:tc>
                <a:tc>
                  <a:txBody>
                    <a:bodyPr/>
                    <a:lstStyle/>
                    <a:p>
                      <a:pPr algn="ctr" fontAlgn="ctr"/>
                      <a:r>
                        <a:rPr lang="en-US" sz="700" u="none" strike="noStrike">
                          <a:effectLst/>
                        </a:rPr>
                        <a:t>35.2%</a:t>
                      </a:r>
                      <a:endParaRPr lang="en-US" sz="700" b="0" i="0" u="none" strike="noStrike" dirty="0">
                        <a:solidFill>
                          <a:srgbClr val="3C3E3E"/>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33.4%</a:t>
                      </a:r>
                      <a:endParaRPr lang="en-US" sz="700" b="0" i="0" u="none" strike="noStrike" dirty="0">
                        <a:solidFill>
                          <a:srgbClr val="3C3E3E"/>
                        </a:solidFill>
                        <a:effectLst/>
                        <a:latin typeface="Arial" panose="020B0604020202020204" pitchFamily="34" charset="0"/>
                      </a:endParaRPr>
                    </a:p>
                  </a:txBody>
                  <a:tcPr marL="0" marR="0" marT="0" marB="0" anchor="ctr"/>
                </a:tc>
                <a:extLst>
                  <a:ext uri="{0D108BD9-81ED-4DB2-BD59-A6C34878D82A}">
                    <a16:rowId xmlns:a16="http://schemas.microsoft.com/office/drawing/2014/main" val="183966937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65380464"/>
              </p:ext>
            </p:extLst>
          </p:nvPr>
        </p:nvGraphicFramePr>
        <p:xfrm>
          <a:off x="6254754" y="3077932"/>
          <a:ext cx="2635249" cy="694944"/>
        </p:xfrm>
        <a:graphic>
          <a:graphicData uri="http://schemas.openxmlformats.org/drawingml/2006/table">
            <a:tbl>
              <a:tblPr bandRow="1">
                <a:tableStyleId>{D27102A9-8310-4765-A935-A1911B00CA55}</a:tableStyleId>
              </a:tblPr>
              <a:tblGrid>
                <a:gridCol w="1219199">
                  <a:extLst>
                    <a:ext uri="{9D8B030D-6E8A-4147-A177-3AD203B41FA5}">
                      <a16:colId xmlns:a16="http://schemas.microsoft.com/office/drawing/2014/main" val="1017594967"/>
                    </a:ext>
                  </a:extLst>
                </a:gridCol>
                <a:gridCol w="708025">
                  <a:extLst>
                    <a:ext uri="{9D8B030D-6E8A-4147-A177-3AD203B41FA5}">
                      <a16:colId xmlns:a16="http://schemas.microsoft.com/office/drawing/2014/main" val="1032754175"/>
                    </a:ext>
                  </a:extLst>
                </a:gridCol>
                <a:gridCol w="708025">
                  <a:extLst>
                    <a:ext uri="{9D8B030D-6E8A-4147-A177-3AD203B41FA5}">
                      <a16:colId xmlns:a16="http://schemas.microsoft.com/office/drawing/2014/main" val="2043045556"/>
                    </a:ext>
                  </a:extLst>
                </a:gridCol>
              </a:tblGrid>
              <a:tr h="173736">
                <a:tc>
                  <a:txBody>
                    <a:bodyPr/>
                    <a:lstStyle/>
                    <a:p>
                      <a:pPr algn="l" fontAlgn="ctr"/>
                      <a:r>
                        <a:rPr lang="en-US" sz="700" b="1" u="none" strike="noStrike" dirty="0">
                          <a:effectLst/>
                        </a:rPr>
                        <a:t>Prevention</a:t>
                      </a:r>
                      <a:endParaRPr lang="en-US" sz="700" b="1" i="0" u="none" strike="noStrike" dirty="0">
                        <a:solidFill>
                          <a:srgbClr val="FFFFFF"/>
                        </a:solidFill>
                        <a:effectLst/>
                        <a:latin typeface="Arial" panose="020B0604020202020204" pitchFamily="34" charset="0"/>
                      </a:endParaRPr>
                    </a:p>
                  </a:txBody>
                  <a:tcPr marR="0" marT="0" marB="0" anchor="ctr"/>
                </a:tc>
                <a:tc>
                  <a:txBody>
                    <a:bodyPr/>
                    <a:lstStyle/>
                    <a:p>
                      <a:pPr algn="ctr" fontAlgn="ctr"/>
                      <a:r>
                        <a:rPr lang="en-US" sz="700" b="1" u="none" strike="noStrike" dirty="0">
                          <a:effectLst/>
                        </a:rPr>
                        <a:t>Territory*</a:t>
                      </a:r>
                      <a:endParaRPr lang="en-US" sz="700" b="1" i="0" u="none" strike="noStrike" dirty="0">
                        <a:solidFill>
                          <a:srgbClr val="FFFFFF"/>
                        </a:solidFill>
                        <a:effectLst/>
                        <a:latin typeface="Arial" panose="020B0604020202020204" pitchFamily="34" charset="0"/>
                      </a:endParaRPr>
                    </a:p>
                  </a:txBody>
                  <a:tcPr marL="0" marR="0" marT="0" marB="0" anchor="ctr"/>
                </a:tc>
                <a:tc>
                  <a:txBody>
                    <a:bodyPr/>
                    <a:lstStyle/>
                    <a:p>
                      <a:pPr algn="ctr" fontAlgn="ctr"/>
                      <a:r>
                        <a:rPr lang="en-US" sz="700" b="1" u="none" strike="noStrike" dirty="0">
                          <a:effectLst/>
                        </a:rPr>
                        <a:t>National</a:t>
                      </a:r>
                      <a:endParaRPr lang="en-US" sz="700" b="1" i="0" u="none" strike="noStrike" dirty="0">
                        <a:solidFill>
                          <a:srgbClr val="FFFFFF"/>
                        </a:solidFill>
                        <a:effectLst/>
                        <a:latin typeface="Arial" panose="020B0604020202020204" pitchFamily="34" charset="0"/>
                      </a:endParaRPr>
                    </a:p>
                  </a:txBody>
                  <a:tcPr marL="0" marR="0" marT="0" marB="0" anchor="ctr"/>
                </a:tc>
                <a:extLst>
                  <a:ext uri="{0D108BD9-81ED-4DB2-BD59-A6C34878D82A}">
                    <a16:rowId xmlns:a16="http://schemas.microsoft.com/office/drawing/2014/main" val="334402773"/>
                  </a:ext>
                </a:extLst>
              </a:tr>
              <a:tr h="173736">
                <a:tc>
                  <a:txBody>
                    <a:bodyPr/>
                    <a:lstStyle/>
                    <a:p>
                      <a:pPr marL="91440" algn="l" fontAlgn="ctr">
                        <a:spcAft>
                          <a:spcPts val="0"/>
                        </a:spcAft>
                      </a:pPr>
                      <a:r>
                        <a:rPr lang="en-US" sz="700" u="none" strike="noStrike" dirty="0">
                          <a:effectLst/>
                        </a:rPr>
                        <a:t>Routine</a:t>
                      </a:r>
                      <a:r>
                        <a:rPr lang="en-US" sz="700" u="none" strike="noStrike" baseline="0" dirty="0">
                          <a:effectLst/>
                        </a:rPr>
                        <a:t> Checkup</a:t>
                      </a:r>
                      <a:endParaRPr lang="en-US" sz="700" b="0" i="0" u="none" strike="noStrike" dirty="0">
                        <a:solidFill>
                          <a:srgbClr val="3C3E3E"/>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75.3%</a:t>
                      </a:r>
                      <a:endParaRPr lang="en-US" sz="700" b="0" i="0" u="none" strike="noStrike" dirty="0">
                        <a:solidFill>
                          <a:srgbClr val="3C3E3E"/>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72.2%</a:t>
                      </a:r>
                      <a:endParaRPr lang="en-US" sz="700" b="0" i="0" u="none" strike="noStrike" dirty="0">
                        <a:solidFill>
                          <a:srgbClr val="3C3E3E"/>
                        </a:solidFill>
                        <a:effectLst/>
                        <a:latin typeface="Arial" panose="020B0604020202020204" pitchFamily="34" charset="0"/>
                      </a:endParaRPr>
                    </a:p>
                  </a:txBody>
                  <a:tcPr marL="0" marR="0" marT="0" marB="0" anchor="ctr"/>
                </a:tc>
                <a:extLst>
                  <a:ext uri="{0D108BD9-81ED-4DB2-BD59-A6C34878D82A}">
                    <a16:rowId xmlns:a16="http://schemas.microsoft.com/office/drawing/2014/main" val="90686552"/>
                  </a:ext>
                </a:extLst>
              </a:tr>
              <a:tr h="173736">
                <a:tc>
                  <a:txBody>
                    <a:bodyPr/>
                    <a:lstStyle/>
                    <a:p>
                      <a:pPr marL="91440" algn="l" fontAlgn="ctr">
                        <a:spcAft>
                          <a:spcPts val="0"/>
                        </a:spcAft>
                      </a:pPr>
                      <a:r>
                        <a:rPr lang="en-US" sz="700" u="none" strike="noStrike" baseline="0" dirty="0">
                          <a:effectLst/>
                        </a:rPr>
                        <a:t>Dental Checkup</a:t>
                      </a:r>
                      <a:endParaRPr lang="en-US" sz="700" b="0" i="0" u="none" strike="noStrike" dirty="0">
                        <a:solidFill>
                          <a:srgbClr val="3C3E3E"/>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62.9%</a:t>
                      </a:r>
                      <a:endParaRPr lang="en-US" sz="700" b="0" i="0" u="none" strike="noStrike" dirty="0">
                        <a:solidFill>
                          <a:srgbClr val="3C3E3E"/>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62.6%</a:t>
                      </a:r>
                      <a:endParaRPr lang="en-US" sz="700" b="0" i="0" u="none" strike="noStrike" dirty="0">
                        <a:solidFill>
                          <a:srgbClr val="3C3E3E"/>
                        </a:solidFill>
                        <a:effectLst/>
                        <a:latin typeface="Arial" panose="020B0604020202020204" pitchFamily="34" charset="0"/>
                      </a:endParaRPr>
                    </a:p>
                  </a:txBody>
                  <a:tcPr marL="0" marR="0" marT="0" marB="0" anchor="ctr"/>
                </a:tc>
                <a:extLst>
                  <a:ext uri="{0D108BD9-81ED-4DB2-BD59-A6C34878D82A}">
                    <a16:rowId xmlns:a16="http://schemas.microsoft.com/office/drawing/2014/main" val="2124122447"/>
                  </a:ext>
                </a:extLst>
              </a:tr>
              <a:tr h="173736">
                <a:tc>
                  <a:txBody>
                    <a:bodyPr/>
                    <a:lstStyle/>
                    <a:p>
                      <a:pPr marL="91440" algn="l" fontAlgn="ctr">
                        <a:spcAft>
                          <a:spcPts val="0"/>
                        </a:spcAft>
                      </a:pPr>
                      <a:r>
                        <a:rPr lang="en-US" sz="700" u="none" strike="noStrike" baseline="0" dirty="0">
                          <a:effectLst/>
                        </a:rPr>
                        <a:t>BP Rx Adherence</a:t>
                      </a:r>
                      <a:endParaRPr lang="en-US" sz="700" b="0" i="0" u="none" strike="noStrike" dirty="0">
                        <a:solidFill>
                          <a:srgbClr val="3C3E3E"/>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74.5%</a:t>
                      </a:r>
                      <a:endParaRPr lang="en-US" sz="700" b="0" i="0" u="none" strike="noStrike" dirty="0">
                        <a:solidFill>
                          <a:srgbClr val="3C3E3E"/>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74.3%</a:t>
                      </a:r>
                      <a:endParaRPr lang="en-US" sz="700" b="0" i="0" u="none" strike="noStrike" dirty="0">
                        <a:solidFill>
                          <a:srgbClr val="3C3E3E"/>
                        </a:solidFill>
                        <a:effectLst/>
                        <a:latin typeface="Arial" panose="020B0604020202020204" pitchFamily="34" charset="0"/>
                      </a:endParaRPr>
                    </a:p>
                  </a:txBody>
                  <a:tcPr marL="0" marR="0" marT="0" marB="0" anchor="ctr"/>
                </a:tc>
                <a:extLst>
                  <a:ext uri="{0D108BD9-81ED-4DB2-BD59-A6C34878D82A}">
                    <a16:rowId xmlns:a16="http://schemas.microsoft.com/office/drawing/2014/main" val="1817727854"/>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745016589"/>
              </p:ext>
            </p:extLst>
          </p:nvPr>
        </p:nvGraphicFramePr>
        <p:xfrm>
          <a:off x="6254754" y="2526162"/>
          <a:ext cx="2635249" cy="521208"/>
        </p:xfrm>
        <a:graphic>
          <a:graphicData uri="http://schemas.openxmlformats.org/drawingml/2006/table">
            <a:tbl>
              <a:tblPr bandRow="1">
                <a:tableStyleId>{5FD0F851-EC5A-4D38-B0AD-8093EC10F338}</a:tableStyleId>
              </a:tblPr>
              <a:tblGrid>
                <a:gridCol w="1219199">
                  <a:extLst>
                    <a:ext uri="{9D8B030D-6E8A-4147-A177-3AD203B41FA5}">
                      <a16:colId xmlns:a16="http://schemas.microsoft.com/office/drawing/2014/main" val="1017594967"/>
                    </a:ext>
                  </a:extLst>
                </a:gridCol>
                <a:gridCol w="708025">
                  <a:extLst>
                    <a:ext uri="{9D8B030D-6E8A-4147-A177-3AD203B41FA5}">
                      <a16:colId xmlns:a16="http://schemas.microsoft.com/office/drawing/2014/main" val="1032754175"/>
                    </a:ext>
                  </a:extLst>
                </a:gridCol>
                <a:gridCol w="708025">
                  <a:extLst>
                    <a:ext uri="{9D8B030D-6E8A-4147-A177-3AD203B41FA5}">
                      <a16:colId xmlns:a16="http://schemas.microsoft.com/office/drawing/2014/main" val="2043045556"/>
                    </a:ext>
                  </a:extLst>
                </a:gridCol>
              </a:tblGrid>
              <a:tr h="173736">
                <a:tc>
                  <a:txBody>
                    <a:bodyPr/>
                    <a:lstStyle/>
                    <a:p>
                      <a:pPr algn="l" fontAlgn="ctr"/>
                      <a:r>
                        <a:rPr lang="en-US" sz="700" b="1" u="none" strike="noStrike" dirty="0">
                          <a:effectLst/>
                        </a:rPr>
                        <a:t>Health Status</a:t>
                      </a:r>
                      <a:endParaRPr lang="en-US" sz="700" b="1" i="0" u="none" strike="noStrike" dirty="0">
                        <a:solidFill>
                          <a:srgbClr val="FFFFFF"/>
                        </a:solidFill>
                        <a:effectLst/>
                        <a:latin typeface="Arial" panose="020B0604020202020204" pitchFamily="34" charset="0"/>
                      </a:endParaRPr>
                    </a:p>
                  </a:txBody>
                  <a:tcPr marR="0" marT="0" marB="0" anchor="ctr"/>
                </a:tc>
                <a:tc>
                  <a:txBody>
                    <a:bodyPr/>
                    <a:lstStyle/>
                    <a:p>
                      <a:pPr algn="ctr" fontAlgn="ctr"/>
                      <a:r>
                        <a:rPr lang="en-US" sz="700" b="1" u="none" strike="noStrike" dirty="0">
                          <a:effectLst/>
                        </a:rPr>
                        <a:t>Territory*</a:t>
                      </a:r>
                      <a:endParaRPr lang="en-US" sz="700" b="1" i="0" u="none" strike="noStrike" dirty="0">
                        <a:solidFill>
                          <a:srgbClr val="FFFFFF"/>
                        </a:solidFill>
                        <a:effectLst/>
                        <a:latin typeface="Arial" panose="020B0604020202020204" pitchFamily="34" charset="0"/>
                      </a:endParaRPr>
                    </a:p>
                  </a:txBody>
                  <a:tcPr marL="0" marR="0" marT="0" marB="0" anchor="ctr"/>
                </a:tc>
                <a:tc>
                  <a:txBody>
                    <a:bodyPr/>
                    <a:lstStyle/>
                    <a:p>
                      <a:pPr algn="ctr" fontAlgn="ctr"/>
                      <a:r>
                        <a:rPr lang="en-US" sz="700" b="1" u="none" strike="noStrike" dirty="0">
                          <a:effectLst/>
                        </a:rPr>
                        <a:t>National</a:t>
                      </a:r>
                      <a:endParaRPr lang="en-US" sz="700" b="1" i="0" u="none" strike="noStrike" dirty="0">
                        <a:solidFill>
                          <a:srgbClr val="FFFFFF"/>
                        </a:solidFill>
                        <a:effectLst/>
                        <a:latin typeface="Arial" panose="020B0604020202020204" pitchFamily="34" charset="0"/>
                      </a:endParaRPr>
                    </a:p>
                  </a:txBody>
                  <a:tcPr marL="0" marR="0" marT="0" marB="0" anchor="ctr"/>
                </a:tc>
                <a:extLst>
                  <a:ext uri="{0D108BD9-81ED-4DB2-BD59-A6C34878D82A}">
                    <a16:rowId xmlns:a16="http://schemas.microsoft.com/office/drawing/2014/main" val="334402773"/>
                  </a:ext>
                </a:extLst>
              </a:tr>
              <a:tr h="173736">
                <a:tc>
                  <a:txBody>
                    <a:bodyPr/>
                    <a:lstStyle/>
                    <a:p>
                      <a:pPr marL="91440" algn="l" fontAlgn="ctr">
                        <a:spcAft>
                          <a:spcPts val="0"/>
                        </a:spcAft>
                      </a:pPr>
                      <a:r>
                        <a:rPr lang="en-US" sz="700" u="none" strike="noStrike" dirty="0">
                          <a:effectLst/>
                        </a:rPr>
                        <a:t>Poor Physical Health</a:t>
                      </a:r>
                      <a:endParaRPr lang="en-US" sz="700" b="0" i="0" u="none" strike="noStrike" dirty="0">
                        <a:solidFill>
                          <a:srgbClr val="3C3E3E"/>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11.3%</a:t>
                      </a:r>
                      <a:endParaRPr lang="en-US" sz="700" b="0" i="0" u="none" strike="noStrike" dirty="0">
                        <a:solidFill>
                          <a:srgbClr val="3C3E3E"/>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11.4%</a:t>
                      </a:r>
                      <a:endParaRPr lang="en-US" sz="700" b="0" i="0" u="none" strike="noStrike" dirty="0">
                        <a:solidFill>
                          <a:srgbClr val="3C3E3E"/>
                        </a:solidFill>
                        <a:effectLst/>
                        <a:latin typeface="Arial" panose="020B0604020202020204" pitchFamily="34" charset="0"/>
                      </a:endParaRPr>
                    </a:p>
                  </a:txBody>
                  <a:tcPr marL="0" marR="0" marT="0" marB="0" anchor="ctr"/>
                </a:tc>
                <a:extLst>
                  <a:ext uri="{0D108BD9-81ED-4DB2-BD59-A6C34878D82A}">
                    <a16:rowId xmlns:a16="http://schemas.microsoft.com/office/drawing/2014/main" val="90686552"/>
                  </a:ext>
                </a:extLst>
              </a:tr>
              <a:tr h="173736">
                <a:tc>
                  <a:txBody>
                    <a:bodyPr/>
                    <a:lstStyle/>
                    <a:p>
                      <a:pPr marL="91440" algn="l" fontAlgn="ctr">
                        <a:spcAft>
                          <a:spcPts val="0"/>
                        </a:spcAft>
                      </a:pPr>
                      <a:r>
                        <a:rPr lang="en-US" sz="700" u="none" strike="noStrike" dirty="0">
                          <a:effectLst/>
                        </a:rPr>
                        <a:t>Poor Mental Health</a:t>
                      </a:r>
                      <a:endParaRPr lang="en-US" sz="700" b="0" i="0" u="none" strike="noStrike" dirty="0">
                        <a:solidFill>
                          <a:srgbClr val="3C3E3E"/>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17.5%</a:t>
                      </a:r>
                      <a:endParaRPr lang="en-US" sz="700" b="0" i="0" u="none" strike="noStrike" dirty="0">
                        <a:solidFill>
                          <a:srgbClr val="3C3E3E"/>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16.2%</a:t>
                      </a:r>
                      <a:endParaRPr lang="en-US" sz="700" b="0" i="0" u="none" strike="noStrike" dirty="0">
                        <a:solidFill>
                          <a:srgbClr val="3C3E3E"/>
                        </a:solidFill>
                        <a:effectLst/>
                        <a:latin typeface="Arial" panose="020B0604020202020204" pitchFamily="34" charset="0"/>
                      </a:endParaRPr>
                    </a:p>
                  </a:txBody>
                  <a:tcPr marL="0" marR="0" marT="0" marB="0" anchor="ctr"/>
                </a:tc>
                <a:extLst>
                  <a:ext uri="{0D108BD9-81ED-4DB2-BD59-A6C34878D82A}">
                    <a16:rowId xmlns:a16="http://schemas.microsoft.com/office/drawing/2014/main" val="212412244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839355012"/>
              </p:ext>
            </p:extLst>
          </p:nvPr>
        </p:nvGraphicFramePr>
        <p:xfrm>
          <a:off x="6254754" y="3803437"/>
          <a:ext cx="2635249" cy="868680"/>
        </p:xfrm>
        <a:graphic>
          <a:graphicData uri="http://schemas.openxmlformats.org/drawingml/2006/table">
            <a:tbl>
              <a:tblPr bandRow="1">
                <a:tableStyleId>{C083E6E3-FA7D-4D7B-A595-EF9225AFEA82}</a:tableStyleId>
              </a:tblPr>
              <a:tblGrid>
                <a:gridCol w="1219199">
                  <a:extLst>
                    <a:ext uri="{9D8B030D-6E8A-4147-A177-3AD203B41FA5}">
                      <a16:colId xmlns:a16="http://schemas.microsoft.com/office/drawing/2014/main" val="1017594967"/>
                    </a:ext>
                  </a:extLst>
                </a:gridCol>
                <a:gridCol w="708025">
                  <a:extLst>
                    <a:ext uri="{9D8B030D-6E8A-4147-A177-3AD203B41FA5}">
                      <a16:colId xmlns:a16="http://schemas.microsoft.com/office/drawing/2014/main" val="1032754175"/>
                    </a:ext>
                  </a:extLst>
                </a:gridCol>
                <a:gridCol w="708025">
                  <a:extLst>
                    <a:ext uri="{9D8B030D-6E8A-4147-A177-3AD203B41FA5}">
                      <a16:colId xmlns:a16="http://schemas.microsoft.com/office/drawing/2014/main" val="2043045556"/>
                    </a:ext>
                  </a:extLst>
                </a:gridCol>
              </a:tblGrid>
              <a:tr h="173736">
                <a:tc>
                  <a:txBody>
                    <a:bodyPr/>
                    <a:lstStyle/>
                    <a:p>
                      <a:pPr algn="l" fontAlgn="ctr"/>
                      <a:r>
                        <a:rPr lang="en-US" sz="700" b="1" u="none" strike="noStrike" dirty="0">
                          <a:effectLst/>
                        </a:rPr>
                        <a:t>Health Risk Behaviors</a:t>
                      </a:r>
                      <a:endParaRPr lang="en-US" sz="700" b="1" i="0" u="none" strike="noStrike" dirty="0">
                        <a:solidFill>
                          <a:srgbClr val="FFFFFF"/>
                        </a:solidFill>
                        <a:effectLst/>
                        <a:latin typeface="Arial" panose="020B0604020202020204" pitchFamily="34" charset="0"/>
                      </a:endParaRPr>
                    </a:p>
                  </a:txBody>
                  <a:tcPr marR="0" marT="0" marB="0" anchor="ctr"/>
                </a:tc>
                <a:tc>
                  <a:txBody>
                    <a:bodyPr/>
                    <a:lstStyle/>
                    <a:p>
                      <a:pPr algn="ctr" fontAlgn="ctr"/>
                      <a:r>
                        <a:rPr lang="en-US" sz="700" b="1" i="0" u="none" strike="noStrike" dirty="0">
                          <a:solidFill>
                            <a:schemeClr val="tx1"/>
                          </a:solidFill>
                          <a:effectLst/>
                          <a:latin typeface="+mn-lt"/>
                        </a:rPr>
                        <a:t>Territory*</a:t>
                      </a:r>
                      <a:endParaRPr lang="en-US" sz="700" b="1" i="0" u="none" strike="noStrike" dirty="0">
                        <a:solidFill>
                          <a:srgbClr val="FFFFFF"/>
                        </a:solidFill>
                        <a:effectLst/>
                        <a:latin typeface="Arial" panose="020B0604020202020204" pitchFamily="34" charset="0"/>
                      </a:endParaRPr>
                    </a:p>
                  </a:txBody>
                  <a:tcPr marL="0" marR="0" marT="0" marB="0" anchor="ctr"/>
                </a:tc>
                <a:tc>
                  <a:txBody>
                    <a:bodyPr/>
                    <a:lstStyle/>
                    <a:p>
                      <a:pPr algn="ctr" fontAlgn="ctr"/>
                      <a:r>
                        <a:rPr lang="en-US" sz="700" b="1" u="none" strike="noStrike" dirty="0">
                          <a:effectLst/>
                        </a:rPr>
                        <a:t>National</a:t>
                      </a:r>
                      <a:endParaRPr lang="en-US" sz="700" b="1" i="0" u="none" strike="noStrike" dirty="0">
                        <a:solidFill>
                          <a:srgbClr val="FFFFFF"/>
                        </a:solidFill>
                        <a:effectLst/>
                        <a:latin typeface="Arial" panose="020B0604020202020204" pitchFamily="34" charset="0"/>
                      </a:endParaRPr>
                    </a:p>
                  </a:txBody>
                  <a:tcPr marL="0" marR="0" marT="0" marB="0" anchor="ctr"/>
                </a:tc>
                <a:extLst>
                  <a:ext uri="{0D108BD9-81ED-4DB2-BD59-A6C34878D82A}">
                    <a16:rowId xmlns:a16="http://schemas.microsoft.com/office/drawing/2014/main" val="334402773"/>
                  </a:ext>
                </a:extLst>
              </a:tr>
              <a:tr h="173736">
                <a:tc>
                  <a:txBody>
                    <a:bodyPr/>
                    <a:lstStyle/>
                    <a:p>
                      <a:pPr marL="91440" algn="l" defTabSz="457200" rtl="0" eaLnBrk="1" fontAlgn="ctr" latinLnBrk="0" hangingPunct="1"/>
                      <a:r>
                        <a:rPr lang="en-US" sz="700" u="none" strike="noStrike" kern="1200" dirty="0">
                          <a:effectLst/>
                        </a:rPr>
                        <a:t>Binge Drinking</a:t>
                      </a:r>
                      <a:endParaRPr lang="en-US" sz="700" u="none" strike="noStrike" kern="1200" dirty="0">
                        <a:solidFill>
                          <a:schemeClr val="tx1"/>
                        </a:solidFill>
                        <a:effectLst/>
                        <a:latin typeface="+mn-lt"/>
                        <a:ea typeface="+mn-ea"/>
                        <a:cs typeface="+mn-cs"/>
                      </a:endParaRPr>
                    </a:p>
                  </a:txBody>
                  <a:tcPr marL="0" marR="0" marT="0" marB="0" anchor="ctr"/>
                </a:tc>
                <a:tc>
                  <a:txBody>
                    <a:bodyPr/>
                    <a:lstStyle/>
                    <a:p>
                      <a:pPr marL="91440" algn="ctr" defTabSz="457200" rtl="0" eaLnBrk="1" fontAlgn="ctr" latinLnBrk="0" hangingPunct="1"/>
                      <a:r>
                        <a:rPr lang="en-US" sz="700" u="none" strike="noStrike" kern="1200">
                          <a:effectLst/>
                        </a:rPr>
                        <a:t>17.9%</a:t>
                      </a:r>
                      <a:endParaRPr lang="en-US" sz="700" u="none" strike="noStrike" kern="1200" dirty="0">
                        <a:solidFill>
                          <a:schemeClr val="tx1"/>
                        </a:solidFill>
                        <a:effectLst/>
                        <a:latin typeface="+mn-lt"/>
                        <a:ea typeface="+mn-ea"/>
                        <a:cs typeface="+mn-cs"/>
                      </a:endParaRPr>
                    </a:p>
                  </a:txBody>
                  <a:tcPr marL="0" marR="0" marT="0" marB="0" anchor="ctr"/>
                </a:tc>
                <a:tc>
                  <a:txBody>
                    <a:bodyPr/>
                    <a:lstStyle/>
                    <a:p>
                      <a:pPr marL="91440" algn="ctr" defTabSz="457200" rtl="0" eaLnBrk="1" fontAlgn="ctr" latinLnBrk="0" hangingPunct="1"/>
                      <a:r>
                        <a:rPr lang="en-US" sz="700" u="none" strike="noStrike" kern="1200">
                          <a:effectLst/>
                        </a:rPr>
                        <a:t>16.8%</a:t>
                      </a:r>
                      <a:endParaRPr lang="en-US" sz="70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90686552"/>
                  </a:ext>
                </a:extLst>
              </a:tr>
              <a:tr h="173736">
                <a:tc>
                  <a:txBody>
                    <a:bodyPr/>
                    <a:lstStyle/>
                    <a:p>
                      <a:pPr marL="91440" algn="l" defTabSz="457200" rtl="0" eaLnBrk="1" fontAlgn="ctr" latinLnBrk="0" hangingPunct="1"/>
                      <a:r>
                        <a:rPr lang="en-US" sz="700" u="none" strike="noStrike" kern="1200" dirty="0">
                          <a:effectLst/>
                        </a:rPr>
                        <a:t>Lack of Sleep</a:t>
                      </a:r>
                      <a:endParaRPr lang="en-US" sz="700" u="none" strike="noStrike" kern="1200" dirty="0">
                        <a:solidFill>
                          <a:schemeClr val="tx1"/>
                        </a:solidFill>
                        <a:effectLst/>
                        <a:latin typeface="+mn-lt"/>
                        <a:ea typeface="+mn-ea"/>
                        <a:cs typeface="+mn-cs"/>
                      </a:endParaRPr>
                    </a:p>
                  </a:txBody>
                  <a:tcPr marL="0" marR="0" marT="0" marB="0" anchor="ctr"/>
                </a:tc>
                <a:tc>
                  <a:txBody>
                    <a:bodyPr/>
                    <a:lstStyle/>
                    <a:p>
                      <a:pPr marL="91440" algn="ctr" defTabSz="457200" rtl="0" eaLnBrk="1" fontAlgn="ctr" latinLnBrk="0" hangingPunct="1"/>
                      <a:r>
                        <a:rPr lang="en-US" sz="700" u="none" strike="noStrike" kern="1200">
                          <a:effectLst/>
                        </a:rPr>
                        <a:t>34.9%</a:t>
                      </a:r>
                      <a:endParaRPr lang="en-US" sz="700" u="none" strike="noStrike" kern="1200" dirty="0">
                        <a:solidFill>
                          <a:schemeClr val="tx1"/>
                        </a:solidFill>
                        <a:effectLst/>
                        <a:latin typeface="+mn-lt"/>
                        <a:ea typeface="+mn-ea"/>
                        <a:cs typeface="+mn-cs"/>
                      </a:endParaRPr>
                    </a:p>
                  </a:txBody>
                  <a:tcPr marL="0" marR="0" marT="0" marB="0" anchor="ctr"/>
                </a:tc>
                <a:tc>
                  <a:txBody>
                    <a:bodyPr/>
                    <a:lstStyle/>
                    <a:p>
                      <a:pPr marL="91440" algn="ctr" defTabSz="457200" rtl="0" eaLnBrk="1" fontAlgn="ctr" latinLnBrk="0" hangingPunct="1"/>
                      <a:r>
                        <a:rPr lang="en-US" sz="700" u="none" strike="noStrike" kern="1200">
                          <a:effectLst/>
                        </a:rPr>
                        <a:t>33.6%</a:t>
                      </a:r>
                      <a:endParaRPr lang="en-US" sz="70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2124122447"/>
                  </a:ext>
                </a:extLst>
              </a:tr>
              <a:tr h="173736">
                <a:tc>
                  <a:txBody>
                    <a:bodyPr/>
                    <a:lstStyle/>
                    <a:p>
                      <a:pPr marL="91440" algn="l" defTabSz="457200" rtl="0" eaLnBrk="1" fontAlgn="ctr" latinLnBrk="0" hangingPunct="1"/>
                      <a:r>
                        <a:rPr lang="en-US" sz="700" u="none" strike="noStrike" kern="1200" dirty="0">
                          <a:effectLst/>
                        </a:rPr>
                        <a:t>Low Physical Activity</a:t>
                      </a:r>
                      <a:endParaRPr lang="en-US" sz="700" u="none" strike="noStrike" kern="1200" dirty="0">
                        <a:solidFill>
                          <a:schemeClr val="tx1"/>
                        </a:solidFill>
                        <a:effectLst/>
                        <a:latin typeface="+mn-lt"/>
                        <a:ea typeface="+mn-ea"/>
                        <a:cs typeface="+mn-cs"/>
                      </a:endParaRPr>
                    </a:p>
                  </a:txBody>
                  <a:tcPr marL="0" marR="0" marT="0" marB="0" anchor="ctr"/>
                </a:tc>
                <a:tc>
                  <a:txBody>
                    <a:bodyPr/>
                    <a:lstStyle/>
                    <a:p>
                      <a:pPr marL="91440" algn="ctr" defTabSz="457200" rtl="0" eaLnBrk="1" fontAlgn="ctr" latinLnBrk="0" hangingPunct="1"/>
                      <a:r>
                        <a:rPr lang="en-US" sz="700" u="none" strike="noStrike" kern="1200">
                          <a:effectLst/>
                        </a:rPr>
                        <a:t>24.2%</a:t>
                      </a:r>
                      <a:endParaRPr lang="en-US" sz="700" u="none" strike="noStrike" kern="1200" dirty="0">
                        <a:solidFill>
                          <a:schemeClr val="tx1"/>
                        </a:solidFill>
                        <a:effectLst/>
                        <a:latin typeface="+mn-lt"/>
                        <a:ea typeface="+mn-ea"/>
                        <a:cs typeface="+mn-cs"/>
                      </a:endParaRPr>
                    </a:p>
                  </a:txBody>
                  <a:tcPr marL="0" marR="0" marT="0" marB="0" anchor="ctr"/>
                </a:tc>
                <a:tc>
                  <a:txBody>
                    <a:bodyPr/>
                    <a:lstStyle/>
                    <a:p>
                      <a:pPr marL="91440" algn="ctr" defTabSz="457200" rtl="0" eaLnBrk="1" fontAlgn="ctr" latinLnBrk="0" hangingPunct="1"/>
                      <a:r>
                        <a:rPr lang="en-US" sz="700" u="none" strike="noStrike" kern="1200">
                          <a:effectLst/>
                        </a:rPr>
                        <a:t>24.4%</a:t>
                      </a:r>
                      <a:endParaRPr lang="en-US" sz="70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4237779725"/>
                  </a:ext>
                </a:extLst>
              </a:tr>
              <a:tr h="173736">
                <a:tc>
                  <a:txBody>
                    <a:bodyPr/>
                    <a:lstStyle/>
                    <a:p>
                      <a:pPr marL="91440" algn="l" defTabSz="457200" rtl="0" eaLnBrk="1" fontAlgn="ctr" latinLnBrk="0" hangingPunct="1"/>
                      <a:r>
                        <a:rPr lang="en-US" sz="700" u="none" strike="noStrike" kern="1200" dirty="0">
                          <a:effectLst/>
                        </a:rPr>
                        <a:t>Smoking</a:t>
                      </a:r>
                      <a:endParaRPr lang="en-US" sz="700" u="none" strike="noStrike" kern="1200" dirty="0">
                        <a:solidFill>
                          <a:schemeClr val="tx1"/>
                        </a:solidFill>
                        <a:effectLst/>
                        <a:latin typeface="+mn-lt"/>
                        <a:ea typeface="+mn-ea"/>
                        <a:cs typeface="+mn-cs"/>
                      </a:endParaRPr>
                    </a:p>
                  </a:txBody>
                  <a:tcPr marL="0" marR="0" marT="0" marB="0" anchor="ctr"/>
                </a:tc>
                <a:tc>
                  <a:txBody>
                    <a:bodyPr/>
                    <a:lstStyle/>
                    <a:p>
                      <a:pPr marL="91440" algn="ctr" defTabSz="457200" rtl="0" eaLnBrk="1" fontAlgn="ctr" latinLnBrk="0" hangingPunct="1"/>
                      <a:r>
                        <a:rPr lang="en-US" sz="700" u="none" strike="noStrike" kern="1200">
                          <a:effectLst/>
                        </a:rPr>
                        <a:t>16.8%</a:t>
                      </a:r>
                      <a:endParaRPr lang="en-US" sz="700" u="none" strike="noStrike" kern="1200" dirty="0">
                        <a:solidFill>
                          <a:schemeClr val="tx1"/>
                        </a:solidFill>
                        <a:effectLst/>
                        <a:latin typeface="+mn-lt"/>
                        <a:ea typeface="+mn-ea"/>
                        <a:cs typeface="+mn-cs"/>
                      </a:endParaRPr>
                    </a:p>
                  </a:txBody>
                  <a:tcPr marL="0" marR="0" marT="0" marB="0" anchor="ctr"/>
                </a:tc>
                <a:tc>
                  <a:txBody>
                    <a:bodyPr/>
                    <a:lstStyle/>
                    <a:p>
                      <a:pPr marL="91440" algn="ctr" defTabSz="457200" rtl="0" eaLnBrk="1" fontAlgn="ctr" latinLnBrk="0" hangingPunct="1"/>
                      <a:r>
                        <a:rPr lang="en-US" sz="700" u="none" strike="noStrike" kern="1200">
                          <a:effectLst/>
                        </a:rPr>
                        <a:t>15.9%</a:t>
                      </a:r>
                      <a:endParaRPr lang="en-US" sz="70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1817727854"/>
                  </a:ext>
                </a:extLst>
              </a:tr>
            </a:tbl>
          </a:graphicData>
        </a:graphic>
      </p:graphicFrame>
      <p:sp>
        <p:nvSpPr>
          <p:cNvPr id="3" name="TextBox 2"/>
          <p:cNvSpPr txBox="1"/>
          <p:nvPr/>
        </p:nvSpPr>
        <p:spPr>
          <a:xfrm>
            <a:off x="6254754" y="4659137"/>
            <a:ext cx="2623296" cy="307777"/>
          </a:xfrm>
          <a:prstGeom prst="rect">
            <a:avLst/>
          </a:prstGeom>
          <a:noFill/>
        </p:spPr>
        <p:txBody>
          <a:bodyPr wrap="square" rtlCol="0">
            <a:spAutoFit/>
          </a:bodyPr>
          <a:lstStyle/>
          <a:p>
            <a:r>
              <a:rPr lang="en-US" sz="700" dirty="0"/>
              <a:t>* Territory:  Average prevalence of all zip codes where your employees reside</a:t>
            </a:r>
          </a:p>
        </p:txBody>
      </p:sp>
    </p:spTree>
    <p:extLst>
      <p:ext uri="{BB962C8B-B14F-4D97-AF65-F5344CB8AC3E}">
        <p14:creationId xmlns:p14="http://schemas.microsoft.com/office/powerpoint/2010/main" val="31029792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Appendix: SDoH Impacted </a:t>
            </a:r>
          </a:p>
        </p:txBody>
      </p:sp>
      <p:graphicFrame>
        <p:nvGraphicFramePr>
          <p:cNvPr id="4" name="Table 3"/>
          <p:cNvGraphicFramePr>
            <a:graphicFrameLocks noGrp="1"/>
          </p:cNvGraphicFramePr>
          <p:nvPr>
            <p:extLst>
              <p:ext uri="{D42A27DB-BD31-4B8C-83A1-F6EECF244321}">
                <p14:modId xmlns:p14="http://schemas.microsoft.com/office/powerpoint/2010/main" val="342651458"/>
              </p:ext>
            </p:extLst>
          </p:nvPr>
        </p:nvGraphicFramePr>
        <p:xfrm>
          <a:off x="310192" y="905654"/>
          <a:ext cx="8523616" cy="3941734"/>
        </p:xfrm>
        <a:graphic>
          <a:graphicData uri="http://schemas.openxmlformats.org/drawingml/2006/table">
            <a:tbl>
              <a:tblPr firstRow="1" bandRow="1">
                <a:tableStyleId>{8EC20E35-A176-4012-BC5E-935CFFF8708E}</a:tableStyleId>
              </a:tblPr>
              <a:tblGrid>
                <a:gridCol w="1756759">
                  <a:extLst>
                    <a:ext uri="{9D8B030D-6E8A-4147-A177-3AD203B41FA5}">
                      <a16:colId xmlns:a16="http://schemas.microsoft.com/office/drawing/2014/main" val="2933550680"/>
                    </a:ext>
                  </a:extLst>
                </a:gridCol>
                <a:gridCol w="621079">
                  <a:extLst>
                    <a:ext uri="{9D8B030D-6E8A-4147-A177-3AD203B41FA5}">
                      <a16:colId xmlns:a16="http://schemas.microsoft.com/office/drawing/2014/main" val="2652584855"/>
                    </a:ext>
                  </a:extLst>
                </a:gridCol>
                <a:gridCol w="59765">
                  <a:extLst>
                    <a:ext uri="{9D8B030D-6E8A-4147-A177-3AD203B41FA5}">
                      <a16:colId xmlns:a16="http://schemas.microsoft.com/office/drawing/2014/main" val="6145861"/>
                    </a:ext>
                  </a:extLst>
                </a:gridCol>
                <a:gridCol w="910814">
                  <a:extLst>
                    <a:ext uri="{9D8B030D-6E8A-4147-A177-3AD203B41FA5}">
                      <a16:colId xmlns:a16="http://schemas.microsoft.com/office/drawing/2014/main" val="3322224565"/>
                    </a:ext>
                  </a:extLst>
                </a:gridCol>
                <a:gridCol w="910814">
                  <a:extLst>
                    <a:ext uri="{9D8B030D-6E8A-4147-A177-3AD203B41FA5}">
                      <a16:colId xmlns:a16="http://schemas.microsoft.com/office/drawing/2014/main" val="1460298544"/>
                    </a:ext>
                  </a:extLst>
                </a:gridCol>
                <a:gridCol w="910814">
                  <a:extLst>
                    <a:ext uri="{9D8B030D-6E8A-4147-A177-3AD203B41FA5}">
                      <a16:colId xmlns:a16="http://schemas.microsoft.com/office/drawing/2014/main" val="867284541"/>
                    </a:ext>
                  </a:extLst>
                </a:gridCol>
                <a:gridCol w="910814">
                  <a:extLst>
                    <a:ext uri="{9D8B030D-6E8A-4147-A177-3AD203B41FA5}">
                      <a16:colId xmlns:a16="http://schemas.microsoft.com/office/drawing/2014/main" val="2714792730"/>
                    </a:ext>
                  </a:extLst>
                </a:gridCol>
                <a:gridCol w="910814">
                  <a:extLst>
                    <a:ext uri="{9D8B030D-6E8A-4147-A177-3AD203B41FA5}">
                      <a16:colId xmlns:a16="http://schemas.microsoft.com/office/drawing/2014/main" val="1372604122"/>
                    </a:ext>
                  </a:extLst>
                </a:gridCol>
                <a:gridCol w="59765">
                  <a:extLst>
                    <a:ext uri="{9D8B030D-6E8A-4147-A177-3AD203B41FA5}">
                      <a16:colId xmlns:a16="http://schemas.microsoft.com/office/drawing/2014/main" val="3162166618"/>
                    </a:ext>
                  </a:extLst>
                </a:gridCol>
                <a:gridCol w="753035">
                  <a:extLst>
                    <a:ext uri="{9D8B030D-6E8A-4147-A177-3AD203B41FA5}">
                      <a16:colId xmlns:a16="http://schemas.microsoft.com/office/drawing/2014/main" val="3152213595"/>
                    </a:ext>
                  </a:extLst>
                </a:gridCol>
                <a:gridCol w="719143">
                  <a:extLst>
                    <a:ext uri="{9D8B030D-6E8A-4147-A177-3AD203B41FA5}">
                      <a16:colId xmlns:a16="http://schemas.microsoft.com/office/drawing/2014/main" val="1647129155"/>
                    </a:ext>
                  </a:extLst>
                </a:gridCol>
              </a:tblGrid>
              <a:tr h="391770">
                <a:tc>
                  <a:txBody>
                    <a:bodyPr/>
                    <a:lstStyle/>
                    <a:p>
                      <a:pPr algn="l" fontAlgn="ctr"/>
                      <a:r>
                        <a:rPr lang="en-US" sz="700" u="none" strike="noStrike" dirty="0">
                          <a:effectLst/>
                          <a:latin typeface="+mn-lt"/>
                        </a:rPr>
                        <a:t>Top 20 </a:t>
                      </a:r>
                      <a:r>
                        <a:rPr lang="en-US" sz="700" u="none" strike="noStrike" baseline="0" dirty="0">
                          <a:effectLst/>
                          <a:latin typeface="+mn-lt"/>
                        </a:rPr>
                        <a:t>Zip Codes Negatively </a:t>
                      </a:r>
                    </a:p>
                    <a:p>
                      <a:pPr algn="l" fontAlgn="ctr"/>
                      <a:r>
                        <a:rPr lang="en-US" sz="700" u="none" strike="noStrike" baseline="0" dirty="0">
                          <a:effectLst/>
                          <a:latin typeface="+mn-lt"/>
                        </a:rPr>
                        <a:t>Impacted by SDoH</a:t>
                      </a:r>
                      <a:endParaRPr lang="en-US" sz="700" b="1" i="0" u="none" strike="noStrike" dirty="0">
                        <a:solidFill>
                          <a:srgbClr val="FFFFFF"/>
                        </a:solidFill>
                        <a:effectLst/>
                        <a:latin typeface="+mn-lt"/>
                      </a:endParaRPr>
                    </a:p>
                  </a:txBody>
                  <a:tcPr marL="114300" marR="0" marT="0" marB="0"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fontAlgn="ctr"/>
                      <a:r>
                        <a:rPr lang="en-US" sz="700" u="none" strike="noStrike" dirty="0">
                          <a:effectLst/>
                          <a:latin typeface="+mn-lt"/>
                        </a:rPr>
                        <a:t># of Employees</a:t>
                      </a:r>
                      <a:endParaRPr lang="en-US" sz="700" b="1" i="0" u="none" strike="noStrike" dirty="0">
                        <a:solidFill>
                          <a:srgbClr val="FFFFFF"/>
                        </a:solidFill>
                        <a:effectLst/>
                        <a:latin typeface="+mn-lt"/>
                      </a:endParaRPr>
                    </a:p>
                  </a:txBody>
                  <a:tcPr marL="0" marR="0" marT="0" marB="0" anchor="ctr">
                    <a:lnL>
                      <a:noFill/>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pPr algn="ctr" fontAlgn="ctr"/>
                      <a:endParaRPr lang="en-US" sz="700" b="1" i="0" u="none" strike="noStrike" dirty="0">
                        <a:solidFill>
                          <a:srgbClr val="FFFFFF"/>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chemeClr val="tx1"/>
                    </a:solidFill>
                  </a:tcPr>
                </a:tc>
                <a:tc>
                  <a:txBody>
                    <a:bodyPr/>
                    <a:lstStyle/>
                    <a:p>
                      <a:pPr algn="ctr" fontAlgn="ctr"/>
                      <a:r>
                        <a:rPr lang="en-US" sz="700" u="none" strike="noStrike" dirty="0">
                          <a:effectLst/>
                          <a:latin typeface="+mn-lt"/>
                        </a:rPr>
                        <a:t>Median</a:t>
                      </a:r>
                      <a:r>
                        <a:rPr lang="en-US" sz="700" u="none" strike="noStrike" baseline="0" dirty="0">
                          <a:effectLst/>
                          <a:latin typeface="+mn-lt"/>
                        </a:rPr>
                        <a:t> Household Income</a:t>
                      </a:r>
                      <a:endParaRPr lang="en-US" sz="700" b="1" i="0" u="none" strike="noStrike" dirty="0">
                        <a:solidFill>
                          <a:srgbClr val="FFFFFF"/>
                        </a:solidFill>
                        <a:effectLst/>
                        <a:latin typeface="+mn-lt"/>
                      </a:endParaRPr>
                    </a:p>
                  </a:txBody>
                  <a:tcPr marL="0" marR="0" marT="0" marB="0" anchor="ctr">
                    <a:lnL w="12700" cap="flat" cmpd="sng" algn="ctr">
                      <a:noFill/>
                      <a:prstDash val="solid"/>
                      <a:round/>
                      <a:headEnd type="none" w="med" len="med"/>
                      <a:tailEnd type="none" w="med" len="med"/>
                    </a:lnL>
                    <a:lnR>
                      <a:noFill/>
                    </a:lnR>
                    <a:lnT w="25400" cmpd="sng">
                      <a:noFill/>
                    </a:lnT>
                    <a:lnB w="25400" cmpd="sng">
                      <a:noFill/>
                    </a:lnB>
                    <a:lnTlToBr w="12700" cmpd="sng">
                      <a:noFill/>
                      <a:prstDash val="solid"/>
                    </a:lnTlToBr>
                    <a:lnBlToTr w="12700" cmpd="sng">
                      <a:noFill/>
                      <a:prstDash val="solid"/>
                    </a:lnBlToTr>
                  </a:tcPr>
                </a:tc>
                <a:tc>
                  <a:txBody>
                    <a:bodyPr/>
                    <a:lstStyle/>
                    <a:p>
                      <a:pPr algn="ctr" fontAlgn="ctr"/>
                      <a:r>
                        <a:rPr lang="en-US" sz="700" u="none" strike="noStrike" baseline="0" dirty="0">
                          <a:effectLst/>
                          <a:latin typeface="+mn-lt"/>
                        </a:rPr>
                        <a:t>Unemployed</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fontAlgn="ctr"/>
                      <a:r>
                        <a:rPr lang="en-US" sz="700" u="none" strike="noStrike" dirty="0">
                          <a:effectLst/>
                          <a:latin typeface="+mn-lt"/>
                        </a:rPr>
                        <a:t>Receiving Food Stamps</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fontAlgn="ctr"/>
                      <a:r>
                        <a:rPr lang="en-US" sz="700" b="1" i="0" u="none" strike="noStrike" dirty="0">
                          <a:solidFill>
                            <a:srgbClr val="FFFFFF"/>
                          </a:solidFill>
                          <a:effectLst/>
                          <a:latin typeface="+mn-lt"/>
                        </a:rPr>
                        <a:t>Without</a:t>
                      </a:r>
                      <a:r>
                        <a:rPr lang="en-US" sz="700" b="1" i="0" u="none" strike="noStrike" baseline="0" dirty="0">
                          <a:solidFill>
                            <a:srgbClr val="FFFFFF"/>
                          </a:solidFill>
                          <a:effectLst/>
                          <a:latin typeface="+mn-lt"/>
                        </a:rPr>
                        <a:t> Health Insurance</a:t>
                      </a:r>
                      <a:endParaRPr lang="en-US" sz="700" b="1" i="0" u="none" strike="noStrike" dirty="0">
                        <a:solidFill>
                          <a:srgbClr val="FFFFFF"/>
                        </a:solidFill>
                        <a:effectLst/>
                        <a:latin typeface="+mn-lt"/>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fontAlgn="ctr"/>
                      <a:r>
                        <a:rPr lang="en-US" sz="700" u="none" strike="noStrike" dirty="0">
                          <a:effectLst/>
                          <a:latin typeface="+mn-lt"/>
                        </a:rPr>
                        <a:t>Below Poverty Level</a:t>
                      </a:r>
                      <a:endParaRPr lang="en-US" sz="700" b="1" i="0" u="none" strike="noStrike" dirty="0">
                        <a:solidFill>
                          <a:srgbClr val="FFFFFF"/>
                        </a:solidFill>
                        <a:effectLst/>
                        <a:latin typeface="+mn-lt"/>
                      </a:endParaRPr>
                    </a:p>
                  </a:txBody>
                  <a:tcPr marL="0" marR="0" marT="0" marB="0" anchor="ctr">
                    <a:lnL>
                      <a:noFill/>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pPr algn="ctr" fontAlgn="ctr"/>
                      <a:endParaRPr lang="en-US" sz="700" b="1" i="0" u="none" strike="noStrike" dirty="0">
                        <a:solidFill>
                          <a:srgbClr val="FFFFFF"/>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chemeClr val="tx1"/>
                    </a:solidFill>
                  </a:tcPr>
                </a:tc>
                <a:tc>
                  <a:txBody>
                    <a:bodyPr/>
                    <a:lstStyle/>
                    <a:p>
                      <a:pPr algn="ctr" fontAlgn="ctr"/>
                      <a:r>
                        <a:rPr lang="en-US" sz="700" b="1" i="0" u="none" strike="noStrike" dirty="0">
                          <a:solidFill>
                            <a:srgbClr val="FFFFFF"/>
                          </a:solidFill>
                          <a:effectLst/>
                          <a:latin typeface="+mn-lt"/>
                        </a:rPr>
                        <a:t>Poor</a:t>
                      </a:r>
                      <a:r>
                        <a:rPr lang="en-US" sz="700" b="1" i="0" u="none" strike="noStrike" baseline="0" dirty="0">
                          <a:solidFill>
                            <a:srgbClr val="FFFFFF"/>
                          </a:solidFill>
                          <a:effectLst/>
                          <a:latin typeface="+mn-lt"/>
                        </a:rPr>
                        <a:t> </a:t>
                      </a:r>
                    </a:p>
                    <a:p>
                      <a:pPr algn="ctr" fontAlgn="ctr"/>
                      <a:r>
                        <a:rPr lang="en-US" sz="700" b="1" i="0" u="none" strike="noStrike" baseline="0" dirty="0">
                          <a:solidFill>
                            <a:srgbClr val="FFFFFF"/>
                          </a:solidFill>
                          <a:effectLst/>
                          <a:latin typeface="+mn-lt"/>
                        </a:rPr>
                        <a:t>Physical Health</a:t>
                      </a:r>
                      <a:endParaRPr lang="en-US" sz="700" b="1" i="0" u="none" strike="noStrike" dirty="0">
                        <a:solidFill>
                          <a:srgbClr val="FFFFFF"/>
                        </a:solidFill>
                        <a:effectLst/>
                        <a:latin typeface="+mn-lt"/>
                      </a:endParaRPr>
                    </a:p>
                  </a:txBody>
                  <a:tcPr marL="0" marR="0" marT="0" marB="0" anchor="ctr">
                    <a:lnL w="12700" cap="flat" cmpd="sng" algn="ctr">
                      <a:noFill/>
                      <a:prstDash val="solid"/>
                      <a:round/>
                      <a:headEnd type="none" w="med" len="med"/>
                      <a:tailEnd type="none" w="med" len="med"/>
                    </a:lnL>
                    <a:lnR>
                      <a:noFill/>
                    </a:lnR>
                    <a:lnT w="25400" cmpd="sng">
                      <a:noFill/>
                    </a:lnT>
                    <a:lnB w="25400" cmpd="sng">
                      <a:noFill/>
                    </a:lnB>
                    <a:lnTlToBr w="12700" cmpd="sng">
                      <a:noFill/>
                      <a:prstDash val="solid"/>
                    </a:lnTlToBr>
                    <a:lnBlToTr w="12700" cmpd="sng">
                      <a:noFill/>
                      <a:prstDash val="solid"/>
                    </a:lnBlToTr>
                  </a:tcPr>
                </a:tc>
                <a:tc>
                  <a:txBody>
                    <a:bodyPr/>
                    <a:lstStyle/>
                    <a:p>
                      <a:pPr algn="ctr" fontAlgn="ctr"/>
                      <a:r>
                        <a:rPr lang="en-US" sz="700" b="1" i="0" u="none" strike="noStrike" dirty="0">
                          <a:solidFill>
                            <a:srgbClr val="FFFFFF"/>
                          </a:solidFill>
                          <a:effectLst/>
                          <a:latin typeface="+mn-lt"/>
                        </a:rPr>
                        <a:t>Poor </a:t>
                      </a:r>
                    </a:p>
                    <a:p>
                      <a:pPr algn="ctr" fontAlgn="ctr"/>
                      <a:r>
                        <a:rPr lang="en-US" sz="700" b="1" i="0" u="none" strike="noStrike" dirty="0">
                          <a:solidFill>
                            <a:srgbClr val="FFFFFF"/>
                          </a:solidFill>
                          <a:effectLst/>
                          <a:latin typeface="+mn-lt"/>
                        </a:rPr>
                        <a:t>Mental</a:t>
                      </a:r>
                      <a:r>
                        <a:rPr lang="en-US" sz="700" b="1" i="0" u="none" strike="noStrike" baseline="0" dirty="0">
                          <a:solidFill>
                            <a:srgbClr val="FFFFFF"/>
                          </a:solidFill>
                          <a:effectLst/>
                          <a:latin typeface="+mn-lt"/>
                        </a:rPr>
                        <a:t> Health</a:t>
                      </a:r>
                      <a:endParaRPr lang="en-US" sz="700" b="1" i="0" u="none" strike="noStrike" dirty="0">
                        <a:solidFill>
                          <a:srgbClr val="FFFFFF"/>
                        </a:solidFill>
                        <a:effectLst/>
                        <a:latin typeface="+mn-lt"/>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981654147"/>
                  </a:ext>
                </a:extLst>
              </a:tr>
              <a:tr h="161362">
                <a:tc>
                  <a:txBody>
                    <a:bodyPr/>
                    <a:lstStyle/>
                    <a:p>
                      <a:pPr algn="l" fontAlgn="b"/>
                      <a:r>
                        <a:rPr lang="en-US" sz="700" b="0" i="0" u="none" strike="noStrike">
                          <a:solidFill>
                            <a:srgbClr val="000000"/>
                          </a:solidFill>
                          <a:effectLst/>
                          <a:latin typeface="+mn-lt"/>
                        </a:rPr>
                        <a:t>30601 - Athens, GA</a:t>
                      </a:r>
                      <a:endParaRPr lang="en-US" sz="700" b="0" i="0" u="none" strike="noStrike" dirty="0">
                        <a:solidFill>
                          <a:srgbClr val="000000"/>
                        </a:solidFill>
                        <a:effectLst/>
                        <a:latin typeface="+mn-lt"/>
                      </a:endParaRPr>
                    </a:p>
                  </a:txBody>
                  <a:tcPr marR="0" marT="0" marB="0" anchor="ctr">
                    <a:lnL>
                      <a:noFill/>
                    </a:lnL>
                    <a:lnR>
                      <a:noFill/>
                    </a:lnR>
                    <a:lnT w="25400" cmpd="sng">
                      <a:noFill/>
                    </a:lnT>
                    <a:lnB>
                      <a:noFill/>
                    </a:lnB>
                    <a:lnTlToBr w="12700" cmpd="sng">
                      <a:noFill/>
                      <a:prstDash val="solid"/>
                    </a:lnTlToBr>
                    <a:lnBlToTr w="12700" cmpd="sng">
                      <a:noFill/>
                      <a:prstDash val="solid"/>
                    </a:lnBlToTr>
                  </a:tcPr>
                </a:tc>
                <a:tc>
                  <a:txBody>
                    <a:bodyPr/>
                    <a:lstStyle/>
                    <a:p>
                      <a:pPr algn="ctr" fontAlgn="b"/>
                      <a:r>
                        <a:rPr lang="en-US" sz="700" b="0" i="0" u="none" strike="noStrike">
                          <a:solidFill>
                            <a:srgbClr val="000000"/>
                          </a:solidFill>
                          <a:effectLst/>
                          <a:latin typeface="+mn-lt"/>
                        </a:rPr>
                        <a:t>5</a:t>
                      </a:r>
                      <a:endParaRPr lang="en-US" sz="700" b="0" i="0" u="none" strike="noStrike" dirty="0">
                        <a:solidFill>
                          <a:srgbClr val="000000"/>
                        </a:solidFill>
                        <a:effectLst/>
                        <a:latin typeface="+mn-lt"/>
                      </a:endParaRPr>
                    </a:p>
                  </a:txBody>
                  <a:tcPr marL="0" marR="0" marT="0" marB="0" anchor="ctr">
                    <a:lnL>
                      <a:noFill/>
                    </a:lnL>
                    <a:lnR w="12700" cap="flat" cmpd="sng" algn="ctr">
                      <a:noFill/>
                      <a:prstDash val="solid"/>
                      <a:round/>
                      <a:headEnd type="none" w="med" len="med"/>
                      <a:tailEnd type="none" w="med" len="med"/>
                    </a:lnR>
                    <a:lnT w="25400" cmpd="sng">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a:noFill/>
                    </a:lnB>
                    <a:lnTlToBr w="12700" cmpd="sng">
                      <a:noFill/>
                      <a:prstDash val="solid"/>
                    </a:lnTlToBr>
                    <a:lnBlToTr w="12700" cmpd="sng">
                      <a:noFill/>
                      <a:prstDash val="solid"/>
                    </a:lnBlToTr>
                    <a:solidFill>
                      <a:schemeClr val="tx1"/>
                    </a:solidFill>
                  </a:tcPr>
                </a:tc>
                <a:tc>
                  <a:txBody>
                    <a:bodyPr/>
                    <a:lstStyle/>
                    <a:p>
                      <a:pPr algn="ctr" fontAlgn="b"/>
                      <a:r>
                        <a:rPr lang="en-US" sz="700" b="0" i="0" u="none" strike="noStrike">
                          <a:solidFill>
                            <a:srgbClr val="FFFFFF"/>
                          </a:solidFill>
                          <a:effectLst/>
                          <a:latin typeface="Arial" panose="020B0604020202020204" pitchFamily="34" charset="0"/>
                        </a:rPr>
                        <a:t>$32,687</a:t>
                      </a:r>
                      <a:endParaRPr lang="en-US" sz="700" b="0" i="0" u="none" strike="noStrike" dirty="0">
                        <a:solidFill>
                          <a:srgbClr val="FFFFFF"/>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solidFill>
                      <a:srgbClr val="C00000"/>
                    </a:solidFill>
                  </a:tcPr>
                </a:tc>
                <a:tc>
                  <a:txBody>
                    <a:bodyPr/>
                    <a:lstStyle/>
                    <a:p>
                      <a:pPr algn="ctr" fontAlgn="b"/>
                      <a:r>
                        <a:rPr lang="en-US" sz="700" b="0" i="0" u="none" strike="noStrike">
                          <a:solidFill>
                            <a:srgbClr val="000000"/>
                          </a:solidFill>
                          <a:effectLst/>
                          <a:latin typeface="Arial" panose="020B0604020202020204" pitchFamily="34" charset="0"/>
                        </a:rPr>
                        <a:t>3.5%</a:t>
                      </a:r>
                      <a:endParaRPr lang="en-US" sz="700" b="0" i="0" u="none" strike="noStrike" dirty="0">
                        <a:solidFill>
                          <a:srgbClr val="000000"/>
                        </a:solidFill>
                        <a:effectLst/>
                        <a:latin typeface="Arial" panose="020B0604020202020204" pitchFamily="34" charset="0"/>
                      </a:endParaRPr>
                    </a:p>
                  </a:txBody>
                  <a:tcPr marL="0" marR="0" marT="0" marB="0" anchor="ctr">
                    <a:lnL>
                      <a:noFill/>
                    </a:lnL>
                    <a:lnR>
                      <a:noFill/>
                    </a:lnR>
                    <a:lnT w="25400" cmpd="sng">
                      <a:noFill/>
                    </a:lnT>
                    <a:lnB>
                      <a:noFill/>
                    </a:lnB>
                    <a:lnTlToBr w="12700" cmpd="sng">
                      <a:noFill/>
                      <a:prstDash val="solid"/>
                    </a:lnTlToBr>
                    <a:lnBlToTr w="12700" cmpd="sng">
                      <a:noFill/>
                      <a:prstDash val="solid"/>
                    </a:lnBlToTr>
                  </a:tcPr>
                </a:tc>
                <a:tc>
                  <a:txBody>
                    <a:bodyPr/>
                    <a:lstStyle/>
                    <a:p>
                      <a:pPr algn="ctr" fontAlgn="b"/>
                      <a:r>
                        <a:rPr lang="en-US" sz="700" b="0" i="0" u="none" strike="noStrike">
                          <a:solidFill>
                            <a:srgbClr val="000000"/>
                          </a:solidFill>
                          <a:effectLst/>
                          <a:latin typeface="Arial" panose="020B0604020202020204" pitchFamily="34" charset="0"/>
                        </a:rPr>
                        <a:t>16.5%</a:t>
                      </a:r>
                      <a:endParaRPr lang="en-US" sz="700" b="0" i="0" u="none" strike="noStrike" dirty="0">
                        <a:solidFill>
                          <a:srgbClr val="000000"/>
                        </a:solidFill>
                        <a:effectLst/>
                        <a:latin typeface="Arial" panose="020B0604020202020204" pitchFamily="34" charset="0"/>
                      </a:endParaRPr>
                    </a:p>
                  </a:txBody>
                  <a:tcPr marL="0" marR="0" marT="0" marB="0" anchor="ctr">
                    <a:lnL>
                      <a:noFill/>
                    </a:lnL>
                    <a:lnR>
                      <a:noFill/>
                    </a:lnR>
                    <a:lnT w="25400" cmpd="sng">
                      <a:noFill/>
                    </a:lnT>
                    <a:lnB>
                      <a:noFill/>
                    </a:lnB>
                    <a:lnTlToBr w="12700" cmpd="sng">
                      <a:noFill/>
                      <a:prstDash val="solid"/>
                    </a:lnTlToBr>
                    <a:lnBlToTr w="12700" cmpd="sng">
                      <a:noFill/>
                      <a:prstDash val="solid"/>
                    </a:lnBlToTr>
                  </a:tcPr>
                </a:tc>
                <a:tc>
                  <a:txBody>
                    <a:bodyPr/>
                    <a:lstStyle/>
                    <a:p>
                      <a:pPr algn="ctr" fontAlgn="b"/>
                      <a:r>
                        <a:rPr lang="en-US" sz="700" b="0" i="0" u="none" strike="noStrike">
                          <a:solidFill>
                            <a:srgbClr val="FFFFFF"/>
                          </a:solidFill>
                          <a:effectLst/>
                          <a:latin typeface="Arial" panose="020B0604020202020204" pitchFamily="34" charset="0"/>
                        </a:rPr>
                        <a:t>15.5%</a:t>
                      </a:r>
                      <a:endParaRPr lang="en-US" sz="700" b="0" i="0" u="none" strike="noStrike" dirty="0">
                        <a:solidFill>
                          <a:srgbClr val="FFFFFF"/>
                        </a:solidFill>
                        <a:effectLst/>
                        <a:latin typeface="Arial" panose="020B0604020202020204" pitchFamily="34" charset="0"/>
                      </a:endParaRPr>
                    </a:p>
                  </a:txBody>
                  <a:tcPr marL="0" marR="0" marT="0" marB="0" anchor="ctr">
                    <a:lnL>
                      <a:noFill/>
                    </a:lnL>
                    <a:lnR>
                      <a:noFill/>
                    </a:lnR>
                    <a:lnT w="25400" cmpd="sng">
                      <a:noFill/>
                    </a:lnT>
                    <a:lnB>
                      <a:noFill/>
                    </a:lnB>
                    <a:lnTlToBr w="12700" cmpd="sng">
                      <a:noFill/>
                      <a:prstDash val="solid"/>
                    </a:lnTlToBr>
                    <a:lnBlToTr w="12700" cmpd="sng">
                      <a:noFill/>
                      <a:prstDash val="solid"/>
                    </a:lnBlToTr>
                    <a:solidFill>
                      <a:srgbClr val="C00000"/>
                    </a:solidFill>
                  </a:tcPr>
                </a:tc>
                <a:tc>
                  <a:txBody>
                    <a:bodyPr/>
                    <a:lstStyle/>
                    <a:p>
                      <a:pPr algn="ctr" fontAlgn="b"/>
                      <a:r>
                        <a:rPr lang="en-US" sz="700" b="0" i="0" u="none" strike="noStrike">
                          <a:solidFill>
                            <a:srgbClr val="FFFFFF"/>
                          </a:solidFill>
                          <a:effectLst/>
                          <a:latin typeface="Arial" panose="020B0604020202020204" pitchFamily="34" charset="0"/>
                        </a:rPr>
                        <a:t>37.4%</a:t>
                      </a:r>
                      <a:endParaRPr lang="en-US" sz="700" b="0" i="0" u="none" strike="noStrike" dirty="0">
                        <a:solidFill>
                          <a:srgbClr val="FFFFFF"/>
                        </a:solidFill>
                        <a:effectLst/>
                        <a:latin typeface="Arial" panose="020B0604020202020204" pitchFamily="34" charset="0"/>
                      </a:endParaRPr>
                    </a:p>
                  </a:txBody>
                  <a:tcPr marL="0" marR="0" marT="0" marB="0" anchor="ctr">
                    <a:lnL>
                      <a:noFill/>
                    </a:lnL>
                    <a:lnR w="12700" cap="flat" cmpd="sng" algn="ctr">
                      <a:noFill/>
                      <a:prstDash val="solid"/>
                      <a:round/>
                      <a:headEnd type="none" w="med" len="med"/>
                      <a:tailEnd type="none" w="med" len="med"/>
                    </a:lnR>
                    <a:lnT w="25400" cmpd="sng">
                      <a:noFill/>
                    </a:lnT>
                    <a:lnB>
                      <a:noFill/>
                    </a:lnB>
                    <a:lnTlToBr w="12700" cmpd="sng">
                      <a:noFill/>
                      <a:prstDash val="solid"/>
                    </a:lnTlToBr>
                    <a:lnBlToTr w="12700" cmpd="sng">
                      <a:noFill/>
                      <a:prstDash val="solid"/>
                    </a:lnBlToTr>
                    <a:solidFill>
                      <a:srgbClr val="C00000"/>
                    </a:solidFill>
                  </a:tcPr>
                </a:tc>
                <a:tc>
                  <a:txBody>
                    <a:bodyPr/>
                    <a:lstStyle/>
                    <a:p>
                      <a:pPr algn="ctr" fontAlgn="b"/>
                      <a:endParaRPr lang="en-US" sz="7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a:noFill/>
                    </a:lnB>
                    <a:lnTlToBr w="12700" cmpd="sng">
                      <a:noFill/>
                      <a:prstDash val="solid"/>
                    </a:lnTlToBr>
                    <a:lnBlToTr w="12700" cmpd="sng">
                      <a:noFill/>
                      <a:prstDash val="solid"/>
                    </a:lnBlToTr>
                    <a:solidFill>
                      <a:schemeClr val="tx1"/>
                    </a:solidFill>
                  </a:tcPr>
                </a:tc>
                <a:tc>
                  <a:txBody>
                    <a:bodyPr/>
                    <a:lstStyle/>
                    <a:p>
                      <a:pPr algn="ctr" fontAlgn="b"/>
                      <a:r>
                        <a:rPr lang="en-US" sz="700" b="0" i="0" u="none" strike="noStrike">
                          <a:solidFill>
                            <a:srgbClr val="000000"/>
                          </a:solidFill>
                          <a:effectLst/>
                          <a:latin typeface="+mn-lt"/>
                        </a:rPr>
                        <a:t>13.6%</a:t>
                      </a:r>
                      <a:endParaRPr lang="en-US" sz="7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tc>
                  <a:txBody>
                    <a:bodyPr/>
                    <a:lstStyle/>
                    <a:p>
                      <a:pPr algn="ctr" fontAlgn="b"/>
                      <a:r>
                        <a:rPr lang="en-US" sz="700" b="0" i="0" u="none" strike="noStrike">
                          <a:solidFill>
                            <a:srgbClr val="FFFFFF"/>
                          </a:solidFill>
                          <a:effectLst/>
                          <a:latin typeface="+mn-lt"/>
                        </a:rPr>
                        <a:t>23.4%</a:t>
                      </a:r>
                      <a:endParaRPr lang="en-US" sz="700" b="0" i="0" u="none" strike="noStrike" dirty="0">
                        <a:solidFill>
                          <a:srgbClr val="FFFFFF"/>
                        </a:solidFill>
                        <a:effectLst/>
                        <a:latin typeface="+mn-lt"/>
                      </a:endParaRPr>
                    </a:p>
                  </a:txBody>
                  <a:tcPr marL="0" marR="0" marT="0" marB="0" anchor="ctr">
                    <a:lnL>
                      <a:noFill/>
                    </a:lnL>
                    <a:lnR>
                      <a:noFill/>
                    </a:lnR>
                    <a:lnT w="25400" cmpd="sng">
                      <a:noFill/>
                    </a:lnT>
                    <a:lnB>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819762252"/>
                  </a:ext>
                </a:extLst>
              </a:tr>
              <a:tr h="161362">
                <a:tc>
                  <a:txBody>
                    <a:bodyPr/>
                    <a:lstStyle/>
                    <a:p>
                      <a:pPr algn="l" fontAlgn="b"/>
                      <a:r>
                        <a:rPr lang="en-US" sz="700" b="0" i="0" u="none" strike="noStrike">
                          <a:solidFill>
                            <a:srgbClr val="000000"/>
                          </a:solidFill>
                          <a:effectLst/>
                          <a:latin typeface="+mn-lt"/>
                        </a:rPr>
                        <a:t>30633 - Danielsville, GA</a:t>
                      </a:r>
                      <a:endParaRPr lang="en-US" sz="700" b="0" i="0" u="none" strike="noStrike" dirty="0">
                        <a:solidFill>
                          <a:srgbClr val="000000"/>
                        </a:solidFill>
                        <a:effectLst/>
                        <a:latin typeface="+mn-lt"/>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700" b="0" i="0" u="none" strike="noStrike">
                          <a:solidFill>
                            <a:srgbClr val="000000"/>
                          </a:solidFill>
                          <a:effectLst/>
                          <a:latin typeface="+mn-lt"/>
                        </a:rPr>
                        <a:t>2</a:t>
                      </a:r>
                      <a:endParaRPr lang="en-US" sz="700" b="0" i="0" u="none" strike="noStrike" dirty="0">
                        <a:solidFill>
                          <a:srgbClr val="000000"/>
                        </a:solidFill>
                        <a:effectLst/>
                        <a:latin typeface="+mn-lt"/>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solidFill>
                  </a:tcPr>
                </a:tc>
                <a:tc>
                  <a:txBody>
                    <a:bodyPr/>
                    <a:lstStyle/>
                    <a:p>
                      <a:pPr algn="ctr" fontAlgn="b"/>
                      <a:r>
                        <a:rPr lang="en-US" sz="700" b="0" i="0" u="none" strike="noStrike">
                          <a:solidFill>
                            <a:srgbClr val="FFFFFF"/>
                          </a:solidFill>
                          <a:effectLst/>
                          <a:latin typeface="Arial" panose="020B0604020202020204" pitchFamily="34" charset="0"/>
                        </a:rPr>
                        <a:t>$46,270</a:t>
                      </a:r>
                      <a:endParaRPr lang="en-US" sz="700" b="0" i="0" u="none" strike="noStrike" dirty="0">
                        <a:solidFill>
                          <a:srgbClr val="FFFFFF"/>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0000"/>
                    </a:solidFill>
                  </a:tcPr>
                </a:tc>
                <a:tc>
                  <a:txBody>
                    <a:bodyPr/>
                    <a:lstStyle/>
                    <a:p>
                      <a:pPr algn="ctr" fontAlgn="b"/>
                      <a:r>
                        <a:rPr lang="en-US" sz="700" b="0" i="0" u="none" strike="noStrike">
                          <a:solidFill>
                            <a:srgbClr val="000000"/>
                          </a:solidFill>
                          <a:effectLst/>
                          <a:latin typeface="Arial" panose="020B0604020202020204" pitchFamily="34" charset="0"/>
                        </a:rPr>
                        <a:t>3.9%</a:t>
                      </a:r>
                      <a:endParaRPr lang="en-US" sz="7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700" b="0" i="0" u="none" strike="noStrike">
                          <a:solidFill>
                            <a:srgbClr val="FFFFFF"/>
                          </a:solidFill>
                          <a:effectLst/>
                          <a:latin typeface="Arial" panose="020B0604020202020204" pitchFamily="34" charset="0"/>
                        </a:rPr>
                        <a:t>18.4%</a:t>
                      </a:r>
                      <a:endParaRPr lang="en-US" sz="700" b="0" i="0" u="none" strike="noStrike" dirty="0">
                        <a:solidFill>
                          <a:srgbClr val="FFFFFF"/>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C00000"/>
                    </a:solidFill>
                  </a:tcPr>
                </a:tc>
                <a:tc>
                  <a:txBody>
                    <a:bodyPr/>
                    <a:lstStyle/>
                    <a:p>
                      <a:pPr algn="ctr" fontAlgn="b"/>
                      <a:r>
                        <a:rPr lang="en-US" sz="700" b="0" i="0" u="none" strike="noStrike">
                          <a:solidFill>
                            <a:srgbClr val="FFFFFF"/>
                          </a:solidFill>
                          <a:effectLst/>
                          <a:latin typeface="Arial" panose="020B0604020202020204" pitchFamily="34" charset="0"/>
                        </a:rPr>
                        <a:t>17.4%</a:t>
                      </a:r>
                      <a:endParaRPr lang="en-US" sz="700" b="0" i="0" u="none" strike="noStrike" dirty="0">
                        <a:solidFill>
                          <a:srgbClr val="FFFFFF"/>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C00000"/>
                    </a:solidFill>
                  </a:tcPr>
                </a:tc>
                <a:tc>
                  <a:txBody>
                    <a:bodyPr/>
                    <a:lstStyle/>
                    <a:p>
                      <a:pPr algn="ctr" fontAlgn="b"/>
                      <a:r>
                        <a:rPr lang="en-US" sz="700" b="0" i="0" u="none" strike="noStrike">
                          <a:solidFill>
                            <a:srgbClr val="FFFFFF"/>
                          </a:solidFill>
                          <a:effectLst/>
                          <a:latin typeface="Arial" panose="020B0604020202020204" pitchFamily="34" charset="0"/>
                        </a:rPr>
                        <a:t>24.3%</a:t>
                      </a:r>
                      <a:endParaRPr lang="en-US" sz="700" b="0" i="0" u="none" strike="noStrike" dirty="0">
                        <a:solidFill>
                          <a:srgbClr val="FFFFFF"/>
                        </a:solidFill>
                        <a:effectLst/>
                        <a:latin typeface="Arial" panose="020B0604020202020204" pitchFamily="34" charset="0"/>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0000"/>
                    </a:solidFill>
                  </a:tcPr>
                </a:tc>
                <a:tc>
                  <a:txBody>
                    <a:bodyPr/>
                    <a:lstStyle/>
                    <a:p>
                      <a:pPr algn="ctr" fontAlgn="b"/>
                      <a:endParaRPr lang="en-US" sz="7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solidFill>
                  </a:tcPr>
                </a:tc>
                <a:tc>
                  <a:txBody>
                    <a:bodyPr/>
                    <a:lstStyle/>
                    <a:p>
                      <a:pPr algn="ctr" fontAlgn="b"/>
                      <a:r>
                        <a:rPr lang="en-US" sz="700" b="0" i="0" u="none" strike="noStrike">
                          <a:solidFill>
                            <a:srgbClr val="000000"/>
                          </a:solidFill>
                          <a:effectLst/>
                          <a:latin typeface="+mn-lt"/>
                        </a:rPr>
                        <a:t>14.0%</a:t>
                      </a:r>
                      <a:endParaRPr lang="en-US" sz="7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en-US" sz="700" b="0" i="0" u="none" strike="noStrike">
                          <a:solidFill>
                            <a:srgbClr val="000000"/>
                          </a:solidFill>
                          <a:effectLst/>
                          <a:latin typeface="+mn-lt"/>
                        </a:rPr>
                        <a:t>17.5%</a:t>
                      </a:r>
                      <a:endParaRPr lang="en-US" sz="700" b="0" i="0" u="none" strike="noStrike" dirty="0">
                        <a:solidFill>
                          <a:srgbClr val="000000"/>
                        </a:solidFill>
                        <a:effectLst/>
                        <a:latin typeface="+mn-lt"/>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4176261"/>
                  </a:ext>
                </a:extLst>
              </a:tr>
              <a:tr h="161362">
                <a:tc>
                  <a:txBody>
                    <a:bodyPr/>
                    <a:lstStyle/>
                    <a:p>
                      <a:pPr algn="l" fontAlgn="b"/>
                      <a:r>
                        <a:rPr lang="en-US" sz="700" b="0" i="0" u="none" strike="noStrike">
                          <a:solidFill>
                            <a:srgbClr val="000000"/>
                          </a:solidFill>
                          <a:effectLst/>
                          <a:latin typeface="+mn-lt"/>
                        </a:rPr>
                        <a:t>43205 - Columbus, OH</a:t>
                      </a:r>
                      <a:endParaRPr lang="en-US" sz="700" b="0" i="0" u="none" strike="noStrike" dirty="0">
                        <a:solidFill>
                          <a:srgbClr val="000000"/>
                        </a:solidFill>
                        <a:effectLst/>
                        <a:latin typeface="+mn-lt"/>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700" b="0" i="0" u="none" strike="noStrike">
                          <a:solidFill>
                            <a:srgbClr val="000000"/>
                          </a:solidFill>
                          <a:effectLst/>
                          <a:latin typeface="+mn-lt"/>
                        </a:rPr>
                        <a:t>2</a:t>
                      </a:r>
                      <a:endParaRPr lang="en-US" sz="700" b="0" i="0" u="none" strike="noStrike" dirty="0">
                        <a:solidFill>
                          <a:srgbClr val="000000"/>
                        </a:solidFill>
                        <a:effectLst/>
                        <a:latin typeface="+mn-lt"/>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solidFill>
                  </a:tcPr>
                </a:tc>
                <a:tc>
                  <a:txBody>
                    <a:bodyPr/>
                    <a:lstStyle/>
                    <a:p>
                      <a:pPr algn="ctr" fontAlgn="b"/>
                      <a:r>
                        <a:rPr lang="en-US" sz="700" b="0" i="0" u="none" strike="noStrike">
                          <a:solidFill>
                            <a:srgbClr val="FFFFFF"/>
                          </a:solidFill>
                          <a:effectLst/>
                          <a:latin typeface="Arial" panose="020B0604020202020204" pitchFamily="34" charset="0"/>
                        </a:rPr>
                        <a:t>$44,157</a:t>
                      </a:r>
                      <a:endParaRPr lang="en-US" sz="700" b="0" i="0" u="none" strike="noStrike" dirty="0">
                        <a:solidFill>
                          <a:srgbClr val="FFFFFF"/>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0000"/>
                    </a:solidFill>
                  </a:tcPr>
                </a:tc>
                <a:tc>
                  <a:txBody>
                    <a:bodyPr/>
                    <a:lstStyle/>
                    <a:p>
                      <a:pPr algn="ctr" fontAlgn="b"/>
                      <a:r>
                        <a:rPr lang="en-US" sz="700" b="0" i="0" u="none" strike="noStrike">
                          <a:solidFill>
                            <a:srgbClr val="FFFFFF"/>
                          </a:solidFill>
                          <a:effectLst/>
                          <a:latin typeface="Arial" panose="020B0604020202020204" pitchFamily="34" charset="0"/>
                        </a:rPr>
                        <a:t>5.9%</a:t>
                      </a:r>
                      <a:endParaRPr lang="en-US" sz="700" b="0" i="0" u="none" strike="noStrike" dirty="0">
                        <a:solidFill>
                          <a:srgbClr val="FFFFFF"/>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C00000"/>
                    </a:solidFill>
                  </a:tcPr>
                </a:tc>
                <a:tc>
                  <a:txBody>
                    <a:bodyPr/>
                    <a:lstStyle/>
                    <a:p>
                      <a:pPr algn="ctr" fontAlgn="b"/>
                      <a:r>
                        <a:rPr lang="en-US" sz="700" b="0" i="0" u="none" strike="noStrike">
                          <a:solidFill>
                            <a:srgbClr val="FFFFFF"/>
                          </a:solidFill>
                          <a:effectLst/>
                          <a:latin typeface="Arial" panose="020B0604020202020204" pitchFamily="34" charset="0"/>
                        </a:rPr>
                        <a:t>26.2%</a:t>
                      </a:r>
                      <a:endParaRPr lang="en-US" sz="700" b="0" i="0" u="none" strike="noStrike" dirty="0">
                        <a:solidFill>
                          <a:srgbClr val="FFFFFF"/>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C00000"/>
                    </a:solidFill>
                  </a:tcPr>
                </a:tc>
                <a:tc>
                  <a:txBody>
                    <a:bodyPr/>
                    <a:lstStyle/>
                    <a:p>
                      <a:pPr algn="ctr" fontAlgn="b"/>
                      <a:r>
                        <a:rPr lang="en-US" sz="700" b="0" i="0" u="none" strike="noStrike">
                          <a:solidFill>
                            <a:srgbClr val="000000"/>
                          </a:solidFill>
                          <a:effectLst/>
                          <a:latin typeface="Arial" panose="020B0604020202020204" pitchFamily="34" charset="0"/>
                        </a:rPr>
                        <a:t>10.0%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700" b="0" i="0" u="none" strike="noStrike">
                          <a:solidFill>
                            <a:srgbClr val="FFFFFF"/>
                          </a:solidFill>
                          <a:effectLst/>
                          <a:latin typeface="Arial" panose="020B0604020202020204" pitchFamily="34" charset="0"/>
                        </a:rPr>
                        <a:t>30.4%</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0000"/>
                    </a:solidFill>
                  </a:tcPr>
                </a:tc>
                <a:tc>
                  <a:txBody>
                    <a:bodyPr/>
                    <a:lstStyle/>
                    <a:p>
                      <a:pPr algn="ctr" fontAlgn="b"/>
                      <a:endParaRPr lang="en-US" sz="7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solidFill>
                  </a:tcPr>
                </a:tc>
                <a:tc>
                  <a:txBody>
                    <a:bodyPr/>
                    <a:lstStyle/>
                    <a:p>
                      <a:pPr algn="ctr" fontAlgn="b"/>
                      <a:r>
                        <a:rPr lang="en-US" sz="700" b="0" i="0" u="none" strike="noStrike">
                          <a:solidFill>
                            <a:srgbClr val="FFFFFF"/>
                          </a:solidFill>
                          <a:effectLst/>
                          <a:latin typeface="+mn-lt"/>
                        </a:rPr>
                        <a:t>14.3%</a:t>
                      </a:r>
                      <a:endParaRPr lang="en-US" sz="700" b="0" i="0" u="none" strike="noStrike" dirty="0">
                        <a:solidFill>
                          <a:srgbClr val="FFFFFF"/>
                        </a:solidFill>
                        <a:effectLst/>
                        <a:latin typeface="+mn-lt"/>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0000"/>
                    </a:solidFill>
                  </a:tcPr>
                </a:tc>
                <a:tc>
                  <a:txBody>
                    <a:bodyPr/>
                    <a:lstStyle/>
                    <a:p>
                      <a:pPr algn="ctr" fontAlgn="b"/>
                      <a:r>
                        <a:rPr lang="en-US" sz="700" b="0" i="0" u="none" strike="noStrike">
                          <a:solidFill>
                            <a:srgbClr val="FFFFFF"/>
                          </a:solidFill>
                          <a:effectLst/>
                          <a:latin typeface="+mn-lt"/>
                        </a:rPr>
                        <a:t>20.3%</a:t>
                      </a:r>
                      <a:endParaRPr lang="en-US" sz="700" b="0" i="0" u="none" strike="noStrike" dirty="0">
                        <a:solidFill>
                          <a:srgbClr val="FFFFFF"/>
                        </a:solidFill>
                        <a:effectLst/>
                        <a:latin typeface="+mn-l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158079534"/>
                  </a:ext>
                </a:extLst>
              </a:tr>
              <a:tr h="161362">
                <a:tc>
                  <a:txBody>
                    <a:bodyPr/>
                    <a:lstStyle/>
                    <a:p>
                      <a:pPr algn="l" fontAlgn="b"/>
                      <a:r>
                        <a:rPr lang="en-US" sz="700" b="0" i="0" u="none" strike="noStrike">
                          <a:solidFill>
                            <a:srgbClr val="000000"/>
                          </a:solidFill>
                          <a:effectLst/>
                          <a:latin typeface="+mn-lt"/>
                        </a:rPr>
                        <a:t>43219 - Columbus, OH</a:t>
                      </a:r>
                      <a:endParaRPr lang="en-US" sz="700" b="0" i="0" u="none" strike="noStrike" dirty="0">
                        <a:solidFill>
                          <a:srgbClr val="000000"/>
                        </a:solidFill>
                        <a:effectLst/>
                        <a:latin typeface="+mn-lt"/>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700" b="0" i="0" u="none" strike="noStrike">
                          <a:solidFill>
                            <a:srgbClr val="000000"/>
                          </a:solidFill>
                          <a:effectLst/>
                          <a:latin typeface="+mn-lt"/>
                        </a:rPr>
                        <a:t>2</a:t>
                      </a:r>
                      <a:endParaRPr lang="en-US" sz="700" b="0" i="0" u="none" strike="noStrike" dirty="0">
                        <a:solidFill>
                          <a:srgbClr val="000000"/>
                        </a:solidFill>
                        <a:effectLst/>
                        <a:latin typeface="+mn-lt"/>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solidFill>
                  </a:tcPr>
                </a:tc>
                <a:tc>
                  <a:txBody>
                    <a:bodyPr/>
                    <a:lstStyle/>
                    <a:p>
                      <a:pPr algn="ctr" fontAlgn="b"/>
                      <a:r>
                        <a:rPr lang="en-US" sz="700" b="0" i="0" u="none" strike="noStrike">
                          <a:solidFill>
                            <a:srgbClr val="FFFFFF"/>
                          </a:solidFill>
                          <a:effectLst/>
                          <a:latin typeface="Arial" panose="020B0604020202020204" pitchFamily="34" charset="0"/>
                        </a:rPr>
                        <a:t>$44,535</a:t>
                      </a:r>
                      <a:endParaRPr lang="en-US" sz="700" b="0" i="0" u="none" strike="noStrike" dirty="0">
                        <a:solidFill>
                          <a:srgbClr val="FFFFFF"/>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0000"/>
                    </a:solidFill>
                  </a:tcPr>
                </a:tc>
                <a:tc>
                  <a:txBody>
                    <a:bodyPr/>
                    <a:lstStyle/>
                    <a:p>
                      <a:pPr algn="ctr" fontAlgn="b"/>
                      <a:r>
                        <a:rPr lang="en-US" sz="700" b="0" i="0" u="none" strike="noStrike">
                          <a:solidFill>
                            <a:srgbClr val="000000"/>
                          </a:solidFill>
                          <a:effectLst/>
                          <a:latin typeface="Arial" panose="020B0604020202020204" pitchFamily="34" charset="0"/>
                        </a:rPr>
                        <a:t>4.1%</a:t>
                      </a:r>
                      <a:endParaRPr lang="en-US" sz="7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700" b="0" i="0" u="none" strike="noStrike">
                          <a:solidFill>
                            <a:srgbClr val="FFFFFF"/>
                          </a:solidFill>
                          <a:effectLst/>
                          <a:latin typeface="Arial" panose="020B0604020202020204" pitchFamily="34" charset="0"/>
                        </a:rPr>
                        <a:t>26.0%</a:t>
                      </a:r>
                      <a:endParaRPr lang="en-US" sz="700" b="0" i="0" u="none" strike="noStrike" dirty="0">
                        <a:solidFill>
                          <a:srgbClr val="FFFFFF"/>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C00000"/>
                    </a:solidFill>
                  </a:tcPr>
                </a:tc>
                <a:tc>
                  <a:txBody>
                    <a:bodyPr/>
                    <a:lstStyle/>
                    <a:p>
                      <a:pPr algn="ctr" fontAlgn="b"/>
                      <a:r>
                        <a:rPr lang="en-US" sz="700" b="0" i="0" u="none" strike="noStrike">
                          <a:solidFill>
                            <a:srgbClr val="000000"/>
                          </a:solidFill>
                          <a:effectLst/>
                          <a:latin typeface="Arial" panose="020B0604020202020204" pitchFamily="34" charset="0"/>
                        </a:rPr>
                        <a:t>10.2%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700" b="0" i="0" u="none" strike="noStrike">
                          <a:solidFill>
                            <a:srgbClr val="FFFFFF"/>
                          </a:solidFill>
                          <a:effectLst/>
                          <a:latin typeface="Arial" panose="020B0604020202020204" pitchFamily="34" charset="0"/>
                        </a:rPr>
                        <a:t>29.0%</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0000"/>
                    </a:solidFill>
                  </a:tcPr>
                </a:tc>
                <a:tc>
                  <a:txBody>
                    <a:bodyPr/>
                    <a:lstStyle/>
                    <a:p>
                      <a:pPr algn="ctr" fontAlgn="b"/>
                      <a:endParaRPr lang="en-US" sz="7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solidFill>
                  </a:tcPr>
                </a:tc>
                <a:tc>
                  <a:txBody>
                    <a:bodyPr/>
                    <a:lstStyle/>
                    <a:p>
                      <a:pPr algn="ctr" fontAlgn="b"/>
                      <a:r>
                        <a:rPr lang="en-US" sz="700" b="0" i="0" u="none" strike="noStrike">
                          <a:solidFill>
                            <a:srgbClr val="FFFFFF"/>
                          </a:solidFill>
                          <a:effectLst/>
                          <a:latin typeface="+mn-lt"/>
                        </a:rPr>
                        <a:t>14.9%</a:t>
                      </a:r>
                      <a:endParaRPr lang="en-US" sz="700" b="0" i="0" u="none" strike="noStrike" dirty="0">
                        <a:solidFill>
                          <a:srgbClr val="FFFFFF"/>
                        </a:solidFill>
                        <a:effectLst/>
                        <a:latin typeface="+mn-lt"/>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0000"/>
                    </a:solidFill>
                  </a:tcPr>
                </a:tc>
                <a:tc>
                  <a:txBody>
                    <a:bodyPr/>
                    <a:lstStyle/>
                    <a:p>
                      <a:pPr algn="ctr" fontAlgn="b"/>
                      <a:r>
                        <a:rPr lang="en-US" sz="700" b="0" i="0" u="none" strike="noStrike">
                          <a:solidFill>
                            <a:srgbClr val="FFFFFF"/>
                          </a:solidFill>
                          <a:effectLst/>
                          <a:latin typeface="+mn-lt"/>
                        </a:rPr>
                        <a:t>21.2%</a:t>
                      </a:r>
                      <a:endParaRPr lang="en-US" sz="700" b="0" i="0" u="none" strike="noStrike" dirty="0">
                        <a:solidFill>
                          <a:srgbClr val="FFFFFF"/>
                        </a:solidFill>
                        <a:effectLst/>
                        <a:latin typeface="+mn-l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796952892"/>
                  </a:ext>
                </a:extLst>
              </a:tr>
              <a:tr h="161362">
                <a:tc>
                  <a:txBody>
                    <a:bodyPr/>
                    <a:lstStyle/>
                    <a:p>
                      <a:pPr algn="l" fontAlgn="b"/>
                      <a:r>
                        <a:rPr lang="en-US" sz="700" b="0" i="0" u="none" strike="noStrike">
                          <a:solidFill>
                            <a:srgbClr val="000000"/>
                          </a:solidFill>
                          <a:effectLst/>
                          <a:latin typeface="+mn-lt"/>
                        </a:rPr>
                        <a:t>30553 - Lavonia, GA</a:t>
                      </a:r>
                      <a:endParaRPr lang="en-US" sz="700" b="0" i="0" u="none" strike="noStrike" dirty="0">
                        <a:solidFill>
                          <a:srgbClr val="000000"/>
                        </a:solidFill>
                        <a:effectLst/>
                        <a:latin typeface="+mn-lt"/>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700" b="0" i="0" u="none" strike="noStrike">
                          <a:solidFill>
                            <a:srgbClr val="000000"/>
                          </a:solidFill>
                          <a:effectLst/>
                          <a:latin typeface="+mn-lt"/>
                        </a:rPr>
                        <a:t>1</a:t>
                      </a:r>
                      <a:endParaRPr lang="en-US" sz="700" b="0" i="0" u="none" strike="noStrike" dirty="0">
                        <a:solidFill>
                          <a:srgbClr val="000000"/>
                        </a:solidFill>
                        <a:effectLst/>
                        <a:latin typeface="+mn-lt"/>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solidFill>
                  </a:tcPr>
                </a:tc>
                <a:tc>
                  <a:txBody>
                    <a:bodyPr/>
                    <a:lstStyle/>
                    <a:p>
                      <a:pPr algn="ctr" fontAlgn="b"/>
                      <a:r>
                        <a:rPr lang="en-US" sz="700" b="0" i="0" u="none" strike="noStrike">
                          <a:solidFill>
                            <a:srgbClr val="FFFFFF"/>
                          </a:solidFill>
                          <a:effectLst/>
                          <a:latin typeface="Arial" panose="020B0604020202020204" pitchFamily="34" charset="0"/>
                        </a:rPr>
                        <a:t>$54,676</a:t>
                      </a:r>
                      <a:endParaRPr lang="en-US" sz="700" b="0" i="0" u="none" strike="noStrike" dirty="0">
                        <a:solidFill>
                          <a:srgbClr val="FFFFFF"/>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0000"/>
                    </a:solidFill>
                  </a:tcPr>
                </a:tc>
                <a:tc>
                  <a:txBody>
                    <a:bodyPr/>
                    <a:lstStyle/>
                    <a:p>
                      <a:pPr algn="ctr" fontAlgn="b"/>
                      <a:r>
                        <a:rPr lang="en-US" sz="700" b="0" i="0" u="none" strike="noStrike">
                          <a:solidFill>
                            <a:srgbClr val="000000"/>
                          </a:solidFill>
                          <a:effectLst/>
                          <a:latin typeface="Arial" panose="020B0604020202020204" pitchFamily="34" charset="0"/>
                        </a:rPr>
                        <a:t>3.1%</a:t>
                      </a:r>
                      <a:endParaRPr lang="en-US" sz="7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700" b="0" i="0" u="none" strike="noStrike">
                          <a:solidFill>
                            <a:srgbClr val="FFFFFF"/>
                          </a:solidFill>
                          <a:effectLst/>
                          <a:latin typeface="Arial" panose="020B0604020202020204" pitchFamily="34" charset="0"/>
                        </a:rPr>
                        <a:t>17.2%</a:t>
                      </a:r>
                      <a:endParaRPr lang="en-US" sz="700" b="0" i="0" u="none" strike="noStrike" dirty="0">
                        <a:solidFill>
                          <a:srgbClr val="FFFFFF"/>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C00000"/>
                    </a:solidFill>
                  </a:tcPr>
                </a:tc>
                <a:tc>
                  <a:txBody>
                    <a:bodyPr/>
                    <a:lstStyle/>
                    <a:p>
                      <a:pPr algn="ctr" fontAlgn="b"/>
                      <a:r>
                        <a:rPr lang="en-US" sz="700" b="0" i="0" u="none" strike="noStrike">
                          <a:solidFill>
                            <a:srgbClr val="FFFFFF"/>
                          </a:solidFill>
                          <a:effectLst/>
                          <a:latin typeface="Arial" panose="020B0604020202020204" pitchFamily="34" charset="0"/>
                        </a:rPr>
                        <a:t>15.0%</a:t>
                      </a:r>
                    </a:p>
                  </a:txBody>
                  <a:tcPr marL="0" marR="0" marT="0" marB="0" anchor="ctr">
                    <a:lnL>
                      <a:noFill/>
                    </a:lnL>
                    <a:lnR>
                      <a:noFill/>
                    </a:lnR>
                    <a:lnT>
                      <a:noFill/>
                    </a:lnT>
                    <a:lnB>
                      <a:noFill/>
                    </a:lnB>
                    <a:lnTlToBr w="12700" cmpd="sng">
                      <a:noFill/>
                      <a:prstDash val="solid"/>
                    </a:lnTlToBr>
                    <a:lnBlToTr w="12700" cmpd="sng">
                      <a:noFill/>
                      <a:prstDash val="solid"/>
                    </a:lnBlToTr>
                    <a:solidFill>
                      <a:srgbClr val="C00000"/>
                    </a:solidFill>
                  </a:tcPr>
                </a:tc>
                <a:tc>
                  <a:txBody>
                    <a:bodyPr/>
                    <a:lstStyle/>
                    <a:p>
                      <a:pPr algn="ctr" fontAlgn="b"/>
                      <a:r>
                        <a:rPr lang="en-US" sz="700" b="0" i="0" u="none" strike="noStrike">
                          <a:solidFill>
                            <a:srgbClr val="000000"/>
                          </a:solidFill>
                          <a:effectLst/>
                          <a:latin typeface="Arial" panose="020B0604020202020204" pitchFamily="34" charset="0"/>
                        </a:rPr>
                        <a:t>17.1%</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solidFill>
                  </a:tcPr>
                </a:tc>
                <a:tc>
                  <a:txBody>
                    <a:bodyPr/>
                    <a:lstStyle/>
                    <a:p>
                      <a:pPr algn="ctr" fontAlgn="b"/>
                      <a:r>
                        <a:rPr lang="en-US" sz="700" b="0" i="0" u="none" strike="noStrike">
                          <a:solidFill>
                            <a:srgbClr val="FFFFFF"/>
                          </a:solidFill>
                          <a:effectLst/>
                          <a:latin typeface="+mn-lt"/>
                        </a:rPr>
                        <a:t>15.0%</a:t>
                      </a:r>
                      <a:endParaRPr lang="en-US" sz="700" b="0" i="0" u="none" strike="noStrike" dirty="0">
                        <a:solidFill>
                          <a:srgbClr val="FFFFFF"/>
                        </a:solidFill>
                        <a:effectLst/>
                        <a:latin typeface="+mn-lt"/>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0000"/>
                    </a:solidFill>
                  </a:tcPr>
                </a:tc>
                <a:tc>
                  <a:txBody>
                    <a:bodyPr/>
                    <a:lstStyle/>
                    <a:p>
                      <a:pPr algn="ctr" fontAlgn="b"/>
                      <a:r>
                        <a:rPr lang="en-US" sz="700" b="0" i="0" u="none" strike="noStrike">
                          <a:solidFill>
                            <a:srgbClr val="000000"/>
                          </a:solidFill>
                          <a:effectLst/>
                          <a:latin typeface="+mn-lt"/>
                        </a:rPr>
                        <a:t>17.1%</a:t>
                      </a:r>
                      <a:endParaRPr lang="en-US" sz="700" b="0" i="0" u="none" strike="noStrike" dirty="0">
                        <a:solidFill>
                          <a:srgbClr val="000000"/>
                        </a:solidFill>
                        <a:effectLst/>
                        <a:latin typeface="+mn-lt"/>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79529941"/>
                  </a:ext>
                </a:extLst>
              </a:tr>
              <a:tr h="161362">
                <a:tc>
                  <a:txBody>
                    <a:bodyPr/>
                    <a:lstStyle/>
                    <a:p>
                      <a:pPr algn="l" fontAlgn="b"/>
                      <a:r>
                        <a:rPr lang="en-US" sz="700" b="0" i="0" u="none" strike="noStrike">
                          <a:solidFill>
                            <a:srgbClr val="000000"/>
                          </a:solidFill>
                          <a:effectLst/>
                          <a:latin typeface="+mn-lt"/>
                        </a:rPr>
                        <a:t>30655 - Monroe, GA</a:t>
                      </a:r>
                      <a:endParaRPr lang="en-US" sz="700" b="0" i="0" u="none" strike="noStrike" dirty="0">
                        <a:solidFill>
                          <a:srgbClr val="000000"/>
                        </a:solidFill>
                        <a:effectLst/>
                        <a:latin typeface="+mn-lt"/>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700" b="0" i="0" u="none" strike="noStrike">
                          <a:solidFill>
                            <a:srgbClr val="000000"/>
                          </a:solidFill>
                          <a:effectLst/>
                          <a:latin typeface="+mn-lt"/>
                        </a:rPr>
                        <a:t>1</a:t>
                      </a:r>
                      <a:endParaRPr lang="en-US" sz="700" b="0" i="0" u="none" strike="noStrike" dirty="0">
                        <a:solidFill>
                          <a:srgbClr val="000000"/>
                        </a:solidFill>
                        <a:effectLst/>
                        <a:latin typeface="+mn-lt"/>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solidFill>
                  </a:tcPr>
                </a:tc>
                <a:tc>
                  <a:txBody>
                    <a:bodyPr/>
                    <a:lstStyle/>
                    <a:p>
                      <a:pPr algn="ctr" fontAlgn="b"/>
                      <a:r>
                        <a:rPr lang="en-US" sz="700" b="0" i="0" u="none" strike="noStrike">
                          <a:solidFill>
                            <a:srgbClr val="000000"/>
                          </a:solidFill>
                          <a:effectLst/>
                          <a:latin typeface="Arial" panose="020B0604020202020204" pitchFamily="34" charset="0"/>
                        </a:rPr>
                        <a:t>$60,283</a:t>
                      </a:r>
                      <a:endParaRPr lang="en-US" sz="7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en-US" sz="700" b="0" i="0" u="none" strike="noStrike">
                          <a:solidFill>
                            <a:srgbClr val="000000"/>
                          </a:solidFill>
                          <a:effectLst/>
                          <a:latin typeface="Arial" panose="020B0604020202020204" pitchFamily="34" charset="0"/>
                        </a:rPr>
                        <a:t>2.7%</a:t>
                      </a:r>
                      <a:endParaRPr lang="en-US" sz="7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700" b="0" i="0" u="none" strike="noStrike">
                          <a:solidFill>
                            <a:srgbClr val="FFFFFF"/>
                          </a:solidFill>
                          <a:effectLst/>
                          <a:latin typeface="Arial" panose="020B0604020202020204" pitchFamily="34" charset="0"/>
                        </a:rPr>
                        <a:t>17.4%</a:t>
                      </a:r>
                      <a:endParaRPr lang="en-US" sz="700" b="0" i="0" u="none" strike="noStrike" dirty="0">
                        <a:solidFill>
                          <a:srgbClr val="FFFFFF"/>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C00000"/>
                    </a:solidFill>
                  </a:tcPr>
                </a:tc>
                <a:tc>
                  <a:txBody>
                    <a:bodyPr/>
                    <a:lstStyle/>
                    <a:p>
                      <a:pPr algn="ctr" fontAlgn="b"/>
                      <a:r>
                        <a:rPr lang="en-US" sz="700" b="0" i="0" u="none" strike="noStrike">
                          <a:solidFill>
                            <a:srgbClr val="FFFFFF"/>
                          </a:solidFill>
                          <a:effectLst/>
                          <a:latin typeface="Arial" panose="020B0604020202020204" pitchFamily="34" charset="0"/>
                        </a:rPr>
                        <a:t>13.4%</a:t>
                      </a:r>
                      <a:endParaRPr lang="en-US" sz="700" b="0" i="0" u="none" strike="noStrike" dirty="0">
                        <a:solidFill>
                          <a:srgbClr val="FFFFFF"/>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C00000"/>
                    </a:solidFill>
                  </a:tcPr>
                </a:tc>
                <a:tc>
                  <a:txBody>
                    <a:bodyPr/>
                    <a:lstStyle/>
                    <a:p>
                      <a:pPr algn="ctr" fontAlgn="b"/>
                      <a:r>
                        <a:rPr lang="en-US" sz="700" b="0" i="0" u="none" strike="noStrike">
                          <a:solidFill>
                            <a:srgbClr val="FFFFFF"/>
                          </a:solidFill>
                          <a:effectLst/>
                          <a:latin typeface="Arial" panose="020B0604020202020204" pitchFamily="34" charset="0"/>
                        </a:rPr>
                        <a:t>18.9%</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0000"/>
                    </a:solidFill>
                  </a:tcPr>
                </a:tc>
                <a:tc>
                  <a:txBody>
                    <a:bodyPr/>
                    <a:lstStyle/>
                    <a:p>
                      <a:pPr algn="ctr" fontAlgn="b"/>
                      <a:endParaRPr lang="en-US" sz="7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solidFill>
                  </a:tcPr>
                </a:tc>
                <a:tc>
                  <a:txBody>
                    <a:bodyPr/>
                    <a:lstStyle/>
                    <a:p>
                      <a:pPr algn="ctr" fontAlgn="b"/>
                      <a:r>
                        <a:rPr lang="en-US" sz="700" b="0" i="0" u="none" strike="noStrike">
                          <a:solidFill>
                            <a:srgbClr val="000000"/>
                          </a:solidFill>
                          <a:effectLst/>
                          <a:latin typeface="+mn-lt"/>
                        </a:rPr>
                        <a:t>13.5%</a:t>
                      </a:r>
                      <a:endParaRPr lang="en-US" sz="7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en-US" sz="700" b="0" i="0" u="none" strike="noStrike">
                          <a:solidFill>
                            <a:srgbClr val="000000"/>
                          </a:solidFill>
                          <a:effectLst/>
                          <a:latin typeface="+mn-lt"/>
                        </a:rPr>
                        <a:t>18.2%</a:t>
                      </a:r>
                      <a:endParaRPr lang="en-US" sz="700" b="0" i="0" u="none" strike="noStrike" dirty="0">
                        <a:solidFill>
                          <a:srgbClr val="000000"/>
                        </a:solidFill>
                        <a:effectLst/>
                        <a:latin typeface="+mn-lt"/>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07710563"/>
                  </a:ext>
                </a:extLst>
              </a:tr>
              <a:tr h="161362">
                <a:tc>
                  <a:txBody>
                    <a:bodyPr/>
                    <a:lstStyle/>
                    <a:p>
                      <a:pPr algn="l" fontAlgn="b"/>
                      <a:r>
                        <a:rPr lang="en-US" sz="700" b="0" i="0" u="none" strike="noStrike">
                          <a:solidFill>
                            <a:srgbClr val="000000"/>
                          </a:solidFill>
                          <a:effectLst/>
                          <a:latin typeface="+mn-lt"/>
                        </a:rPr>
                        <a:t>30662 - Royston, GA</a:t>
                      </a:r>
                      <a:endParaRPr lang="en-US" sz="700" b="0" i="0" u="none" strike="noStrike" dirty="0">
                        <a:solidFill>
                          <a:srgbClr val="000000"/>
                        </a:solidFill>
                        <a:effectLst/>
                        <a:latin typeface="+mn-lt"/>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700" b="0" i="0" u="none" strike="noStrike">
                          <a:solidFill>
                            <a:srgbClr val="000000"/>
                          </a:solidFill>
                          <a:effectLst/>
                          <a:latin typeface="+mn-lt"/>
                        </a:rPr>
                        <a:t>1</a:t>
                      </a:r>
                      <a:endParaRPr lang="en-US" sz="700" b="0" i="0" u="none" strike="noStrike" dirty="0">
                        <a:solidFill>
                          <a:srgbClr val="000000"/>
                        </a:solidFill>
                        <a:effectLst/>
                        <a:latin typeface="+mn-lt"/>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solidFill>
                  </a:tcPr>
                </a:tc>
                <a:tc>
                  <a:txBody>
                    <a:bodyPr/>
                    <a:lstStyle/>
                    <a:p>
                      <a:pPr algn="ctr" fontAlgn="b"/>
                      <a:r>
                        <a:rPr lang="en-US" sz="700" b="0" i="0" u="none" strike="noStrike">
                          <a:solidFill>
                            <a:srgbClr val="FFFFFF"/>
                          </a:solidFill>
                          <a:effectLst/>
                          <a:latin typeface="Arial" panose="020B0604020202020204" pitchFamily="34" charset="0"/>
                        </a:rPr>
                        <a:t>$42,217</a:t>
                      </a:r>
                      <a:endParaRPr lang="en-US" sz="700" b="0" i="0" u="none" strike="noStrike" dirty="0">
                        <a:solidFill>
                          <a:srgbClr val="FFFFFF"/>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0000"/>
                    </a:solidFill>
                  </a:tcPr>
                </a:tc>
                <a:tc>
                  <a:txBody>
                    <a:bodyPr/>
                    <a:lstStyle/>
                    <a:p>
                      <a:pPr algn="ctr" fontAlgn="b"/>
                      <a:r>
                        <a:rPr lang="en-US" sz="700" b="0" i="0" u="none" strike="noStrike">
                          <a:solidFill>
                            <a:srgbClr val="000000"/>
                          </a:solidFill>
                          <a:effectLst/>
                          <a:latin typeface="Arial" panose="020B0604020202020204" pitchFamily="34" charset="0"/>
                        </a:rPr>
                        <a:t>2.7%</a:t>
                      </a:r>
                      <a:endParaRPr lang="en-US" sz="7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700" b="0" i="0" u="none" strike="noStrike">
                          <a:solidFill>
                            <a:srgbClr val="FFFFFF"/>
                          </a:solidFill>
                          <a:effectLst/>
                          <a:latin typeface="Arial" panose="020B0604020202020204" pitchFamily="34" charset="0"/>
                        </a:rPr>
                        <a:t>17.8%</a:t>
                      </a:r>
                      <a:endParaRPr lang="en-US" sz="700" b="0" i="0" u="none" strike="noStrike" dirty="0">
                        <a:solidFill>
                          <a:srgbClr val="FFFFFF"/>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C00000"/>
                    </a:solidFill>
                  </a:tcPr>
                </a:tc>
                <a:tc>
                  <a:txBody>
                    <a:bodyPr/>
                    <a:lstStyle/>
                    <a:p>
                      <a:pPr algn="ctr" fontAlgn="b"/>
                      <a:r>
                        <a:rPr lang="en-US" sz="700" b="0" i="0" u="none" strike="noStrike">
                          <a:solidFill>
                            <a:srgbClr val="FFFFFF"/>
                          </a:solidFill>
                          <a:effectLst/>
                          <a:latin typeface="Arial" panose="020B0604020202020204" pitchFamily="34" charset="0"/>
                        </a:rPr>
                        <a:t>16.2%</a:t>
                      </a:r>
                      <a:endParaRPr lang="en-US" sz="700" b="0" i="0" u="none" strike="noStrike" dirty="0">
                        <a:solidFill>
                          <a:srgbClr val="FFFFFF"/>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C00000"/>
                    </a:solidFill>
                  </a:tcPr>
                </a:tc>
                <a:tc>
                  <a:txBody>
                    <a:bodyPr/>
                    <a:lstStyle/>
                    <a:p>
                      <a:pPr algn="ctr" fontAlgn="b"/>
                      <a:r>
                        <a:rPr lang="en-US" sz="700" b="0" i="0" u="none" strike="noStrike">
                          <a:solidFill>
                            <a:srgbClr val="FFFFFF"/>
                          </a:solidFill>
                          <a:effectLst/>
                          <a:latin typeface="Arial" panose="020B0604020202020204" pitchFamily="34" charset="0"/>
                        </a:rPr>
                        <a:t>21.3%</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0000"/>
                    </a:solidFill>
                  </a:tcPr>
                </a:tc>
                <a:tc>
                  <a:txBody>
                    <a:bodyPr/>
                    <a:lstStyle/>
                    <a:p>
                      <a:pPr algn="ctr" fontAlgn="b"/>
                      <a:endParaRPr lang="en-US" sz="7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solidFill>
                  </a:tcPr>
                </a:tc>
                <a:tc>
                  <a:txBody>
                    <a:bodyPr/>
                    <a:lstStyle/>
                    <a:p>
                      <a:pPr algn="ctr" fontAlgn="b"/>
                      <a:r>
                        <a:rPr lang="en-US" sz="700" b="0" i="0" u="none" strike="noStrike">
                          <a:solidFill>
                            <a:srgbClr val="FFFFFF"/>
                          </a:solidFill>
                          <a:effectLst/>
                          <a:latin typeface="+mn-lt"/>
                        </a:rPr>
                        <a:t>14.9%</a:t>
                      </a:r>
                      <a:endParaRPr lang="en-US" sz="700" b="0" i="0" u="none" strike="noStrike" dirty="0">
                        <a:solidFill>
                          <a:srgbClr val="FFFFFF"/>
                        </a:solidFill>
                        <a:effectLst/>
                        <a:latin typeface="+mn-lt"/>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0000"/>
                    </a:solidFill>
                  </a:tcPr>
                </a:tc>
                <a:tc>
                  <a:txBody>
                    <a:bodyPr/>
                    <a:lstStyle/>
                    <a:p>
                      <a:pPr algn="ctr" fontAlgn="b"/>
                      <a:r>
                        <a:rPr lang="en-US" sz="700" b="0" i="0" u="none" strike="noStrike">
                          <a:solidFill>
                            <a:srgbClr val="000000"/>
                          </a:solidFill>
                          <a:effectLst/>
                          <a:latin typeface="+mn-lt"/>
                        </a:rPr>
                        <a:t>18.5%</a:t>
                      </a:r>
                      <a:endParaRPr lang="en-US" sz="700" b="0" i="0" u="none" strike="noStrike" dirty="0">
                        <a:solidFill>
                          <a:srgbClr val="000000"/>
                        </a:solidFill>
                        <a:effectLst/>
                        <a:latin typeface="+mn-lt"/>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89955942"/>
                  </a:ext>
                </a:extLst>
              </a:tr>
              <a:tr h="161362">
                <a:tc>
                  <a:txBody>
                    <a:bodyPr/>
                    <a:lstStyle/>
                    <a:p>
                      <a:pPr algn="l" fontAlgn="b"/>
                      <a:r>
                        <a:rPr lang="en-US" sz="700" b="0" i="0" u="none" strike="noStrike">
                          <a:solidFill>
                            <a:srgbClr val="000000"/>
                          </a:solidFill>
                          <a:effectLst/>
                          <a:latin typeface="+mn-lt"/>
                        </a:rPr>
                        <a:t>43211 - Columbus, OH</a:t>
                      </a:r>
                      <a:endParaRPr lang="en-US" sz="700" b="0" i="0" u="none" strike="noStrike" dirty="0">
                        <a:solidFill>
                          <a:srgbClr val="000000"/>
                        </a:solidFill>
                        <a:effectLst/>
                        <a:latin typeface="+mn-lt"/>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700" b="0" i="0" u="none" strike="noStrike">
                          <a:solidFill>
                            <a:srgbClr val="000000"/>
                          </a:solidFill>
                          <a:effectLst/>
                          <a:latin typeface="+mn-lt"/>
                        </a:rPr>
                        <a:t>1</a:t>
                      </a:r>
                      <a:endParaRPr lang="en-US" sz="700" b="0" i="0" u="none" strike="noStrike" dirty="0">
                        <a:solidFill>
                          <a:srgbClr val="000000"/>
                        </a:solidFill>
                        <a:effectLst/>
                        <a:latin typeface="+mn-lt"/>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solidFill>
                  </a:tcPr>
                </a:tc>
                <a:tc>
                  <a:txBody>
                    <a:bodyPr/>
                    <a:lstStyle/>
                    <a:p>
                      <a:pPr algn="ctr" fontAlgn="b"/>
                      <a:r>
                        <a:rPr lang="en-US" sz="700" b="0" i="0" u="none" strike="noStrike">
                          <a:solidFill>
                            <a:srgbClr val="FFFFFF"/>
                          </a:solidFill>
                          <a:effectLst/>
                          <a:latin typeface="Arial" panose="020B0604020202020204" pitchFamily="34" charset="0"/>
                        </a:rPr>
                        <a:t>$30,106</a:t>
                      </a:r>
                      <a:endParaRPr lang="en-US" sz="700" b="0" i="0" u="none" strike="noStrike" dirty="0">
                        <a:solidFill>
                          <a:srgbClr val="FFFFFF"/>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0000"/>
                    </a:solidFill>
                  </a:tcPr>
                </a:tc>
                <a:tc>
                  <a:txBody>
                    <a:bodyPr/>
                    <a:lstStyle/>
                    <a:p>
                      <a:pPr algn="ctr" fontAlgn="b"/>
                      <a:r>
                        <a:rPr lang="en-US" sz="700" b="0" i="0" u="none" strike="noStrike">
                          <a:solidFill>
                            <a:srgbClr val="FFFFFF"/>
                          </a:solidFill>
                          <a:effectLst/>
                          <a:latin typeface="Arial" panose="020B0604020202020204" pitchFamily="34" charset="0"/>
                        </a:rPr>
                        <a:t>7.9%</a:t>
                      </a:r>
                      <a:endParaRPr lang="en-US" sz="700" b="0" i="0" u="none" strike="noStrike" dirty="0">
                        <a:solidFill>
                          <a:srgbClr val="FFFFFF"/>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C00000"/>
                    </a:solidFill>
                  </a:tcPr>
                </a:tc>
                <a:tc>
                  <a:txBody>
                    <a:bodyPr/>
                    <a:lstStyle/>
                    <a:p>
                      <a:pPr algn="ctr" fontAlgn="b"/>
                      <a:r>
                        <a:rPr lang="en-US" sz="700" b="0" i="0" u="none" strike="noStrike">
                          <a:solidFill>
                            <a:srgbClr val="FFFFFF"/>
                          </a:solidFill>
                          <a:effectLst/>
                          <a:latin typeface="Arial" panose="020B0604020202020204" pitchFamily="34" charset="0"/>
                        </a:rPr>
                        <a:t>35.7%</a:t>
                      </a:r>
                      <a:endParaRPr lang="en-US" sz="700" b="0" i="0" u="none" strike="noStrike" dirty="0">
                        <a:solidFill>
                          <a:srgbClr val="FFFFFF"/>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C00000"/>
                    </a:solidFill>
                  </a:tcPr>
                </a:tc>
                <a:tc>
                  <a:txBody>
                    <a:bodyPr/>
                    <a:lstStyle/>
                    <a:p>
                      <a:pPr algn="ctr" fontAlgn="b"/>
                      <a:r>
                        <a:rPr lang="en-US" sz="700" b="0" i="0" u="none" strike="noStrike">
                          <a:solidFill>
                            <a:srgbClr val="FFFFFF"/>
                          </a:solidFill>
                          <a:effectLst/>
                          <a:latin typeface="Arial" panose="020B0604020202020204" pitchFamily="34" charset="0"/>
                        </a:rPr>
                        <a:t>13.6%</a:t>
                      </a:r>
                      <a:endParaRPr lang="en-US" sz="700" b="0" i="0" u="none" strike="noStrike" dirty="0">
                        <a:solidFill>
                          <a:srgbClr val="FFFFFF"/>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C00000"/>
                    </a:solidFill>
                  </a:tcPr>
                </a:tc>
                <a:tc>
                  <a:txBody>
                    <a:bodyPr/>
                    <a:lstStyle/>
                    <a:p>
                      <a:pPr algn="ctr" fontAlgn="b"/>
                      <a:r>
                        <a:rPr lang="en-US" sz="700" b="0" i="0" u="none" strike="noStrike">
                          <a:solidFill>
                            <a:srgbClr val="FFFFFF"/>
                          </a:solidFill>
                          <a:effectLst/>
                          <a:latin typeface="Arial" panose="020B0604020202020204" pitchFamily="34" charset="0"/>
                        </a:rPr>
                        <a:t>37.6%</a:t>
                      </a:r>
                      <a:endParaRPr lang="en-US" sz="700" b="0" i="0" u="none" strike="noStrike" dirty="0">
                        <a:solidFill>
                          <a:srgbClr val="FFFFFF"/>
                        </a:solidFill>
                        <a:effectLst/>
                        <a:latin typeface="Arial" panose="020B0604020202020204" pitchFamily="34" charset="0"/>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0000"/>
                    </a:solidFill>
                  </a:tcPr>
                </a:tc>
                <a:tc>
                  <a:txBody>
                    <a:bodyPr/>
                    <a:lstStyle/>
                    <a:p>
                      <a:pPr algn="ctr" fontAlgn="b"/>
                      <a:endParaRPr lang="en-US" sz="7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solidFill>
                  </a:tcPr>
                </a:tc>
                <a:tc>
                  <a:txBody>
                    <a:bodyPr/>
                    <a:lstStyle/>
                    <a:p>
                      <a:pPr algn="ctr" fontAlgn="b"/>
                      <a:r>
                        <a:rPr lang="en-US" sz="700" b="0" i="0" u="none" strike="noStrike">
                          <a:solidFill>
                            <a:srgbClr val="FFFFFF"/>
                          </a:solidFill>
                          <a:effectLst/>
                          <a:latin typeface="+mn-lt"/>
                        </a:rPr>
                        <a:t>18.5%</a:t>
                      </a:r>
                      <a:endParaRPr lang="en-US" sz="700" b="0" i="0" u="none" strike="noStrike" dirty="0">
                        <a:solidFill>
                          <a:srgbClr val="FFFFFF"/>
                        </a:solidFill>
                        <a:effectLst/>
                        <a:latin typeface="+mn-lt"/>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0000"/>
                    </a:solidFill>
                  </a:tcPr>
                </a:tc>
                <a:tc>
                  <a:txBody>
                    <a:bodyPr/>
                    <a:lstStyle/>
                    <a:p>
                      <a:pPr algn="ctr" fontAlgn="b"/>
                      <a:r>
                        <a:rPr lang="en-US" sz="700" b="0" i="0" u="none" strike="noStrike">
                          <a:solidFill>
                            <a:srgbClr val="FFFFFF"/>
                          </a:solidFill>
                          <a:effectLst/>
                          <a:latin typeface="+mn-lt"/>
                        </a:rPr>
                        <a:t>24.0%</a:t>
                      </a:r>
                      <a:endParaRPr lang="en-US" sz="700" b="0" i="0" u="none" strike="noStrike" dirty="0">
                        <a:solidFill>
                          <a:srgbClr val="FFFFFF"/>
                        </a:solidFill>
                        <a:effectLst/>
                        <a:latin typeface="+mn-l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770850198"/>
                  </a:ext>
                </a:extLst>
              </a:tr>
              <a:tr h="161362">
                <a:tc>
                  <a:txBody>
                    <a:bodyPr/>
                    <a:lstStyle/>
                    <a:p>
                      <a:pPr algn="l" fontAlgn="b"/>
                      <a:r>
                        <a:rPr lang="en-US" sz="700" b="0" i="0" u="none" strike="noStrike">
                          <a:solidFill>
                            <a:srgbClr val="000000"/>
                          </a:solidFill>
                          <a:effectLst/>
                          <a:latin typeface="+mn-lt"/>
                        </a:rPr>
                        <a:t>43213 - Columbus, OH</a:t>
                      </a:r>
                      <a:endParaRPr lang="en-US" sz="700" b="0" i="0" u="none" strike="noStrike" dirty="0">
                        <a:solidFill>
                          <a:srgbClr val="000000"/>
                        </a:solidFill>
                        <a:effectLst/>
                        <a:latin typeface="+mn-lt"/>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700" b="0" i="0" u="none" strike="noStrike">
                          <a:solidFill>
                            <a:srgbClr val="000000"/>
                          </a:solidFill>
                          <a:effectLst/>
                          <a:latin typeface="+mn-lt"/>
                        </a:rPr>
                        <a:t>1</a:t>
                      </a:r>
                      <a:endParaRPr lang="en-US" sz="700" b="0" i="0" u="none" strike="noStrike" dirty="0">
                        <a:solidFill>
                          <a:srgbClr val="000000"/>
                        </a:solidFill>
                        <a:effectLst/>
                        <a:latin typeface="+mn-lt"/>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solidFill>
                  </a:tcPr>
                </a:tc>
                <a:tc>
                  <a:txBody>
                    <a:bodyPr/>
                    <a:lstStyle/>
                    <a:p>
                      <a:pPr algn="ctr" fontAlgn="b"/>
                      <a:r>
                        <a:rPr lang="en-US" sz="700" b="0" i="0" u="none" strike="noStrike">
                          <a:solidFill>
                            <a:srgbClr val="FFFFFF"/>
                          </a:solidFill>
                          <a:effectLst/>
                          <a:latin typeface="Arial" panose="020B0604020202020204" pitchFamily="34" charset="0"/>
                        </a:rPr>
                        <a:t>$48,195</a:t>
                      </a:r>
                      <a:endParaRPr lang="en-US" sz="700" b="0" i="0" u="none" strike="noStrike" dirty="0">
                        <a:solidFill>
                          <a:srgbClr val="FFFFFF"/>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0000"/>
                    </a:solidFill>
                  </a:tcPr>
                </a:tc>
                <a:tc>
                  <a:txBody>
                    <a:bodyPr/>
                    <a:lstStyle/>
                    <a:p>
                      <a:pPr algn="ctr" fontAlgn="b"/>
                      <a:r>
                        <a:rPr lang="en-US" sz="700" b="0" i="0" u="none" strike="noStrike">
                          <a:solidFill>
                            <a:srgbClr val="FFFFFF"/>
                          </a:solidFill>
                          <a:effectLst/>
                          <a:latin typeface="Arial" panose="020B0604020202020204" pitchFamily="34" charset="0"/>
                        </a:rPr>
                        <a:t>5.8%</a:t>
                      </a:r>
                      <a:endParaRPr lang="en-US" sz="700" b="0" i="0" u="none" strike="noStrike" dirty="0">
                        <a:solidFill>
                          <a:srgbClr val="FFFFFF"/>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C00000"/>
                    </a:solidFill>
                  </a:tcPr>
                </a:tc>
                <a:tc>
                  <a:txBody>
                    <a:bodyPr/>
                    <a:lstStyle/>
                    <a:p>
                      <a:pPr algn="ctr" fontAlgn="b"/>
                      <a:r>
                        <a:rPr lang="en-US" sz="700" b="0" i="0" u="none" strike="noStrike">
                          <a:solidFill>
                            <a:srgbClr val="FFFFFF"/>
                          </a:solidFill>
                          <a:effectLst/>
                          <a:latin typeface="Arial" panose="020B0604020202020204" pitchFamily="34" charset="0"/>
                        </a:rPr>
                        <a:t>17.2%</a:t>
                      </a:r>
                      <a:endParaRPr lang="en-US" sz="700" b="0" i="0" u="none" strike="noStrike" dirty="0">
                        <a:solidFill>
                          <a:srgbClr val="FFFFFF"/>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C00000"/>
                    </a:solidFill>
                  </a:tcPr>
                </a:tc>
                <a:tc>
                  <a:txBody>
                    <a:bodyPr/>
                    <a:lstStyle/>
                    <a:p>
                      <a:pPr algn="ctr" fontAlgn="b"/>
                      <a:r>
                        <a:rPr lang="en-US" sz="700" b="0" i="0" u="none" strike="noStrike">
                          <a:solidFill>
                            <a:srgbClr val="000000"/>
                          </a:solidFill>
                          <a:effectLst/>
                          <a:latin typeface="Arial" panose="020B0604020202020204" pitchFamily="34" charset="0"/>
                        </a:rPr>
                        <a:t>12.4%</a:t>
                      </a:r>
                      <a:endParaRPr lang="en-US" sz="7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700" b="0" i="0" u="none" strike="noStrike">
                          <a:solidFill>
                            <a:srgbClr val="FFFFFF"/>
                          </a:solidFill>
                          <a:effectLst/>
                          <a:latin typeface="Arial" panose="020B0604020202020204" pitchFamily="34" charset="0"/>
                        </a:rPr>
                        <a:t>18.9%</a:t>
                      </a:r>
                      <a:endParaRPr lang="en-US" sz="700" b="0" i="0" u="none" strike="noStrike" dirty="0">
                        <a:solidFill>
                          <a:srgbClr val="FFFFFF"/>
                        </a:solidFill>
                        <a:effectLst/>
                        <a:latin typeface="Arial" panose="020B0604020202020204" pitchFamily="34" charset="0"/>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0000"/>
                    </a:solidFill>
                  </a:tcPr>
                </a:tc>
                <a:tc>
                  <a:txBody>
                    <a:bodyPr/>
                    <a:lstStyle/>
                    <a:p>
                      <a:pPr algn="ctr" fontAlgn="b"/>
                      <a:endParaRPr lang="en-US" sz="7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solidFill>
                  </a:tcPr>
                </a:tc>
                <a:tc>
                  <a:txBody>
                    <a:bodyPr/>
                    <a:lstStyle/>
                    <a:p>
                      <a:pPr algn="ctr" fontAlgn="b"/>
                      <a:r>
                        <a:rPr lang="en-US" sz="700" b="0" i="0" u="none" strike="noStrike">
                          <a:solidFill>
                            <a:srgbClr val="FFFFFF"/>
                          </a:solidFill>
                          <a:effectLst/>
                          <a:latin typeface="+mn-lt"/>
                        </a:rPr>
                        <a:t>14.4%</a:t>
                      </a:r>
                      <a:endParaRPr lang="en-US" sz="700" b="0" i="0" u="none" strike="noStrike" dirty="0">
                        <a:solidFill>
                          <a:srgbClr val="FFFFFF"/>
                        </a:solidFill>
                        <a:effectLst/>
                        <a:latin typeface="+mn-lt"/>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0000"/>
                    </a:solidFill>
                  </a:tcPr>
                </a:tc>
                <a:tc>
                  <a:txBody>
                    <a:bodyPr/>
                    <a:lstStyle/>
                    <a:p>
                      <a:pPr algn="ctr" fontAlgn="b"/>
                      <a:r>
                        <a:rPr lang="en-US" sz="700" b="0" i="0" u="none" strike="noStrike">
                          <a:solidFill>
                            <a:srgbClr val="FFFFFF"/>
                          </a:solidFill>
                          <a:effectLst/>
                          <a:latin typeface="+mn-lt"/>
                        </a:rPr>
                        <a:t>20.0%</a:t>
                      </a:r>
                      <a:endParaRPr lang="en-US" sz="700" b="0" i="0" u="none" strike="noStrike" dirty="0">
                        <a:solidFill>
                          <a:srgbClr val="FFFFFF"/>
                        </a:solidFill>
                        <a:effectLst/>
                        <a:latin typeface="+mn-l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123294609"/>
                  </a:ext>
                </a:extLst>
              </a:tr>
              <a:tr h="161362">
                <a:tc>
                  <a:txBody>
                    <a:bodyPr/>
                    <a:lstStyle/>
                    <a:p>
                      <a:pPr algn="l" fontAlgn="b"/>
                      <a:r>
                        <a:rPr lang="en-US" sz="700" b="0" i="0" u="none" strike="noStrike">
                          <a:solidFill>
                            <a:srgbClr val="000000"/>
                          </a:solidFill>
                          <a:effectLst/>
                          <a:latin typeface="+mn-lt"/>
                        </a:rPr>
                        <a:t>43224 - Columbus, OH</a:t>
                      </a:r>
                      <a:endParaRPr lang="en-US" sz="700" b="0" i="0" u="none" strike="noStrike" dirty="0">
                        <a:solidFill>
                          <a:srgbClr val="000000"/>
                        </a:solidFill>
                        <a:effectLst/>
                        <a:latin typeface="+mn-lt"/>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700" b="0" i="0" u="none" strike="noStrike">
                          <a:solidFill>
                            <a:srgbClr val="000000"/>
                          </a:solidFill>
                          <a:effectLst/>
                          <a:latin typeface="+mn-lt"/>
                        </a:rPr>
                        <a:t>1</a:t>
                      </a:r>
                      <a:endParaRPr lang="en-US" sz="700" b="0" i="0" u="none" strike="noStrike" dirty="0">
                        <a:solidFill>
                          <a:srgbClr val="000000"/>
                        </a:solidFill>
                        <a:effectLst/>
                        <a:latin typeface="+mn-lt"/>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solidFill>
                  </a:tcPr>
                </a:tc>
                <a:tc>
                  <a:txBody>
                    <a:bodyPr/>
                    <a:lstStyle/>
                    <a:p>
                      <a:pPr algn="ctr" fontAlgn="b"/>
                      <a:r>
                        <a:rPr lang="en-US" sz="700" b="0" i="0" u="none" strike="noStrike">
                          <a:solidFill>
                            <a:srgbClr val="FFFFFF"/>
                          </a:solidFill>
                          <a:effectLst/>
                          <a:latin typeface="Arial" panose="020B0604020202020204" pitchFamily="34" charset="0"/>
                        </a:rPr>
                        <a:t>$42,890</a:t>
                      </a:r>
                      <a:endParaRPr lang="en-US" sz="700" b="0" i="0" u="none" strike="noStrike" dirty="0">
                        <a:solidFill>
                          <a:srgbClr val="FFFFFF"/>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0000"/>
                    </a:solidFill>
                  </a:tcPr>
                </a:tc>
                <a:tc>
                  <a:txBody>
                    <a:bodyPr/>
                    <a:lstStyle/>
                    <a:p>
                      <a:pPr algn="ctr" fontAlgn="b"/>
                      <a:r>
                        <a:rPr lang="en-US" sz="700" b="0" i="0" u="none" strike="noStrike">
                          <a:solidFill>
                            <a:srgbClr val="FFFFFF"/>
                          </a:solidFill>
                          <a:effectLst/>
                          <a:latin typeface="Arial" panose="020B0604020202020204" pitchFamily="34" charset="0"/>
                        </a:rPr>
                        <a:t>5.8%</a:t>
                      </a:r>
                      <a:endParaRPr lang="en-US" sz="700" b="0" i="0" u="none" strike="noStrike" dirty="0">
                        <a:solidFill>
                          <a:srgbClr val="FFFFFF"/>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C00000"/>
                    </a:solidFill>
                  </a:tcPr>
                </a:tc>
                <a:tc>
                  <a:txBody>
                    <a:bodyPr/>
                    <a:lstStyle/>
                    <a:p>
                      <a:pPr algn="ctr" fontAlgn="b"/>
                      <a:r>
                        <a:rPr lang="en-US" sz="700" b="0" i="0" u="none" strike="noStrike">
                          <a:solidFill>
                            <a:srgbClr val="FFFFFF"/>
                          </a:solidFill>
                          <a:effectLst/>
                          <a:latin typeface="Arial" panose="020B0604020202020204" pitchFamily="34" charset="0"/>
                        </a:rPr>
                        <a:t>21.8%</a:t>
                      </a:r>
                      <a:endParaRPr lang="en-US" sz="700" b="0" i="0" u="none" strike="noStrike" dirty="0">
                        <a:solidFill>
                          <a:srgbClr val="FFFFFF"/>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C00000"/>
                    </a:solidFill>
                  </a:tcPr>
                </a:tc>
                <a:tc>
                  <a:txBody>
                    <a:bodyPr/>
                    <a:lstStyle/>
                    <a:p>
                      <a:pPr algn="ctr" fontAlgn="b"/>
                      <a:r>
                        <a:rPr lang="en-US" sz="700" b="0" i="0" u="none" strike="noStrike">
                          <a:solidFill>
                            <a:srgbClr val="000000"/>
                          </a:solidFill>
                          <a:effectLst/>
                          <a:latin typeface="Arial" panose="020B0604020202020204" pitchFamily="34" charset="0"/>
                        </a:rPr>
                        <a:t>13.0%</a:t>
                      </a:r>
                      <a:endParaRPr lang="en-US" sz="7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700" b="0" i="0" u="none" strike="noStrike">
                          <a:solidFill>
                            <a:srgbClr val="FFFFFF"/>
                          </a:solidFill>
                          <a:effectLst/>
                          <a:latin typeface="Arial" panose="020B0604020202020204" pitchFamily="34" charset="0"/>
                        </a:rPr>
                        <a:t>24.7%</a:t>
                      </a:r>
                      <a:endParaRPr lang="en-US" sz="700" b="0" i="0" u="none" strike="noStrike" dirty="0">
                        <a:solidFill>
                          <a:srgbClr val="FFFFFF"/>
                        </a:solidFill>
                        <a:effectLst/>
                        <a:latin typeface="Arial" panose="020B0604020202020204" pitchFamily="34" charset="0"/>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0000"/>
                    </a:solidFill>
                  </a:tcPr>
                </a:tc>
                <a:tc>
                  <a:txBody>
                    <a:bodyPr/>
                    <a:lstStyle/>
                    <a:p>
                      <a:pPr algn="ctr" fontAlgn="b"/>
                      <a:endParaRPr lang="en-US" sz="7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solidFill>
                  </a:tcPr>
                </a:tc>
                <a:tc>
                  <a:txBody>
                    <a:bodyPr/>
                    <a:lstStyle/>
                    <a:p>
                      <a:pPr algn="ctr" fontAlgn="b"/>
                      <a:r>
                        <a:rPr lang="en-US" sz="700" b="0" i="0" u="none" strike="noStrike">
                          <a:solidFill>
                            <a:srgbClr val="FFFFFF"/>
                          </a:solidFill>
                          <a:effectLst/>
                          <a:latin typeface="+mn-lt"/>
                        </a:rPr>
                        <a:t>14.7%</a:t>
                      </a:r>
                      <a:endParaRPr lang="en-US" sz="700" b="0" i="0" u="none" strike="noStrike" dirty="0">
                        <a:solidFill>
                          <a:srgbClr val="FFFFFF"/>
                        </a:solidFill>
                        <a:effectLst/>
                        <a:latin typeface="+mn-lt"/>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0000"/>
                    </a:solidFill>
                  </a:tcPr>
                </a:tc>
                <a:tc>
                  <a:txBody>
                    <a:bodyPr/>
                    <a:lstStyle/>
                    <a:p>
                      <a:pPr algn="ctr" fontAlgn="b"/>
                      <a:r>
                        <a:rPr lang="en-US" sz="700" b="0" i="0" u="none" strike="noStrike">
                          <a:solidFill>
                            <a:srgbClr val="FFFFFF"/>
                          </a:solidFill>
                          <a:effectLst/>
                          <a:latin typeface="+mn-lt"/>
                        </a:rPr>
                        <a:t>21.3%</a:t>
                      </a:r>
                      <a:endParaRPr lang="en-US" sz="700" b="0" i="0" u="none" strike="noStrike" dirty="0">
                        <a:solidFill>
                          <a:srgbClr val="FFFFFF"/>
                        </a:solidFill>
                        <a:effectLst/>
                        <a:latin typeface="+mn-l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526752846"/>
                  </a:ext>
                </a:extLst>
              </a:tr>
              <a:tr h="161362">
                <a:tc>
                  <a:txBody>
                    <a:bodyPr/>
                    <a:lstStyle/>
                    <a:p>
                      <a:pPr algn="l" fontAlgn="b"/>
                      <a:r>
                        <a:rPr lang="en-US" sz="700" b="0" i="0" u="none" strike="noStrike">
                          <a:solidFill>
                            <a:srgbClr val="000000"/>
                          </a:solidFill>
                          <a:effectLst/>
                          <a:latin typeface="+mn-lt"/>
                        </a:rPr>
                        <a:t>44109 - Cleveland, OH</a:t>
                      </a:r>
                      <a:endParaRPr lang="en-US" sz="700" b="0" i="0" u="none" strike="noStrike" dirty="0">
                        <a:solidFill>
                          <a:srgbClr val="000000"/>
                        </a:solidFill>
                        <a:effectLst/>
                        <a:latin typeface="+mn-lt"/>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700" b="0" i="0" u="none" strike="noStrike">
                          <a:solidFill>
                            <a:srgbClr val="000000"/>
                          </a:solidFill>
                          <a:effectLst/>
                          <a:latin typeface="+mn-lt"/>
                        </a:rPr>
                        <a:t>1</a:t>
                      </a:r>
                      <a:endParaRPr lang="en-US" sz="700" b="0" i="0" u="none" strike="noStrike" dirty="0">
                        <a:solidFill>
                          <a:srgbClr val="000000"/>
                        </a:solidFill>
                        <a:effectLst/>
                        <a:latin typeface="+mn-lt"/>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solidFill>
                  </a:tcPr>
                </a:tc>
                <a:tc>
                  <a:txBody>
                    <a:bodyPr/>
                    <a:lstStyle/>
                    <a:p>
                      <a:pPr algn="ctr" fontAlgn="b"/>
                      <a:r>
                        <a:rPr lang="en-US" sz="700" b="0" i="0" u="none" strike="noStrike">
                          <a:solidFill>
                            <a:srgbClr val="FFFFFF"/>
                          </a:solidFill>
                          <a:effectLst/>
                          <a:latin typeface="Arial" panose="020B0604020202020204" pitchFamily="34" charset="0"/>
                        </a:rPr>
                        <a:t>$36,777</a:t>
                      </a:r>
                      <a:endParaRPr lang="en-US" sz="700" b="0" i="0" u="none" strike="noStrike" dirty="0">
                        <a:solidFill>
                          <a:srgbClr val="FFFFFF"/>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0000"/>
                    </a:solidFill>
                  </a:tcPr>
                </a:tc>
                <a:tc>
                  <a:txBody>
                    <a:bodyPr/>
                    <a:lstStyle/>
                    <a:p>
                      <a:pPr algn="ctr" fontAlgn="b"/>
                      <a:r>
                        <a:rPr lang="en-US" sz="700" b="0" i="0" u="none" strike="noStrike">
                          <a:solidFill>
                            <a:srgbClr val="FFFFFF"/>
                          </a:solidFill>
                          <a:effectLst/>
                          <a:latin typeface="Arial" panose="020B0604020202020204" pitchFamily="34" charset="0"/>
                        </a:rPr>
                        <a:t>7.3%</a:t>
                      </a:r>
                    </a:p>
                  </a:txBody>
                  <a:tcPr marL="0" marR="0" marT="0" marB="0" anchor="ctr">
                    <a:lnL>
                      <a:noFill/>
                    </a:lnL>
                    <a:lnR>
                      <a:noFill/>
                    </a:lnR>
                    <a:lnT>
                      <a:noFill/>
                    </a:lnT>
                    <a:lnB>
                      <a:noFill/>
                    </a:lnB>
                    <a:lnTlToBr w="12700" cmpd="sng">
                      <a:noFill/>
                      <a:prstDash val="solid"/>
                    </a:lnTlToBr>
                    <a:lnBlToTr w="12700" cmpd="sng">
                      <a:noFill/>
                      <a:prstDash val="solid"/>
                    </a:lnBlToTr>
                    <a:solidFill>
                      <a:srgbClr val="C00000"/>
                    </a:solidFill>
                  </a:tcPr>
                </a:tc>
                <a:tc>
                  <a:txBody>
                    <a:bodyPr/>
                    <a:lstStyle/>
                    <a:p>
                      <a:pPr algn="ctr" fontAlgn="b"/>
                      <a:r>
                        <a:rPr lang="en-US" sz="700" b="0" i="0" u="none" strike="noStrike">
                          <a:solidFill>
                            <a:srgbClr val="FFFFFF"/>
                          </a:solidFill>
                          <a:effectLst/>
                          <a:latin typeface="Arial" panose="020B0604020202020204" pitchFamily="34" charset="0"/>
                        </a:rPr>
                        <a:t>30.3%</a:t>
                      </a:r>
                      <a:endParaRPr lang="en-US" sz="700" b="0" i="0" u="none" strike="noStrike" dirty="0">
                        <a:solidFill>
                          <a:srgbClr val="FFFFFF"/>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C00000"/>
                    </a:solidFill>
                  </a:tcPr>
                </a:tc>
                <a:tc>
                  <a:txBody>
                    <a:bodyPr/>
                    <a:lstStyle/>
                    <a:p>
                      <a:pPr algn="ctr" fontAlgn="b"/>
                      <a:r>
                        <a:rPr lang="en-US" sz="700" b="0" i="0" u="none" strike="noStrike">
                          <a:solidFill>
                            <a:srgbClr val="000000"/>
                          </a:solidFill>
                          <a:effectLst/>
                          <a:latin typeface="Arial" panose="020B0604020202020204" pitchFamily="34" charset="0"/>
                        </a:rPr>
                        <a:t>9.9%</a:t>
                      </a:r>
                      <a:endParaRPr lang="en-US" sz="7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700" b="0" i="0" u="none" strike="noStrike">
                          <a:solidFill>
                            <a:srgbClr val="FFFFFF"/>
                          </a:solidFill>
                          <a:effectLst/>
                          <a:latin typeface="Arial" panose="020B0604020202020204" pitchFamily="34" charset="0"/>
                        </a:rPr>
                        <a:t>25.9%</a:t>
                      </a:r>
                      <a:endParaRPr lang="en-US" sz="700" b="0" i="0" u="none" strike="noStrike" dirty="0">
                        <a:solidFill>
                          <a:srgbClr val="FFFFFF"/>
                        </a:solidFill>
                        <a:effectLst/>
                        <a:latin typeface="Arial" panose="020B0604020202020204" pitchFamily="34" charset="0"/>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0000"/>
                    </a:solidFill>
                  </a:tcPr>
                </a:tc>
                <a:tc>
                  <a:txBody>
                    <a:bodyPr/>
                    <a:lstStyle/>
                    <a:p>
                      <a:pPr algn="ctr" fontAlgn="b"/>
                      <a:endParaRPr lang="en-US" sz="7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solidFill>
                  </a:tcPr>
                </a:tc>
                <a:tc>
                  <a:txBody>
                    <a:bodyPr/>
                    <a:lstStyle/>
                    <a:p>
                      <a:pPr algn="ctr" fontAlgn="b"/>
                      <a:r>
                        <a:rPr lang="en-US" sz="700" b="0" i="0" u="none" strike="noStrike">
                          <a:solidFill>
                            <a:srgbClr val="FFFFFF"/>
                          </a:solidFill>
                          <a:effectLst/>
                          <a:latin typeface="+mn-lt"/>
                        </a:rPr>
                        <a:t>16.6%</a:t>
                      </a:r>
                      <a:endParaRPr lang="en-US" sz="700" b="0" i="0" u="none" strike="noStrike" dirty="0">
                        <a:solidFill>
                          <a:srgbClr val="FFFFFF"/>
                        </a:solidFill>
                        <a:effectLst/>
                        <a:latin typeface="+mn-lt"/>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0000"/>
                    </a:solidFill>
                  </a:tcPr>
                </a:tc>
                <a:tc>
                  <a:txBody>
                    <a:bodyPr/>
                    <a:lstStyle/>
                    <a:p>
                      <a:pPr algn="ctr" fontAlgn="b"/>
                      <a:r>
                        <a:rPr lang="en-US" sz="700" b="0" i="0" u="none" strike="noStrike">
                          <a:solidFill>
                            <a:srgbClr val="FFFFFF"/>
                          </a:solidFill>
                          <a:effectLst/>
                          <a:latin typeface="+mn-lt"/>
                        </a:rPr>
                        <a:t>20.4%</a:t>
                      </a:r>
                      <a:endParaRPr lang="en-US" sz="700" b="0" i="0" u="none" strike="noStrike" dirty="0">
                        <a:solidFill>
                          <a:srgbClr val="FFFFFF"/>
                        </a:solidFill>
                        <a:effectLst/>
                        <a:latin typeface="+mn-l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257562148"/>
                  </a:ext>
                </a:extLst>
              </a:tr>
              <a:tr h="161362">
                <a:tc>
                  <a:txBody>
                    <a:bodyPr/>
                    <a:lstStyle/>
                    <a:p>
                      <a:pPr algn="l" fontAlgn="b"/>
                      <a:r>
                        <a:rPr lang="en-US" sz="700" b="0" i="0" u="none" strike="noStrike">
                          <a:solidFill>
                            <a:srgbClr val="000000"/>
                          </a:solidFill>
                          <a:effectLst/>
                          <a:latin typeface="+mn-lt"/>
                        </a:rPr>
                        <a:t>44111 - Cleveland, OH</a:t>
                      </a:r>
                      <a:endParaRPr lang="en-US" sz="700" b="0" i="0" u="none" strike="noStrike" dirty="0">
                        <a:solidFill>
                          <a:srgbClr val="000000"/>
                        </a:solidFill>
                        <a:effectLst/>
                        <a:latin typeface="+mn-lt"/>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700" b="0" i="0" u="none" strike="noStrike">
                          <a:solidFill>
                            <a:srgbClr val="000000"/>
                          </a:solidFill>
                          <a:effectLst/>
                          <a:latin typeface="+mn-lt"/>
                        </a:rPr>
                        <a:t>1</a:t>
                      </a:r>
                      <a:endParaRPr lang="en-US" sz="700" b="0" i="0" u="none" strike="noStrike" dirty="0">
                        <a:solidFill>
                          <a:srgbClr val="000000"/>
                        </a:solidFill>
                        <a:effectLst/>
                        <a:latin typeface="+mn-lt"/>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solidFill>
                  </a:tcPr>
                </a:tc>
                <a:tc>
                  <a:txBody>
                    <a:bodyPr/>
                    <a:lstStyle/>
                    <a:p>
                      <a:pPr algn="ctr" fontAlgn="b"/>
                      <a:r>
                        <a:rPr lang="en-US" sz="700" b="0" i="0" u="none" strike="noStrike">
                          <a:solidFill>
                            <a:srgbClr val="FFFFFF"/>
                          </a:solidFill>
                          <a:effectLst/>
                          <a:latin typeface="Arial" panose="020B0604020202020204" pitchFamily="34" charset="0"/>
                        </a:rPr>
                        <a:t>$47,076</a:t>
                      </a:r>
                      <a:endParaRPr lang="en-US" sz="700" b="0" i="0" u="none" strike="noStrike" dirty="0">
                        <a:solidFill>
                          <a:srgbClr val="FFFFFF"/>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0000"/>
                    </a:solidFill>
                  </a:tcPr>
                </a:tc>
                <a:tc>
                  <a:txBody>
                    <a:bodyPr/>
                    <a:lstStyle/>
                    <a:p>
                      <a:pPr algn="ctr" fontAlgn="b"/>
                      <a:r>
                        <a:rPr lang="en-US" sz="700" b="0" i="0" u="none" strike="noStrike">
                          <a:solidFill>
                            <a:srgbClr val="FFFFFF"/>
                          </a:solidFill>
                          <a:effectLst/>
                          <a:latin typeface="Arial" panose="020B0604020202020204" pitchFamily="34" charset="0"/>
                        </a:rPr>
                        <a:t>5.8%</a:t>
                      </a:r>
                    </a:p>
                  </a:txBody>
                  <a:tcPr marL="0" marR="0" marT="0" marB="0" anchor="ctr">
                    <a:lnL>
                      <a:noFill/>
                    </a:lnL>
                    <a:lnR>
                      <a:noFill/>
                    </a:lnR>
                    <a:lnT>
                      <a:noFill/>
                    </a:lnT>
                    <a:lnB>
                      <a:noFill/>
                    </a:lnB>
                    <a:lnTlToBr w="12700" cmpd="sng">
                      <a:noFill/>
                      <a:prstDash val="solid"/>
                    </a:lnTlToBr>
                    <a:lnBlToTr w="12700" cmpd="sng">
                      <a:noFill/>
                      <a:prstDash val="solid"/>
                    </a:lnBlToTr>
                    <a:solidFill>
                      <a:srgbClr val="C00000"/>
                    </a:solidFill>
                  </a:tcPr>
                </a:tc>
                <a:tc>
                  <a:txBody>
                    <a:bodyPr/>
                    <a:lstStyle/>
                    <a:p>
                      <a:pPr algn="ctr" fontAlgn="b"/>
                      <a:r>
                        <a:rPr lang="en-US" sz="700" b="0" i="0" u="none" strike="noStrike">
                          <a:solidFill>
                            <a:srgbClr val="FFFFFF"/>
                          </a:solidFill>
                          <a:effectLst/>
                          <a:latin typeface="Arial" panose="020B0604020202020204" pitchFamily="34" charset="0"/>
                        </a:rPr>
                        <a:t>24.2%</a:t>
                      </a:r>
                      <a:endParaRPr lang="en-US" sz="700" b="0" i="0" u="none" strike="noStrike" dirty="0">
                        <a:solidFill>
                          <a:srgbClr val="FFFFFF"/>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C00000"/>
                    </a:solidFill>
                  </a:tcPr>
                </a:tc>
                <a:tc>
                  <a:txBody>
                    <a:bodyPr/>
                    <a:lstStyle/>
                    <a:p>
                      <a:pPr algn="ctr" fontAlgn="b"/>
                      <a:r>
                        <a:rPr lang="en-US" sz="700" b="0" i="0" u="none" strike="noStrike">
                          <a:solidFill>
                            <a:srgbClr val="000000"/>
                          </a:solidFill>
                          <a:effectLst/>
                          <a:latin typeface="Arial" panose="020B0604020202020204" pitchFamily="34" charset="0"/>
                        </a:rPr>
                        <a:t>8.7%</a:t>
                      </a:r>
                      <a:endParaRPr lang="en-US" sz="7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700" b="0" i="0" u="none" strike="noStrike">
                          <a:solidFill>
                            <a:srgbClr val="FFFFFF"/>
                          </a:solidFill>
                          <a:effectLst/>
                          <a:latin typeface="Arial" panose="020B0604020202020204" pitchFamily="34" charset="0"/>
                        </a:rPr>
                        <a:t>21.8%</a:t>
                      </a:r>
                      <a:endParaRPr lang="en-US" sz="700" b="0" i="0" u="none" strike="noStrike" dirty="0">
                        <a:solidFill>
                          <a:srgbClr val="FFFFFF"/>
                        </a:solidFill>
                        <a:effectLst/>
                        <a:latin typeface="Arial" panose="020B0604020202020204" pitchFamily="34" charset="0"/>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00000"/>
                    </a:solidFill>
                  </a:tcPr>
                </a:tc>
                <a:tc>
                  <a:txBody>
                    <a:bodyPr/>
                    <a:lstStyle/>
                    <a:p>
                      <a:pPr algn="ctr" fontAlgn="b"/>
                      <a:endParaRPr lang="en-US" sz="7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solidFill>
                  </a:tcPr>
                </a:tc>
                <a:tc>
                  <a:txBody>
                    <a:bodyPr/>
                    <a:lstStyle/>
                    <a:p>
                      <a:pPr algn="ctr" fontAlgn="b"/>
                      <a:r>
                        <a:rPr lang="en-US" sz="700" b="0" i="0" u="none" strike="noStrike">
                          <a:solidFill>
                            <a:srgbClr val="FFFFFF"/>
                          </a:solidFill>
                          <a:effectLst/>
                          <a:latin typeface="+mn-lt"/>
                        </a:rPr>
                        <a:t>14.5%</a:t>
                      </a:r>
                      <a:endParaRPr lang="en-US" sz="700" b="0" i="0" u="none" strike="noStrike" dirty="0">
                        <a:solidFill>
                          <a:srgbClr val="FFFFFF"/>
                        </a:solidFill>
                        <a:effectLst/>
                        <a:latin typeface="+mn-lt"/>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00000"/>
                    </a:solidFill>
                  </a:tcPr>
                </a:tc>
                <a:tc>
                  <a:txBody>
                    <a:bodyPr/>
                    <a:lstStyle/>
                    <a:p>
                      <a:pPr algn="ctr" fontAlgn="b"/>
                      <a:r>
                        <a:rPr lang="en-US" sz="700" b="0" i="0" u="none" strike="noStrike">
                          <a:solidFill>
                            <a:srgbClr val="000000"/>
                          </a:solidFill>
                          <a:effectLst/>
                          <a:latin typeface="+mn-lt"/>
                        </a:rPr>
                        <a:t>18.9%</a:t>
                      </a:r>
                      <a:endParaRPr lang="en-US" sz="700" b="0" i="0" u="none" strike="noStrike" dirty="0">
                        <a:solidFill>
                          <a:srgbClr val="000000"/>
                        </a:solidFill>
                        <a:effectLst/>
                        <a:latin typeface="+mn-lt"/>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22829656"/>
                  </a:ext>
                </a:extLst>
              </a:tr>
              <a:tr h="161362">
                <a:tc>
                  <a:txBody>
                    <a:bodyPr/>
                    <a:lstStyle/>
                    <a:p>
                      <a:pPr algn="l" fontAlgn="b"/>
                      <a:endParaRPr lang="en-US" sz="700" b="0" i="0" u="none" strike="noStrike" dirty="0">
                        <a:solidFill>
                          <a:srgbClr val="000000"/>
                        </a:solidFill>
                        <a:effectLst/>
                        <a:latin typeface="+mn-lt"/>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mn-lt"/>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solidFill>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a:solidFill>
                          <a:srgbClr val="000000"/>
                        </a:solidFill>
                        <a:effectLst/>
                        <a:latin typeface="Arial" panose="020B0604020202020204" pitchFamily="34" charset="0"/>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solidFill>
                  </a:tcPr>
                </a:tc>
                <a:tc>
                  <a:txBody>
                    <a:bodyPr/>
                    <a:lstStyle/>
                    <a:p>
                      <a:pPr algn="ctr" fontAlgn="b"/>
                      <a:endParaRPr lang="en-US" sz="7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mn-lt"/>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50522510"/>
                  </a:ext>
                </a:extLst>
              </a:tr>
              <a:tr h="161362">
                <a:tc>
                  <a:txBody>
                    <a:bodyPr/>
                    <a:lstStyle/>
                    <a:p>
                      <a:pPr algn="l" fontAlgn="b"/>
                      <a:endParaRPr lang="en-US" sz="700" b="0" i="0" u="none" strike="noStrike" dirty="0">
                        <a:solidFill>
                          <a:srgbClr val="000000"/>
                        </a:solidFill>
                        <a:effectLst/>
                        <a:latin typeface="+mn-lt"/>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mn-lt"/>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solidFill>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solidFill>
                  </a:tcPr>
                </a:tc>
                <a:tc>
                  <a:txBody>
                    <a:bodyPr/>
                    <a:lstStyle/>
                    <a:p>
                      <a:pPr algn="ctr" fontAlgn="b"/>
                      <a:endParaRPr lang="en-US" sz="7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mn-lt"/>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49918417"/>
                  </a:ext>
                </a:extLst>
              </a:tr>
              <a:tr h="161362">
                <a:tc>
                  <a:txBody>
                    <a:bodyPr/>
                    <a:lstStyle/>
                    <a:p>
                      <a:pPr algn="l" fontAlgn="b"/>
                      <a:endParaRPr lang="en-US" sz="700" b="0" i="0" u="none" strike="noStrike" dirty="0">
                        <a:solidFill>
                          <a:srgbClr val="000000"/>
                        </a:solidFill>
                        <a:effectLst/>
                        <a:latin typeface="+mn-lt"/>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mn-lt"/>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solidFill>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solidFill>
                  </a:tcPr>
                </a:tc>
                <a:tc>
                  <a:txBody>
                    <a:bodyPr/>
                    <a:lstStyle/>
                    <a:p>
                      <a:pPr algn="ctr" fontAlgn="b"/>
                      <a:endParaRPr lang="en-US" sz="7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mn-lt"/>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46838196"/>
                  </a:ext>
                </a:extLst>
              </a:tr>
              <a:tr h="161362">
                <a:tc>
                  <a:txBody>
                    <a:bodyPr/>
                    <a:lstStyle/>
                    <a:p>
                      <a:pPr algn="l" fontAlgn="b"/>
                      <a:endParaRPr lang="en-US" sz="700" b="0" i="0" u="none" strike="noStrike" dirty="0">
                        <a:solidFill>
                          <a:srgbClr val="000000"/>
                        </a:solidFill>
                        <a:effectLst/>
                        <a:latin typeface="+mn-lt"/>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mn-lt"/>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solidFill>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solidFill>
                  </a:tcPr>
                </a:tc>
                <a:tc>
                  <a:txBody>
                    <a:bodyPr/>
                    <a:lstStyle/>
                    <a:p>
                      <a:pPr algn="ctr" fontAlgn="b"/>
                      <a:endParaRPr lang="en-US" sz="7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mn-lt"/>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58193981"/>
                  </a:ext>
                </a:extLst>
              </a:tr>
              <a:tr h="161362">
                <a:tc>
                  <a:txBody>
                    <a:bodyPr/>
                    <a:lstStyle/>
                    <a:p>
                      <a:pPr algn="l" fontAlgn="b"/>
                      <a:endParaRPr lang="en-US" sz="700" b="0" i="0" u="none" strike="noStrike" dirty="0">
                        <a:solidFill>
                          <a:srgbClr val="000000"/>
                        </a:solidFill>
                        <a:effectLst/>
                        <a:latin typeface="+mn-lt"/>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mn-lt"/>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solidFill>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solidFill>
                  </a:tcPr>
                </a:tc>
                <a:tc>
                  <a:txBody>
                    <a:bodyPr/>
                    <a:lstStyle/>
                    <a:p>
                      <a:pPr algn="ctr" fontAlgn="b"/>
                      <a:endParaRPr lang="en-US" sz="7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mn-lt"/>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52922902"/>
                  </a:ext>
                </a:extLst>
              </a:tr>
              <a:tr h="161362">
                <a:tc>
                  <a:txBody>
                    <a:bodyPr/>
                    <a:lstStyle/>
                    <a:p>
                      <a:pPr algn="l" fontAlgn="b"/>
                      <a:endParaRPr lang="en-US" sz="700" b="0" i="0" u="none" strike="noStrike" dirty="0">
                        <a:solidFill>
                          <a:srgbClr val="000000"/>
                        </a:solidFill>
                        <a:effectLst/>
                        <a:latin typeface="+mn-lt"/>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mn-lt"/>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solidFill>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solidFill>
                  </a:tcPr>
                </a:tc>
                <a:tc>
                  <a:txBody>
                    <a:bodyPr/>
                    <a:lstStyle/>
                    <a:p>
                      <a:pPr algn="ctr" fontAlgn="b"/>
                      <a:endParaRPr lang="en-US" sz="7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mn-lt"/>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70494066"/>
                  </a:ext>
                </a:extLst>
              </a:tr>
              <a:tr h="161362">
                <a:tc>
                  <a:txBody>
                    <a:bodyPr/>
                    <a:lstStyle/>
                    <a:p>
                      <a:pPr algn="l" fontAlgn="b"/>
                      <a:endParaRPr lang="en-US" sz="700" b="0" i="0" u="none" strike="noStrike" dirty="0">
                        <a:solidFill>
                          <a:srgbClr val="000000"/>
                        </a:solidFill>
                        <a:effectLst/>
                        <a:latin typeface="+mn-lt"/>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mn-lt"/>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solidFill>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solidFill>
                  </a:tcPr>
                </a:tc>
                <a:tc>
                  <a:txBody>
                    <a:bodyPr/>
                    <a:lstStyle/>
                    <a:p>
                      <a:pPr algn="ctr" fontAlgn="b"/>
                      <a:endParaRPr lang="en-US" sz="7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mn-lt"/>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48805945"/>
                  </a:ext>
                </a:extLst>
              </a:tr>
              <a:tr h="161362">
                <a:tc>
                  <a:txBody>
                    <a:bodyPr/>
                    <a:lstStyle/>
                    <a:p>
                      <a:pPr algn="l" fontAlgn="b"/>
                      <a:endParaRPr lang="en-US" sz="700" b="0" i="0" u="none" strike="noStrike" dirty="0">
                        <a:solidFill>
                          <a:srgbClr val="000000"/>
                        </a:solidFill>
                        <a:effectLst/>
                        <a:latin typeface="+mn-lt"/>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mn-lt"/>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solidFill>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solidFill>
                  </a:tcPr>
                </a:tc>
                <a:tc>
                  <a:txBody>
                    <a:bodyPr/>
                    <a:lstStyle/>
                    <a:p>
                      <a:pPr algn="ctr" fontAlgn="b"/>
                      <a:endParaRPr lang="en-US" sz="7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endParaRPr lang="en-US" sz="700" b="0" i="0" u="none" strike="noStrike" dirty="0">
                        <a:solidFill>
                          <a:srgbClr val="000000"/>
                        </a:solidFill>
                        <a:effectLst/>
                        <a:latin typeface="+mn-lt"/>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73886634"/>
                  </a:ext>
                </a:extLst>
              </a:tr>
              <a:tr h="161362">
                <a:tc gridSpan="2">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en-US" sz="700" b="1" i="0" u="none" strike="noStrike" kern="1200" dirty="0">
                          <a:solidFill>
                            <a:schemeClr val="bg1"/>
                          </a:solidFill>
                          <a:effectLst/>
                          <a:latin typeface="+mn-lt"/>
                          <a:ea typeface="+mn-ea"/>
                          <a:cs typeface="+mn-cs"/>
                        </a:rPr>
                        <a:t>National Average</a:t>
                      </a:r>
                    </a:p>
                  </a:txBody>
                  <a:tcPr marL="0" marT="0" marB="0" anchor="ctr">
                    <a:lnL>
                      <a:noFill/>
                    </a:lnL>
                    <a:lnR>
                      <a:noFill/>
                    </a:lnR>
                    <a:lnT>
                      <a:noFill/>
                    </a:lnT>
                    <a:lnB>
                      <a:noFill/>
                    </a:lnB>
                    <a:lnTlToBr w="12700" cmpd="sng">
                      <a:noFill/>
                      <a:prstDash val="solid"/>
                    </a:lnTlToBr>
                    <a:lnBlToTr w="12700" cmpd="sng">
                      <a:noFill/>
                      <a:prstDash val="solid"/>
                    </a:lnBlToTr>
                    <a:solidFill>
                      <a:schemeClr val="tx1"/>
                    </a:solidFill>
                  </a:tcPr>
                </a:tc>
                <a:tc hMerge="1">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700" b="1" i="0" u="none" strike="noStrike" kern="1200" dirty="0">
                        <a:solidFill>
                          <a:schemeClr val="bg1"/>
                        </a:solidFill>
                        <a:effectLst/>
                        <a:latin typeface="+mn-lt"/>
                        <a:ea typeface="+mn-ea"/>
                        <a:cs typeface="+mn-cs"/>
                      </a:endParaRPr>
                    </a:p>
                  </a:txBody>
                  <a:tcPr marL="0" marR="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algn="ctr" defTabSz="457200" rtl="0" eaLnBrk="1" fontAlgn="ctr" latinLnBrk="0" hangingPunct="1"/>
                      <a:endParaRPr lang="en-US" sz="700" b="1" i="0" u="none" strike="noStrike" kern="1200" dirty="0">
                        <a:solidFill>
                          <a:srgbClr val="FFFFFF"/>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algn="ctr" defTabSz="457200" rtl="0" eaLnBrk="1" fontAlgn="ctr" latinLnBrk="0" hangingPunct="1"/>
                      <a:r>
                        <a:rPr lang="en-US" sz="700" b="1" i="0" u="none" strike="noStrike" kern="1200" dirty="0">
                          <a:solidFill>
                            <a:srgbClr val="FFFFFF"/>
                          </a:solidFill>
                          <a:effectLst/>
                          <a:latin typeface="+mn-lt"/>
                          <a:ea typeface="+mn-ea"/>
                          <a:cs typeface="+mn-cs"/>
                        </a:rPr>
                        <a:t>$69,021</a:t>
                      </a:r>
                    </a:p>
                  </a:txBody>
                  <a:tcPr marL="0" marR="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algn="ctr" defTabSz="457200" rtl="0" eaLnBrk="1" fontAlgn="ctr" latinLnBrk="0" hangingPunct="1"/>
                      <a:r>
                        <a:rPr lang="en-US" sz="700" b="1" i="0" u="none" strike="noStrike" kern="1200" dirty="0">
                          <a:solidFill>
                            <a:srgbClr val="FFFFFF"/>
                          </a:solidFill>
                          <a:effectLst/>
                          <a:latin typeface="+mn-lt"/>
                          <a:ea typeface="+mn-ea"/>
                          <a:cs typeface="+mn-cs"/>
                        </a:rPr>
                        <a:t>3.5%</a:t>
                      </a: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algn="ctr" defTabSz="457200" rtl="0" eaLnBrk="1" fontAlgn="ctr" latinLnBrk="0" hangingPunct="1"/>
                      <a:r>
                        <a:rPr lang="en-US" sz="700" b="1" i="0" u="none" strike="noStrike" kern="1200" dirty="0">
                          <a:solidFill>
                            <a:srgbClr val="FFFFFF"/>
                          </a:solidFill>
                          <a:effectLst/>
                          <a:latin typeface="+mn-lt"/>
                          <a:ea typeface="+mn-ea"/>
                          <a:cs typeface="+mn-cs"/>
                        </a:rPr>
                        <a:t>11.4%</a:t>
                      </a: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algn="ctr" defTabSz="457200" rtl="0" eaLnBrk="1" fontAlgn="ctr" latinLnBrk="0" hangingPunct="1"/>
                      <a:r>
                        <a:rPr lang="en-US" sz="700" b="1" i="0" u="none" strike="noStrike" kern="1200" dirty="0">
                          <a:solidFill>
                            <a:srgbClr val="FFFFFF"/>
                          </a:solidFill>
                          <a:effectLst/>
                          <a:latin typeface="+mn-lt"/>
                          <a:ea typeface="+mn-ea"/>
                          <a:cs typeface="+mn-cs"/>
                        </a:rPr>
                        <a:t>8.8%</a:t>
                      </a: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algn="ctr" defTabSz="457200" rtl="0" eaLnBrk="1" fontAlgn="ctr" latinLnBrk="0" hangingPunct="1"/>
                      <a:r>
                        <a:rPr lang="en-US" sz="700" b="1" i="0" u="none" strike="noStrike" kern="1200" dirty="0">
                          <a:solidFill>
                            <a:srgbClr val="FFFFFF"/>
                          </a:solidFill>
                          <a:effectLst/>
                          <a:latin typeface="+mn-lt"/>
                          <a:ea typeface="+mn-ea"/>
                          <a:cs typeface="+mn-cs"/>
                        </a:rPr>
                        <a:t>12.6%</a:t>
                      </a:r>
                    </a:p>
                  </a:txBody>
                  <a:tcPr marL="0" marR="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algn="ctr" defTabSz="457200" rtl="0" eaLnBrk="1" fontAlgn="ctr" latinLnBrk="0" hangingPunct="1"/>
                      <a:endParaRPr lang="en-US" sz="700" b="1" i="0" u="none" strike="noStrike" kern="1200" dirty="0">
                        <a:solidFill>
                          <a:srgbClr val="FFFFFF"/>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algn="ctr" defTabSz="457200" rtl="0" eaLnBrk="1" fontAlgn="ctr" latinLnBrk="0" hangingPunct="1"/>
                      <a:r>
                        <a:rPr lang="en-US" sz="700" b="1" i="0" u="none" strike="noStrike" kern="1200" dirty="0">
                          <a:solidFill>
                            <a:srgbClr val="FFFFFF"/>
                          </a:solidFill>
                          <a:effectLst/>
                          <a:latin typeface="+mn-lt"/>
                          <a:ea typeface="+mn-ea"/>
                          <a:cs typeface="+mn-cs"/>
                        </a:rPr>
                        <a:t>11.4%</a:t>
                      </a:r>
                    </a:p>
                  </a:txBody>
                  <a:tcPr marL="0" marR="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algn="ctr" defTabSz="457200" rtl="0" eaLnBrk="1" fontAlgn="ctr" latinLnBrk="0" hangingPunct="1"/>
                      <a:r>
                        <a:rPr lang="en-US" sz="700" b="1" i="0" u="none" strike="noStrike" kern="1200" dirty="0">
                          <a:solidFill>
                            <a:srgbClr val="FFFFFF"/>
                          </a:solidFill>
                          <a:effectLst/>
                          <a:latin typeface="+mn-lt"/>
                          <a:ea typeface="+mn-ea"/>
                          <a:cs typeface="+mn-cs"/>
                        </a:rPr>
                        <a:t>16.2%</a:t>
                      </a: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367716498"/>
                  </a:ext>
                </a:extLst>
              </a:tr>
              <a:tr h="161362">
                <a:tc gridSpan="2">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en-US" sz="700" b="1" i="0" u="none" strike="noStrike" kern="1200" dirty="0">
                          <a:solidFill>
                            <a:schemeClr val="bg1"/>
                          </a:solidFill>
                          <a:effectLst/>
                          <a:latin typeface="+mn-lt"/>
                          <a:ea typeface="+mn-ea"/>
                          <a:cs typeface="+mn-cs"/>
                        </a:rPr>
                        <a:t>Negative Impact Threshold</a:t>
                      </a:r>
                    </a:p>
                  </a:txBody>
                  <a:tcPr marL="0" marT="0" marB="0" anchor="ctr">
                    <a:lnL>
                      <a:noFill/>
                    </a:lnL>
                    <a:lnR>
                      <a:noFill/>
                    </a:lnR>
                    <a:lnT>
                      <a:noFill/>
                    </a:lnT>
                    <a:lnB w="25400" cmpd="sng">
                      <a:noFill/>
                    </a:lnB>
                    <a:lnTlToBr w="12700" cmpd="sng">
                      <a:noFill/>
                      <a:prstDash val="solid"/>
                    </a:lnTlToBr>
                    <a:lnBlToTr w="12700" cmpd="sng">
                      <a:noFill/>
                      <a:prstDash val="solid"/>
                    </a:lnBlToTr>
                    <a:solidFill>
                      <a:schemeClr val="tx1"/>
                    </a:solidFill>
                  </a:tcPr>
                </a:tc>
                <a:tc hMerge="1">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700" b="1" i="0" u="none" strike="noStrike" kern="1200" dirty="0">
                        <a:solidFill>
                          <a:schemeClr val="bg1"/>
                        </a:solidFill>
                        <a:effectLst/>
                        <a:latin typeface="+mn-lt"/>
                        <a:ea typeface="+mn-ea"/>
                        <a:cs typeface="+mn-cs"/>
                      </a:endParaRPr>
                    </a:p>
                  </a:txBody>
                  <a:tcPr marL="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chemeClr val="tx1"/>
                    </a:solidFill>
                  </a:tcPr>
                </a:tc>
                <a:tc>
                  <a:txBody>
                    <a:bodyPr/>
                    <a:lstStyle/>
                    <a:p>
                      <a:pPr marL="0" algn="ctr" defTabSz="457200" rtl="0" eaLnBrk="1" fontAlgn="ctr" latinLnBrk="0" hangingPunct="1"/>
                      <a:endParaRPr lang="en-US" sz="700" b="1" i="0" u="none" strike="noStrike" kern="1200" dirty="0">
                        <a:solidFill>
                          <a:srgbClr val="FFFFFF"/>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chemeClr val="tx1"/>
                    </a:solidFill>
                  </a:tcPr>
                </a:tc>
                <a:tc>
                  <a:txBody>
                    <a:bodyPr/>
                    <a:lstStyle/>
                    <a:p>
                      <a:pPr marL="0" algn="ctr" defTabSz="457200" rtl="0" eaLnBrk="1" fontAlgn="ctr" latinLnBrk="0" hangingPunct="1"/>
                      <a:r>
                        <a:rPr lang="en-US" sz="700" b="1" i="0" u="none" strike="noStrike" kern="1200" dirty="0">
                          <a:solidFill>
                            <a:srgbClr val="FFFFFF"/>
                          </a:solidFill>
                          <a:effectLst/>
                          <a:latin typeface="+mn-lt"/>
                          <a:ea typeface="+mn-ea"/>
                          <a:cs typeface="+mn-cs"/>
                        </a:rPr>
                        <a:t>≤   80%</a:t>
                      </a:r>
                    </a:p>
                  </a:txBody>
                  <a:tcPr marL="0" marR="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chemeClr val="tx1"/>
                    </a:solidFill>
                  </a:tcPr>
                </a:tc>
                <a:tc>
                  <a:txBody>
                    <a:bodyPr/>
                    <a:lstStyle/>
                    <a:p>
                      <a:pPr marL="0" algn="ctr" defTabSz="457200" rtl="0" eaLnBrk="1" fontAlgn="ctr" latinLnBrk="0" hangingPunct="1"/>
                      <a:r>
                        <a:rPr lang="en-US" sz="700" b="1" dirty="0">
                          <a:solidFill>
                            <a:schemeClr val="bg1"/>
                          </a:solidFill>
                        </a:rPr>
                        <a:t>≥ 150%</a:t>
                      </a:r>
                      <a:endParaRPr lang="en-US" sz="700" b="1" i="0" u="none" strike="noStrike" kern="1200" dirty="0">
                        <a:solidFill>
                          <a:schemeClr val="bg1"/>
                        </a:solidFill>
                        <a:effectLst/>
                        <a:latin typeface="+mn-lt"/>
                        <a:ea typeface="+mn-ea"/>
                        <a:cs typeface="+mn-cs"/>
                      </a:endParaRPr>
                    </a:p>
                  </a:txBody>
                  <a:tcPr marL="0" marR="0" marT="0" marB="0" anchor="ctr">
                    <a:lnL>
                      <a:noFill/>
                    </a:lnL>
                    <a:lnR>
                      <a:noFill/>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chemeClr val="tx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700" b="1" dirty="0">
                          <a:solidFill>
                            <a:schemeClr val="bg1"/>
                          </a:solidFill>
                        </a:rPr>
                        <a:t>≥ 150%</a:t>
                      </a:r>
                      <a:endParaRPr lang="en-US" sz="700" b="1" i="0" u="none" strike="noStrike" kern="1200" dirty="0">
                        <a:solidFill>
                          <a:schemeClr val="bg1"/>
                        </a:solidFill>
                        <a:effectLst/>
                        <a:latin typeface="+mn-lt"/>
                        <a:ea typeface="+mn-ea"/>
                        <a:cs typeface="+mn-cs"/>
                      </a:endParaRPr>
                    </a:p>
                  </a:txBody>
                  <a:tcPr marL="0" marR="0" marT="0" marB="0" anchor="ctr">
                    <a:lnL>
                      <a:noFill/>
                    </a:lnL>
                    <a:lnR>
                      <a:noFill/>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chemeClr val="tx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700" b="1" dirty="0">
                          <a:solidFill>
                            <a:schemeClr val="bg1"/>
                          </a:solidFill>
                        </a:rPr>
                        <a:t>≥ 150%</a:t>
                      </a:r>
                      <a:endParaRPr lang="en-US" sz="700" b="1" i="0" u="none" strike="noStrike" kern="1200" dirty="0">
                        <a:solidFill>
                          <a:schemeClr val="bg1"/>
                        </a:solidFill>
                        <a:effectLst/>
                        <a:latin typeface="+mn-lt"/>
                        <a:ea typeface="+mn-ea"/>
                        <a:cs typeface="+mn-cs"/>
                      </a:endParaRPr>
                    </a:p>
                  </a:txBody>
                  <a:tcPr marL="0" marR="0" marT="0" marB="0" anchor="ctr">
                    <a:lnL>
                      <a:noFill/>
                    </a:lnL>
                    <a:lnR>
                      <a:noFill/>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chemeClr val="tx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700" b="1" dirty="0">
                          <a:solidFill>
                            <a:schemeClr val="bg1"/>
                          </a:solidFill>
                        </a:rPr>
                        <a:t>≥ 150%</a:t>
                      </a:r>
                      <a:endParaRPr lang="en-US" sz="700" b="1" i="0" u="none" strike="noStrike" kern="1200" dirty="0">
                        <a:solidFill>
                          <a:schemeClr val="bg1"/>
                        </a:solidFill>
                        <a:effectLst/>
                        <a:latin typeface="+mn-lt"/>
                        <a:ea typeface="+mn-ea"/>
                        <a:cs typeface="+mn-cs"/>
                      </a:endParaRPr>
                    </a:p>
                  </a:txBody>
                  <a:tcPr marL="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chemeClr val="tx1"/>
                    </a:solidFill>
                  </a:tcPr>
                </a:tc>
                <a:tc>
                  <a:txBody>
                    <a:bodyPr/>
                    <a:lstStyle/>
                    <a:p>
                      <a:pPr marL="0" algn="ctr" defTabSz="457200" rtl="0" eaLnBrk="1" fontAlgn="ctr" latinLnBrk="0" hangingPunct="1"/>
                      <a:endParaRPr lang="en-US" sz="700" b="1" i="0" u="none" strike="noStrike" kern="1200" dirty="0">
                        <a:solidFill>
                          <a:srgbClr val="FFFFFF"/>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chemeClr val="tx1"/>
                    </a:solidFill>
                  </a:tcPr>
                </a:tc>
                <a:tc>
                  <a:txBody>
                    <a:bodyPr/>
                    <a:lstStyle/>
                    <a:p>
                      <a:pPr marL="0" algn="ctr" defTabSz="457200" rtl="0" eaLnBrk="1" fontAlgn="ctr" latinLnBrk="0" hangingPunct="1"/>
                      <a:r>
                        <a:rPr lang="en-US" sz="700" b="1" dirty="0">
                          <a:solidFill>
                            <a:schemeClr val="bg1"/>
                          </a:solidFill>
                        </a:rPr>
                        <a:t>≥ </a:t>
                      </a:r>
                      <a:r>
                        <a:rPr lang="en-US" sz="700" b="1" i="0" u="none" strike="noStrike" kern="1200" dirty="0">
                          <a:solidFill>
                            <a:srgbClr val="FFFFFF"/>
                          </a:solidFill>
                          <a:effectLst/>
                          <a:latin typeface="+mn-lt"/>
                          <a:ea typeface="+mn-ea"/>
                          <a:cs typeface="+mn-cs"/>
                        </a:rPr>
                        <a:t>14.3%*</a:t>
                      </a:r>
                    </a:p>
                  </a:txBody>
                  <a:tcPr marL="0" marR="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chemeClr val="tx1"/>
                    </a:solidFill>
                  </a:tcPr>
                </a:tc>
                <a:tc>
                  <a:txBody>
                    <a:bodyPr/>
                    <a:lstStyle/>
                    <a:p>
                      <a:pPr marL="0" algn="ctr" defTabSz="457200" rtl="0" eaLnBrk="1" fontAlgn="ctr" latinLnBrk="0" hangingPunct="1"/>
                      <a:r>
                        <a:rPr lang="en-US" sz="700" b="1" dirty="0">
                          <a:solidFill>
                            <a:schemeClr val="bg1"/>
                          </a:solidFill>
                        </a:rPr>
                        <a:t>≥ </a:t>
                      </a:r>
                      <a:r>
                        <a:rPr lang="en-US" sz="700" b="1" i="0" u="none" strike="noStrike" kern="1200" dirty="0">
                          <a:solidFill>
                            <a:srgbClr val="FFFFFF"/>
                          </a:solidFill>
                          <a:effectLst/>
                          <a:latin typeface="+mn-lt"/>
                          <a:ea typeface="+mn-ea"/>
                          <a:cs typeface="+mn-cs"/>
                        </a:rPr>
                        <a:t>19.1%*</a:t>
                      </a:r>
                    </a:p>
                  </a:txBody>
                  <a:tcPr marL="0" marR="0" marT="0" marB="0" anchor="ctr">
                    <a:lnL>
                      <a:noFill/>
                    </a:lnL>
                    <a:lnR>
                      <a:noFill/>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649626496"/>
                  </a:ext>
                </a:extLst>
              </a:tr>
            </a:tbl>
          </a:graphicData>
        </a:graphic>
      </p:graphicFrame>
      <p:pic>
        <p:nvPicPr>
          <p:cNvPr id="10" name="Picture 9"/>
          <p:cNvPicPr>
            <a:picLocks noChangeAspect="1"/>
          </p:cNvPicPr>
          <p:nvPr/>
        </p:nvPicPr>
        <p:blipFill>
          <a:blip r:embed="rId2"/>
          <a:stretch>
            <a:fillRect/>
          </a:stretch>
        </p:blipFill>
        <p:spPr>
          <a:xfrm>
            <a:off x="3274142" y="616581"/>
            <a:ext cx="236851" cy="236851"/>
          </a:xfrm>
          <a:prstGeom prst="rect">
            <a:avLst/>
          </a:prstGeom>
        </p:spPr>
      </p:pic>
      <p:sp>
        <p:nvSpPr>
          <p:cNvPr id="3" name="TextBox 2"/>
          <p:cNvSpPr txBox="1"/>
          <p:nvPr/>
        </p:nvSpPr>
        <p:spPr>
          <a:xfrm>
            <a:off x="6574118" y="4850141"/>
            <a:ext cx="2336800" cy="200055"/>
          </a:xfrm>
          <a:prstGeom prst="rect">
            <a:avLst/>
          </a:prstGeom>
          <a:noFill/>
        </p:spPr>
        <p:txBody>
          <a:bodyPr wrap="square" rtlCol="0">
            <a:spAutoFit/>
          </a:bodyPr>
          <a:lstStyle/>
          <a:p>
            <a:pPr algn="r"/>
            <a:r>
              <a:rPr lang="en-US" sz="700" dirty="0"/>
              <a:t>*  One standard deviation above national average</a:t>
            </a:r>
          </a:p>
        </p:txBody>
      </p:sp>
      <p:sp>
        <p:nvSpPr>
          <p:cNvPr id="5" name="TextBox 4"/>
          <p:cNvSpPr txBox="1"/>
          <p:nvPr/>
        </p:nvSpPr>
        <p:spPr>
          <a:xfrm>
            <a:off x="2984500" y="493659"/>
            <a:ext cx="4171950" cy="359774"/>
          </a:xfrm>
          <a:prstGeom prst="rect">
            <a:avLst/>
          </a:prstGeom>
          <a:noFill/>
        </p:spPr>
        <p:txBody>
          <a:bodyPr wrap="square" lIns="91440" bIns="0" rtlCol="0" anchor="b" anchorCtr="0">
            <a:noAutofit/>
          </a:bodyPr>
          <a:lstStyle/>
          <a:p>
            <a:pPr algn="ctr"/>
            <a:r>
              <a:rPr lang="en-US" sz="800" b="1" dirty="0"/>
              <a:t>Social Determinants of Health Measurements for Zip Code </a:t>
            </a:r>
          </a:p>
          <a:p>
            <a:pPr algn="ctr"/>
            <a:r>
              <a:rPr lang="en-US" sz="800" b="1" dirty="0"/>
              <a:t>(3 or more measures crossing threshold = negatively impacted)</a:t>
            </a:r>
          </a:p>
        </p:txBody>
      </p:sp>
      <p:sp>
        <p:nvSpPr>
          <p:cNvPr id="11" name="TextBox 10"/>
          <p:cNvSpPr txBox="1"/>
          <p:nvPr/>
        </p:nvSpPr>
        <p:spPr>
          <a:xfrm>
            <a:off x="7440865" y="493658"/>
            <a:ext cx="1278806" cy="369119"/>
          </a:xfrm>
          <a:prstGeom prst="rect">
            <a:avLst/>
          </a:prstGeom>
          <a:noFill/>
        </p:spPr>
        <p:txBody>
          <a:bodyPr wrap="square" bIns="0" rtlCol="0" anchor="b" anchorCtr="0">
            <a:noAutofit/>
          </a:bodyPr>
          <a:lstStyle/>
          <a:p>
            <a:pPr algn="ctr"/>
            <a:r>
              <a:rPr lang="en-US" sz="800" b="1" dirty="0"/>
              <a:t>CDC Prevalence Data by Zip Code</a:t>
            </a:r>
          </a:p>
        </p:txBody>
      </p:sp>
    </p:spTree>
    <p:extLst>
      <p:ext uri="{BB962C8B-B14F-4D97-AF65-F5344CB8AC3E}">
        <p14:creationId xmlns:p14="http://schemas.microsoft.com/office/powerpoint/2010/main" val="37760270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Appendix: Rent Disadvantaged</a:t>
            </a:r>
          </a:p>
        </p:txBody>
      </p:sp>
      <p:graphicFrame>
        <p:nvGraphicFramePr>
          <p:cNvPr id="3" name="Table 2"/>
          <p:cNvGraphicFramePr>
            <a:graphicFrameLocks noGrp="1"/>
          </p:cNvGraphicFramePr>
          <p:nvPr>
            <p:extLst>
              <p:ext uri="{D42A27DB-BD31-4B8C-83A1-F6EECF244321}">
                <p14:modId xmlns:p14="http://schemas.microsoft.com/office/powerpoint/2010/main" val="1804645835"/>
              </p:ext>
            </p:extLst>
          </p:nvPr>
        </p:nvGraphicFramePr>
        <p:xfrm>
          <a:off x="437852" y="730044"/>
          <a:ext cx="8268296" cy="4018942"/>
        </p:xfrm>
        <a:graphic>
          <a:graphicData uri="http://schemas.openxmlformats.org/drawingml/2006/table">
            <a:tbl>
              <a:tblPr firstRow="1" bandRow="1">
                <a:tableStyleId>{8EC20E35-A176-4012-BC5E-935CFFF8708E}</a:tableStyleId>
              </a:tblPr>
              <a:tblGrid>
                <a:gridCol w="1554480">
                  <a:extLst>
                    <a:ext uri="{9D8B030D-6E8A-4147-A177-3AD203B41FA5}">
                      <a16:colId xmlns:a16="http://schemas.microsoft.com/office/drawing/2014/main" val="2933550680"/>
                    </a:ext>
                  </a:extLst>
                </a:gridCol>
                <a:gridCol w="914400">
                  <a:extLst>
                    <a:ext uri="{9D8B030D-6E8A-4147-A177-3AD203B41FA5}">
                      <a16:colId xmlns:a16="http://schemas.microsoft.com/office/drawing/2014/main" val="2542363476"/>
                    </a:ext>
                  </a:extLst>
                </a:gridCol>
                <a:gridCol w="780785">
                  <a:extLst>
                    <a:ext uri="{9D8B030D-6E8A-4147-A177-3AD203B41FA5}">
                      <a16:colId xmlns:a16="http://schemas.microsoft.com/office/drawing/2014/main" val="3329640611"/>
                    </a:ext>
                  </a:extLst>
                </a:gridCol>
                <a:gridCol w="822960">
                  <a:extLst>
                    <a:ext uri="{9D8B030D-6E8A-4147-A177-3AD203B41FA5}">
                      <a16:colId xmlns:a16="http://schemas.microsoft.com/office/drawing/2014/main" val="2652584855"/>
                    </a:ext>
                  </a:extLst>
                </a:gridCol>
                <a:gridCol w="126591">
                  <a:extLst>
                    <a:ext uri="{9D8B030D-6E8A-4147-A177-3AD203B41FA5}">
                      <a16:colId xmlns:a16="http://schemas.microsoft.com/office/drawing/2014/main" val="2232042347"/>
                    </a:ext>
                  </a:extLst>
                </a:gridCol>
                <a:gridCol w="1554480">
                  <a:extLst>
                    <a:ext uri="{9D8B030D-6E8A-4147-A177-3AD203B41FA5}">
                      <a16:colId xmlns:a16="http://schemas.microsoft.com/office/drawing/2014/main" val="3322224565"/>
                    </a:ext>
                  </a:extLst>
                </a:gridCol>
                <a:gridCol w="914400">
                  <a:extLst>
                    <a:ext uri="{9D8B030D-6E8A-4147-A177-3AD203B41FA5}">
                      <a16:colId xmlns:a16="http://schemas.microsoft.com/office/drawing/2014/main" val="1640027730"/>
                    </a:ext>
                  </a:extLst>
                </a:gridCol>
                <a:gridCol w="777240">
                  <a:extLst>
                    <a:ext uri="{9D8B030D-6E8A-4147-A177-3AD203B41FA5}">
                      <a16:colId xmlns:a16="http://schemas.microsoft.com/office/drawing/2014/main" val="1011588728"/>
                    </a:ext>
                  </a:extLst>
                </a:gridCol>
                <a:gridCol w="822960">
                  <a:extLst>
                    <a:ext uri="{9D8B030D-6E8A-4147-A177-3AD203B41FA5}">
                      <a16:colId xmlns:a16="http://schemas.microsoft.com/office/drawing/2014/main" val="1460298544"/>
                    </a:ext>
                  </a:extLst>
                </a:gridCol>
              </a:tblGrid>
              <a:tr h="545374">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800" u="none" strike="noStrike" dirty="0">
                          <a:effectLst/>
                          <a:latin typeface="+mn-lt"/>
                        </a:rPr>
                        <a:t>Top 20 Rent Disadvantaged</a:t>
                      </a:r>
                      <a:r>
                        <a:rPr lang="en-US" sz="800" u="none" strike="noStrike" baseline="0" dirty="0">
                          <a:effectLst/>
                          <a:latin typeface="+mn-lt"/>
                        </a:rPr>
                        <a:t> Zip Codes Negatively Impacted by </a:t>
                      </a:r>
                      <a:r>
                        <a:rPr lang="en-US" sz="800" u="none" strike="noStrike" dirty="0">
                          <a:effectLst/>
                          <a:latin typeface="+mn-lt"/>
                        </a:rPr>
                        <a:t>SDoH</a:t>
                      </a:r>
                    </a:p>
                  </a:txBody>
                  <a:tcPr marL="114300" marR="0" marT="0" marB="0" anchor="ctr"/>
                </a:tc>
                <a:tc>
                  <a:txBody>
                    <a:bodyPr/>
                    <a:lstStyle/>
                    <a:p>
                      <a:pPr algn="ctr" fontAlgn="ctr"/>
                      <a:r>
                        <a:rPr lang="en-US" sz="800" b="1" i="0" u="none" strike="noStrike" dirty="0">
                          <a:solidFill>
                            <a:srgbClr val="FFFFFF"/>
                          </a:solidFill>
                          <a:effectLst/>
                          <a:latin typeface="+mn-lt"/>
                        </a:rPr>
                        <a:t>County</a:t>
                      </a:r>
                    </a:p>
                  </a:txBody>
                  <a:tcPr marL="0" marR="0" marT="0" marB="0" anchor="ctr"/>
                </a:tc>
                <a:tc>
                  <a:txBody>
                    <a:bodyPr/>
                    <a:lstStyle/>
                    <a:p>
                      <a:pPr algn="ctr" fontAlgn="ctr"/>
                      <a:r>
                        <a:rPr lang="en-US" sz="800" b="1" i="0" u="none" strike="noStrike" dirty="0">
                          <a:solidFill>
                            <a:srgbClr val="FFFFFF"/>
                          </a:solidFill>
                          <a:effectLst/>
                          <a:latin typeface="+mn-lt"/>
                        </a:rPr>
                        <a:t>1 Bedroom Rent Average</a:t>
                      </a:r>
                    </a:p>
                  </a:txBody>
                  <a:tcPr marL="0" marR="0" marT="0" marB="0" anchor="ctr"/>
                </a:tc>
                <a:tc>
                  <a:txBody>
                    <a:bodyPr/>
                    <a:lstStyle/>
                    <a:p>
                      <a:pPr algn="ctr" fontAlgn="ctr"/>
                      <a:r>
                        <a:rPr lang="en-US" sz="800" u="none" strike="noStrike" dirty="0">
                          <a:effectLst/>
                          <a:latin typeface="+mn-lt"/>
                        </a:rPr>
                        <a:t># of Employees</a:t>
                      </a:r>
                      <a:endParaRPr lang="en-US" sz="800" b="1" i="0" u="none" strike="noStrike" dirty="0">
                        <a:solidFill>
                          <a:srgbClr val="FFFFFF"/>
                        </a:solidFill>
                        <a:effectLst/>
                        <a:latin typeface="+mn-lt"/>
                      </a:endParaRPr>
                    </a:p>
                  </a:txBody>
                  <a:tcPr marL="0" marR="0" marT="0" marB="0" anchor="ctr">
                    <a:lnR w="12700" cap="flat" cmpd="sng" algn="ctr">
                      <a:noFill/>
                      <a:prstDash val="solid"/>
                      <a:round/>
                      <a:headEnd type="none" w="med" len="med"/>
                      <a:tailEnd type="none" w="med" len="med"/>
                    </a:lnR>
                  </a:tcPr>
                </a:tc>
                <a:tc>
                  <a:txBody>
                    <a:bodyPr/>
                    <a:lstStyle/>
                    <a:p>
                      <a:pPr algn="l" fontAlgn="ctr"/>
                      <a:endParaRPr lang="en-US" sz="800" u="none" strike="noStrike" dirty="0">
                        <a:effectLst/>
                        <a:latin typeface="+mn-lt"/>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noFill/>
                  </a:tcPr>
                </a:tc>
                <a:tc>
                  <a:txBody>
                    <a:bodyPr/>
                    <a:lstStyle/>
                    <a:p>
                      <a:pPr algn="l" fontAlgn="ctr"/>
                      <a:r>
                        <a:rPr lang="en-US" sz="800" u="none" strike="noStrike" dirty="0">
                          <a:effectLst/>
                          <a:latin typeface="+mn-lt"/>
                        </a:rPr>
                        <a:t>Top 20 Rent Disadvantaged Zip Codes Positively Impacted by SDoH</a:t>
                      </a:r>
                    </a:p>
                  </a:txBody>
                  <a:tcPr marR="0" marT="0" marB="0" anchor="ctr">
                    <a:lnL w="12700" cap="flat" cmpd="sng" algn="ctr">
                      <a:noFill/>
                      <a:prstDash val="solid"/>
                      <a:round/>
                      <a:headEnd type="none" w="med" len="med"/>
                      <a:tailEnd type="none" w="med" len="med"/>
                    </a:lnL>
                  </a:tcPr>
                </a:tc>
                <a:tc>
                  <a:txBody>
                    <a:bodyPr/>
                    <a:lstStyle/>
                    <a:p>
                      <a:pPr algn="ctr" fontAlgn="ctr"/>
                      <a:r>
                        <a:rPr lang="en-US" sz="800" u="none" strike="noStrike" baseline="0" dirty="0">
                          <a:effectLst/>
                          <a:latin typeface="+mn-lt"/>
                        </a:rPr>
                        <a:t>County</a:t>
                      </a:r>
                    </a:p>
                  </a:txBody>
                  <a:tcPr marL="0" marR="0" marT="0" marB="0" anchor="ctr"/>
                </a:tc>
                <a:tc>
                  <a:txBody>
                    <a:bodyPr/>
                    <a:lstStyle/>
                    <a:p>
                      <a:pPr algn="ctr" fontAlgn="ctr"/>
                      <a:r>
                        <a:rPr lang="en-US" sz="800" u="none" strike="noStrike" baseline="0" dirty="0">
                          <a:effectLst/>
                          <a:latin typeface="+mn-lt"/>
                        </a:rPr>
                        <a:t>1 Bedroom Rent Average</a:t>
                      </a:r>
                    </a:p>
                  </a:txBody>
                  <a:tcPr marL="0" marR="0" marT="0" marB="0" anchor="ctr"/>
                </a:tc>
                <a:tc>
                  <a:txBody>
                    <a:bodyPr/>
                    <a:lstStyle/>
                    <a:p>
                      <a:pPr algn="ctr" fontAlgn="ctr"/>
                      <a:r>
                        <a:rPr lang="en-US" sz="800" u="none" strike="noStrike" baseline="0" dirty="0">
                          <a:effectLst/>
                          <a:latin typeface="+mn-lt"/>
                        </a:rPr>
                        <a:t># of Employees</a:t>
                      </a:r>
                    </a:p>
                  </a:txBody>
                  <a:tcPr marL="0" marR="0" marT="0" marB="0" anchor="ctr"/>
                </a:tc>
                <a:extLst>
                  <a:ext uri="{0D108BD9-81ED-4DB2-BD59-A6C34878D82A}">
                    <a16:rowId xmlns:a16="http://schemas.microsoft.com/office/drawing/2014/main" val="1981654147"/>
                  </a:ext>
                </a:extLst>
              </a:tr>
              <a:tr h="165408">
                <a:tc>
                  <a:txBody>
                    <a:bodyPr/>
                    <a:lstStyle/>
                    <a:p>
                      <a:pPr algn="l" fontAlgn="b"/>
                      <a:r>
                        <a:rPr lang="en-US" sz="800" b="0" i="0" u="none" strike="noStrike">
                          <a:solidFill>
                            <a:srgbClr val="000000"/>
                          </a:solidFill>
                          <a:effectLst/>
                          <a:latin typeface="+mn-lt"/>
                        </a:rPr>
                        <a:t>43219 - Columbus, OH</a:t>
                      </a:r>
                      <a:endParaRPr lang="en-US" sz="800" b="0" i="0" u="none" strike="noStrike" dirty="0">
                        <a:solidFill>
                          <a:srgbClr val="000000"/>
                        </a:solidFill>
                        <a:effectLst/>
                        <a:latin typeface="+mn-lt"/>
                      </a:endParaRPr>
                    </a:p>
                  </a:txBody>
                  <a:tcPr marR="0" marT="0" marB="0" anchor="ctr">
                    <a:solidFill>
                      <a:srgbClr val="FFAFAF"/>
                    </a:solidFill>
                  </a:tcPr>
                </a:tc>
                <a:tc>
                  <a:txBody>
                    <a:bodyPr/>
                    <a:lstStyle/>
                    <a:p>
                      <a:pPr algn="l" fontAlgn="b"/>
                      <a:r>
                        <a:rPr lang="en-US" sz="800" b="0" i="0" u="none" strike="noStrike">
                          <a:solidFill>
                            <a:srgbClr val="000000"/>
                          </a:solidFill>
                          <a:effectLst/>
                          <a:latin typeface="+mn-lt"/>
                        </a:rPr>
                        <a:t>Franklin</a:t>
                      </a:r>
                      <a:endParaRPr lang="en-US" sz="800" b="0" i="0" u="none" strike="noStrike" dirty="0">
                        <a:solidFill>
                          <a:srgbClr val="000000"/>
                        </a:solidFill>
                        <a:effectLst/>
                        <a:latin typeface="+mn-lt"/>
                      </a:endParaRPr>
                    </a:p>
                  </a:txBody>
                  <a:tcPr marR="0" marT="0" marB="0" anchor="ctr">
                    <a:solidFill>
                      <a:srgbClr val="FFAFAF"/>
                    </a:solidFill>
                  </a:tcPr>
                </a:tc>
                <a:tc>
                  <a:txBody>
                    <a:bodyPr/>
                    <a:lstStyle/>
                    <a:p>
                      <a:pPr algn="r" fontAlgn="b"/>
                      <a:r>
                        <a:rPr lang="en-US" sz="800" b="0" i="0" u="none" strike="noStrike">
                          <a:solidFill>
                            <a:srgbClr val="000000"/>
                          </a:solidFill>
                          <a:effectLst/>
                          <a:latin typeface="+mn-lt"/>
                        </a:rPr>
                        <a:t>$1,065</a:t>
                      </a:r>
                      <a:endParaRPr lang="en-US" sz="800" b="0" i="0" u="none" strike="noStrike" dirty="0">
                        <a:solidFill>
                          <a:srgbClr val="000000"/>
                        </a:solidFill>
                        <a:effectLst/>
                        <a:latin typeface="+mn-lt"/>
                      </a:endParaRPr>
                    </a:p>
                  </a:txBody>
                  <a:tcPr marL="0" marR="274320" marT="0" marB="0" anchor="ctr">
                    <a:solidFill>
                      <a:srgbClr val="FFAFAF"/>
                    </a:solidFill>
                  </a:tcPr>
                </a:tc>
                <a:tc>
                  <a:txBody>
                    <a:bodyPr/>
                    <a:lstStyle/>
                    <a:p>
                      <a:pPr algn="ctr" fontAlgn="b"/>
                      <a:r>
                        <a:rPr lang="en-US" sz="800" b="0" i="0" u="none" strike="noStrike">
                          <a:solidFill>
                            <a:srgbClr val="000000"/>
                          </a:solidFill>
                          <a:effectLst/>
                          <a:latin typeface="+mn-lt"/>
                        </a:rPr>
                        <a:t>1</a:t>
                      </a:r>
                      <a:endParaRPr lang="en-US" sz="800" b="0" i="0" u="none" strike="noStrike" dirty="0">
                        <a:solidFill>
                          <a:srgbClr val="000000"/>
                        </a:solidFill>
                        <a:effectLst/>
                        <a:latin typeface="+mn-lt"/>
                      </a:endParaRPr>
                    </a:p>
                  </a:txBody>
                  <a:tcPr marL="0" marR="0" marT="0" marB="0" anchor="ctr">
                    <a:lnR w="12700" cap="flat" cmpd="sng" algn="ctr">
                      <a:noFill/>
                      <a:prstDash val="solid"/>
                      <a:round/>
                      <a:headEnd type="none" w="med" len="med"/>
                      <a:tailEnd type="none" w="med" len="med"/>
                    </a:lnR>
                    <a:solidFill>
                      <a:srgbClr val="FFAFAF"/>
                    </a:solidFill>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a:noFill/>
                    </a:lnB>
                    <a:lnTlToBr w="12700" cmpd="sng">
                      <a:noFill/>
                      <a:prstDash val="solid"/>
                    </a:lnTlToBr>
                    <a:lnBlToTr w="12700" cmpd="sng">
                      <a:noFill/>
                      <a:prstDash val="solid"/>
                    </a:lnBlToTr>
                    <a:noFill/>
                  </a:tcPr>
                </a:tc>
                <a:tc>
                  <a:txBody>
                    <a:bodyPr/>
                    <a:lstStyle/>
                    <a:p>
                      <a:pPr algn="l" fontAlgn="b"/>
                      <a:r>
                        <a:rPr lang="en-US" sz="800" b="0" i="0" u="none" strike="noStrike">
                          <a:solidFill>
                            <a:srgbClr val="000000"/>
                          </a:solidFill>
                          <a:effectLst/>
                          <a:latin typeface="Arial" panose="020B0604020202020204" pitchFamily="34" charset="0"/>
                        </a:rPr>
                        <a:t>30666 - Statham, GA</a:t>
                      </a:r>
                      <a:endParaRPr lang="en-US" sz="800" b="0" i="0" u="none" strike="noStrike" dirty="0">
                        <a:solidFill>
                          <a:srgbClr val="000000"/>
                        </a:solidFill>
                        <a:effectLst/>
                        <a:latin typeface="Arial" panose="020B0604020202020204" pitchFamily="34" charset="0"/>
                      </a:endParaRPr>
                    </a:p>
                  </a:txBody>
                  <a:tcPr marR="0" marT="0" marB="0" anchor="ctr">
                    <a:lnL w="12700" cap="flat" cmpd="sng" algn="ctr">
                      <a:noFill/>
                      <a:prstDash val="solid"/>
                      <a:round/>
                      <a:headEnd type="none" w="med" len="med"/>
                      <a:tailEnd type="none" w="med" len="med"/>
                    </a:lnL>
                    <a:solidFill>
                      <a:srgbClr val="CEEAB0"/>
                    </a:solidFill>
                  </a:tcPr>
                </a:tc>
                <a:tc>
                  <a:txBody>
                    <a:bodyPr/>
                    <a:lstStyle/>
                    <a:p>
                      <a:pPr algn="l" fontAlgn="b"/>
                      <a:r>
                        <a:rPr lang="en-US" sz="800" b="0" i="0" u="none" strike="noStrike">
                          <a:solidFill>
                            <a:srgbClr val="000000"/>
                          </a:solidFill>
                          <a:effectLst/>
                          <a:latin typeface="Arial" panose="020B0604020202020204" pitchFamily="34" charset="0"/>
                        </a:rPr>
                        <a:t>Barrow</a:t>
                      </a:r>
                      <a:endParaRPr lang="en-US" sz="800" b="0" i="0" u="none" strike="noStrike" dirty="0">
                        <a:solidFill>
                          <a:srgbClr val="000000"/>
                        </a:solidFill>
                        <a:effectLst/>
                        <a:latin typeface="Arial" panose="020B0604020202020204" pitchFamily="34" charset="0"/>
                      </a:endParaRPr>
                    </a:p>
                  </a:txBody>
                  <a:tcPr marR="0" marT="0" marB="0" anchor="ctr">
                    <a:solidFill>
                      <a:srgbClr val="CEEAB0"/>
                    </a:solidFill>
                  </a:tcPr>
                </a:tc>
                <a:tc>
                  <a:txBody>
                    <a:bodyPr/>
                    <a:lstStyle/>
                    <a:p>
                      <a:pPr algn="r" fontAlgn="b"/>
                      <a:r>
                        <a:rPr lang="en-US" sz="800" b="0" i="0" u="none" strike="noStrike">
                          <a:solidFill>
                            <a:srgbClr val="000000"/>
                          </a:solidFill>
                          <a:effectLst/>
                          <a:latin typeface="Arial" panose="020B0604020202020204" pitchFamily="34" charset="0"/>
                        </a:rPr>
                        <a:t>$1,643</a:t>
                      </a:r>
                      <a:endParaRPr lang="en-US" sz="800" b="0" i="0" u="none" strike="noStrike" dirty="0">
                        <a:solidFill>
                          <a:srgbClr val="000000"/>
                        </a:solidFill>
                        <a:effectLst/>
                        <a:latin typeface="Arial" panose="020B0604020202020204" pitchFamily="34" charset="0"/>
                      </a:endParaRPr>
                    </a:p>
                  </a:txBody>
                  <a:tcPr marL="0" marR="274320" marT="0" marB="0" anchor="ctr">
                    <a:solidFill>
                      <a:srgbClr val="CEEAB0"/>
                    </a:solidFill>
                  </a:tcPr>
                </a:tc>
                <a:tc>
                  <a:txBody>
                    <a:bodyPr/>
                    <a:lstStyle/>
                    <a:p>
                      <a:pPr algn="ctr" fontAlgn="b"/>
                      <a:r>
                        <a:rPr lang="en-US" sz="800" b="0" i="0" u="none" strike="noStrike">
                          <a:solidFill>
                            <a:srgbClr val="000000"/>
                          </a:solidFill>
                          <a:effectLst/>
                          <a:latin typeface="Arial" panose="020B0604020202020204" pitchFamily="34" charset="0"/>
                        </a:rPr>
                        <a:t>5</a:t>
                      </a:r>
                      <a:endParaRPr lang="en-US" sz="800" b="0" i="0" u="none" strike="noStrike" dirty="0">
                        <a:solidFill>
                          <a:srgbClr val="000000"/>
                        </a:solidFill>
                        <a:effectLst/>
                        <a:latin typeface="Arial" panose="020B0604020202020204" pitchFamily="34" charset="0"/>
                      </a:endParaRPr>
                    </a:p>
                  </a:txBody>
                  <a:tcPr marL="0" marR="0" marT="0" marB="0" anchor="ctr">
                    <a:solidFill>
                      <a:srgbClr val="CEEAB0"/>
                    </a:solidFill>
                  </a:tcPr>
                </a:tc>
                <a:extLst>
                  <a:ext uri="{0D108BD9-81ED-4DB2-BD59-A6C34878D82A}">
                    <a16:rowId xmlns:a16="http://schemas.microsoft.com/office/drawing/2014/main" val="2819762252"/>
                  </a:ext>
                </a:extLst>
              </a:tr>
              <a:tr h="165408">
                <a:tc>
                  <a:txBody>
                    <a:bodyPr/>
                    <a:lstStyle/>
                    <a:p>
                      <a:pPr algn="l" fontAlgn="b"/>
                      <a:r>
                        <a:rPr lang="en-US" sz="800" b="0" i="0" u="none" strike="noStrike">
                          <a:solidFill>
                            <a:srgbClr val="000000"/>
                          </a:solidFill>
                          <a:effectLst/>
                          <a:latin typeface="+mn-lt"/>
                        </a:rPr>
                        <a:t>30655 - Monroe, GA</a:t>
                      </a:r>
                      <a:endParaRPr lang="en-US" sz="800" b="0" i="0" u="none" strike="noStrike" dirty="0">
                        <a:solidFill>
                          <a:srgbClr val="000000"/>
                        </a:solidFill>
                        <a:effectLst/>
                        <a:latin typeface="+mn-lt"/>
                      </a:endParaRPr>
                    </a:p>
                  </a:txBody>
                  <a:tcPr marR="0" marT="0" marB="0" anchor="ctr"/>
                </a:tc>
                <a:tc>
                  <a:txBody>
                    <a:bodyPr/>
                    <a:lstStyle/>
                    <a:p>
                      <a:pPr algn="l" fontAlgn="b"/>
                      <a:r>
                        <a:rPr lang="en-US" sz="800" b="0" i="0" u="none" strike="noStrike">
                          <a:solidFill>
                            <a:srgbClr val="000000"/>
                          </a:solidFill>
                          <a:effectLst/>
                          <a:latin typeface="+mn-lt"/>
                        </a:rPr>
                        <a:t>Walton</a:t>
                      </a:r>
                      <a:endParaRPr lang="en-US" sz="800" b="0" i="0" u="none" strike="noStrike" dirty="0">
                        <a:solidFill>
                          <a:srgbClr val="000000"/>
                        </a:solidFill>
                        <a:effectLst/>
                        <a:latin typeface="+mn-lt"/>
                      </a:endParaRPr>
                    </a:p>
                  </a:txBody>
                  <a:tcPr marR="0" marT="0" marB="0" anchor="ctr"/>
                </a:tc>
                <a:tc>
                  <a:txBody>
                    <a:bodyPr/>
                    <a:lstStyle/>
                    <a:p>
                      <a:pPr algn="r" fontAlgn="b"/>
                      <a:r>
                        <a:rPr lang="en-US" sz="800" b="0" i="0" u="none" strike="noStrike">
                          <a:solidFill>
                            <a:srgbClr val="000000"/>
                          </a:solidFill>
                          <a:effectLst/>
                          <a:latin typeface="+mn-lt"/>
                        </a:rPr>
                        <a:t>$1,643</a:t>
                      </a:r>
                      <a:endParaRPr lang="en-US" sz="800" b="0" i="0" u="none" strike="noStrike" dirty="0">
                        <a:solidFill>
                          <a:srgbClr val="000000"/>
                        </a:solidFill>
                        <a:effectLst/>
                        <a:latin typeface="+mn-lt"/>
                      </a:endParaRPr>
                    </a:p>
                  </a:txBody>
                  <a:tcPr marL="0" marR="274320" marT="0" marB="0" anchor="ctr"/>
                </a:tc>
                <a:tc>
                  <a:txBody>
                    <a:bodyPr/>
                    <a:lstStyle/>
                    <a:p>
                      <a:pPr algn="ctr" fontAlgn="b"/>
                      <a:r>
                        <a:rPr lang="en-US" sz="800" b="0" i="0" u="none" strike="noStrike">
                          <a:solidFill>
                            <a:srgbClr val="000000"/>
                          </a:solidFill>
                          <a:effectLst/>
                          <a:latin typeface="+mn-lt"/>
                        </a:rPr>
                        <a:t>1</a:t>
                      </a:r>
                      <a:endParaRPr lang="en-US" sz="800" b="0" i="0" u="none" strike="noStrike" dirty="0">
                        <a:solidFill>
                          <a:srgbClr val="000000"/>
                        </a:solidFill>
                        <a:effectLst/>
                        <a:latin typeface="+mn-lt"/>
                      </a:endParaRPr>
                    </a:p>
                  </a:txBody>
                  <a:tcPr marL="0" marR="0" marT="0" marB="0" anchor="ctr">
                    <a:lnR w="12700" cap="flat" cmpd="sng" algn="ctr">
                      <a:noFill/>
                      <a:prstDash val="solid"/>
                      <a:round/>
                      <a:headEnd type="none" w="med" len="med"/>
                      <a:tailEnd type="none" w="med" len="med"/>
                    </a:lnR>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b"/>
                      <a:r>
                        <a:rPr lang="en-US" sz="800" b="0" i="0" u="none" strike="noStrike">
                          <a:solidFill>
                            <a:srgbClr val="000000"/>
                          </a:solidFill>
                          <a:effectLst/>
                          <a:latin typeface="Arial" panose="020B0604020202020204" pitchFamily="34" charset="0"/>
                        </a:rPr>
                        <a:t>30656 - Monroe, GA</a:t>
                      </a:r>
                      <a:endParaRPr lang="en-US" sz="800" b="0" i="0" u="none" strike="noStrike" dirty="0">
                        <a:solidFill>
                          <a:srgbClr val="000000"/>
                        </a:solidFill>
                        <a:effectLst/>
                        <a:latin typeface="Arial" panose="020B0604020202020204" pitchFamily="34" charset="0"/>
                      </a:endParaRPr>
                    </a:p>
                  </a:txBody>
                  <a:tcPr marR="0" marT="0" marB="0" anchor="ctr">
                    <a:lnL w="12700" cap="flat" cmpd="sng" algn="ctr">
                      <a:noFill/>
                      <a:prstDash val="solid"/>
                      <a:round/>
                      <a:headEnd type="none" w="med" len="med"/>
                      <a:tailEnd type="none" w="med" len="med"/>
                    </a:lnL>
                  </a:tcPr>
                </a:tc>
                <a:tc>
                  <a:txBody>
                    <a:bodyPr/>
                    <a:lstStyle/>
                    <a:p>
                      <a:pPr algn="l" fontAlgn="b"/>
                      <a:r>
                        <a:rPr lang="en-US" sz="800" b="0" i="0" u="none" strike="noStrike">
                          <a:solidFill>
                            <a:srgbClr val="000000"/>
                          </a:solidFill>
                          <a:effectLst/>
                          <a:latin typeface="Arial" panose="020B0604020202020204" pitchFamily="34" charset="0"/>
                        </a:rPr>
                        <a:t>Walton</a:t>
                      </a:r>
                      <a:endParaRPr lang="en-US" sz="800" b="0" i="0" u="none" strike="noStrike" dirty="0">
                        <a:solidFill>
                          <a:srgbClr val="000000"/>
                        </a:solidFill>
                        <a:effectLst/>
                        <a:latin typeface="Arial" panose="020B0604020202020204" pitchFamily="34" charset="0"/>
                      </a:endParaRPr>
                    </a:p>
                  </a:txBody>
                  <a:tcPr marR="0" marT="0" marB="0" anchor="ctr"/>
                </a:tc>
                <a:tc>
                  <a:txBody>
                    <a:bodyPr/>
                    <a:lstStyle/>
                    <a:p>
                      <a:pPr algn="r" fontAlgn="b"/>
                      <a:r>
                        <a:rPr lang="en-US" sz="800" b="0" i="0" u="none" strike="noStrike">
                          <a:solidFill>
                            <a:srgbClr val="000000"/>
                          </a:solidFill>
                          <a:effectLst/>
                          <a:latin typeface="Arial" panose="020B0604020202020204" pitchFamily="34" charset="0"/>
                        </a:rPr>
                        <a:t>$1,643</a:t>
                      </a:r>
                      <a:endParaRPr lang="en-US" sz="800" b="0" i="0" u="none" strike="noStrike" dirty="0">
                        <a:solidFill>
                          <a:srgbClr val="000000"/>
                        </a:solidFill>
                        <a:effectLst/>
                        <a:latin typeface="Arial" panose="020B0604020202020204" pitchFamily="34" charset="0"/>
                      </a:endParaRPr>
                    </a:p>
                  </a:txBody>
                  <a:tcPr marL="0" marR="274320" marT="0" marB="0" anchor="ctr"/>
                </a:tc>
                <a:tc>
                  <a:txBody>
                    <a:bodyPr/>
                    <a:lstStyle/>
                    <a:p>
                      <a:pPr algn="ctr" fontAlgn="b"/>
                      <a:r>
                        <a:rPr lang="en-US" sz="800" b="0" i="0" u="none" strike="noStrike">
                          <a:solidFill>
                            <a:srgbClr val="000000"/>
                          </a:solidFill>
                          <a:effectLst/>
                          <a:latin typeface="Arial" panose="020B0604020202020204" pitchFamily="34" charset="0"/>
                        </a:rPr>
                        <a:t>2</a:t>
                      </a:r>
                      <a:endParaRPr lang="en-US" sz="8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84176261"/>
                  </a:ext>
                </a:extLst>
              </a:tr>
              <a:tr h="165408">
                <a:tc>
                  <a:txBody>
                    <a:bodyPr/>
                    <a:lstStyle/>
                    <a:p>
                      <a:pPr algn="l" fontAlgn="b"/>
                      <a:endParaRPr lang="en-US" sz="800" b="0" i="0" u="none" strike="noStrike" dirty="0">
                        <a:solidFill>
                          <a:srgbClr val="000000"/>
                        </a:solidFill>
                        <a:effectLst/>
                        <a:latin typeface="+mn-lt"/>
                      </a:endParaRPr>
                    </a:p>
                  </a:txBody>
                  <a:tcPr marR="0" marT="0" marB="0" anchor="ctr">
                    <a:solidFill>
                      <a:srgbClr val="FFAFAF"/>
                    </a:solidFill>
                  </a:tcPr>
                </a:tc>
                <a:tc>
                  <a:txBody>
                    <a:bodyPr/>
                    <a:lstStyle/>
                    <a:p>
                      <a:pPr algn="l" fontAlgn="b"/>
                      <a:endParaRPr lang="en-US" sz="800" b="0" i="0" u="none" strike="noStrike" dirty="0">
                        <a:solidFill>
                          <a:srgbClr val="000000"/>
                        </a:solidFill>
                        <a:effectLst/>
                        <a:latin typeface="+mn-lt"/>
                      </a:endParaRPr>
                    </a:p>
                  </a:txBody>
                  <a:tcPr marR="0" marT="0" marB="0" anchor="ctr">
                    <a:solidFill>
                      <a:srgbClr val="FFAFAF"/>
                    </a:solidFill>
                  </a:tcPr>
                </a:tc>
                <a:tc>
                  <a:txBody>
                    <a:bodyPr/>
                    <a:lstStyle/>
                    <a:p>
                      <a:pPr algn="r" fontAlgn="b"/>
                      <a:endParaRPr lang="en-US" sz="800" b="0" i="0" u="none" strike="noStrike" dirty="0">
                        <a:solidFill>
                          <a:srgbClr val="000000"/>
                        </a:solidFill>
                        <a:effectLst/>
                        <a:latin typeface="+mn-lt"/>
                      </a:endParaRPr>
                    </a:p>
                  </a:txBody>
                  <a:tcPr marL="0" marR="274320" marT="0" marB="0" anchor="ctr">
                    <a:solidFill>
                      <a:srgbClr val="FFAFAF"/>
                    </a:solidFill>
                  </a:tcPr>
                </a:tc>
                <a:tc>
                  <a:txBody>
                    <a:bodyPr/>
                    <a:lstStyle/>
                    <a:p>
                      <a:pPr algn="ctr" fontAlgn="b"/>
                      <a:endParaRPr lang="en-US" sz="800" b="0" i="0" u="none" strike="noStrike" dirty="0">
                        <a:solidFill>
                          <a:srgbClr val="000000"/>
                        </a:solidFill>
                        <a:effectLst/>
                        <a:latin typeface="+mn-lt"/>
                      </a:endParaRPr>
                    </a:p>
                  </a:txBody>
                  <a:tcPr marL="0" marR="0" marT="0" marB="0" anchor="ctr">
                    <a:lnR w="12700" cap="flat" cmpd="sng" algn="ctr">
                      <a:noFill/>
                      <a:prstDash val="solid"/>
                      <a:round/>
                      <a:headEnd type="none" w="med" len="med"/>
                      <a:tailEnd type="none" w="med" len="med"/>
                    </a:lnR>
                    <a:solidFill>
                      <a:srgbClr val="FFAFAF"/>
                    </a:solidFill>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b"/>
                      <a:r>
                        <a:rPr lang="en-US" sz="800" b="0" i="0" u="none" strike="noStrike">
                          <a:solidFill>
                            <a:srgbClr val="000000"/>
                          </a:solidFill>
                          <a:effectLst/>
                          <a:latin typeface="Arial" panose="020B0604020202020204" pitchFamily="34" charset="0"/>
                        </a:rPr>
                        <a:t>27601 - Raleigh, NC</a:t>
                      </a:r>
                      <a:endParaRPr lang="en-US" sz="800" b="0" i="0" u="none" strike="noStrike" dirty="0">
                        <a:solidFill>
                          <a:srgbClr val="000000"/>
                        </a:solidFill>
                        <a:effectLst/>
                        <a:latin typeface="Arial" panose="020B0604020202020204" pitchFamily="34" charset="0"/>
                      </a:endParaRPr>
                    </a:p>
                  </a:txBody>
                  <a:tcPr marR="0" marT="0" marB="0" anchor="ctr">
                    <a:lnL w="12700" cap="flat" cmpd="sng" algn="ctr">
                      <a:noFill/>
                      <a:prstDash val="solid"/>
                      <a:round/>
                      <a:headEnd type="none" w="med" len="med"/>
                      <a:tailEnd type="none" w="med" len="med"/>
                    </a:lnL>
                    <a:solidFill>
                      <a:srgbClr val="CEEAB0"/>
                    </a:solidFill>
                  </a:tcPr>
                </a:tc>
                <a:tc>
                  <a:txBody>
                    <a:bodyPr/>
                    <a:lstStyle/>
                    <a:p>
                      <a:pPr algn="l" fontAlgn="b"/>
                      <a:r>
                        <a:rPr lang="en-US" sz="800" b="0" i="0" u="none" strike="noStrike">
                          <a:solidFill>
                            <a:srgbClr val="000000"/>
                          </a:solidFill>
                          <a:effectLst/>
                          <a:latin typeface="Arial" panose="020B0604020202020204" pitchFamily="34" charset="0"/>
                        </a:rPr>
                        <a:t>Wake</a:t>
                      </a:r>
                      <a:endParaRPr lang="en-US" sz="800" b="0" i="0" u="none" strike="noStrike" dirty="0">
                        <a:solidFill>
                          <a:srgbClr val="000000"/>
                        </a:solidFill>
                        <a:effectLst/>
                        <a:latin typeface="Arial" panose="020B0604020202020204" pitchFamily="34" charset="0"/>
                      </a:endParaRPr>
                    </a:p>
                  </a:txBody>
                  <a:tcPr marR="0" marT="0" marB="0" anchor="ctr">
                    <a:solidFill>
                      <a:srgbClr val="CEEAB0"/>
                    </a:solidFill>
                  </a:tcPr>
                </a:tc>
                <a:tc>
                  <a:txBody>
                    <a:bodyPr/>
                    <a:lstStyle/>
                    <a:p>
                      <a:pPr algn="r" fontAlgn="b"/>
                      <a:r>
                        <a:rPr lang="en-US" sz="800" b="0" i="0" u="none" strike="noStrike">
                          <a:solidFill>
                            <a:srgbClr val="000000"/>
                          </a:solidFill>
                          <a:effectLst/>
                          <a:latin typeface="Arial" panose="020B0604020202020204" pitchFamily="34" charset="0"/>
                        </a:rPr>
                        <a:t>$1,466</a:t>
                      </a:r>
                      <a:endParaRPr lang="en-US" sz="800" b="0" i="0" u="none" strike="noStrike" dirty="0">
                        <a:solidFill>
                          <a:srgbClr val="000000"/>
                        </a:solidFill>
                        <a:effectLst/>
                        <a:latin typeface="Arial" panose="020B0604020202020204" pitchFamily="34" charset="0"/>
                      </a:endParaRPr>
                    </a:p>
                  </a:txBody>
                  <a:tcPr marL="0" marR="274320" marT="0" marB="0" anchor="ctr">
                    <a:solidFill>
                      <a:srgbClr val="CEEAB0"/>
                    </a:solidFill>
                  </a:tcPr>
                </a:tc>
                <a:tc>
                  <a:txBody>
                    <a:bodyPr/>
                    <a:lstStyle/>
                    <a:p>
                      <a:pPr algn="ctr" fontAlgn="b"/>
                      <a:r>
                        <a:rPr lang="en-US" sz="800" b="0" i="0" u="none" strike="noStrike">
                          <a:solidFill>
                            <a:srgbClr val="000000"/>
                          </a:solidFill>
                          <a:effectLst/>
                          <a:latin typeface="Arial" panose="020B0604020202020204" pitchFamily="34" charset="0"/>
                        </a:rPr>
                        <a:t>1</a:t>
                      </a:r>
                      <a:endParaRPr lang="en-US" sz="800" b="0" i="0" u="none" strike="noStrike" dirty="0">
                        <a:solidFill>
                          <a:srgbClr val="000000"/>
                        </a:solidFill>
                        <a:effectLst/>
                        <a:latin typeface="Arial" panose="020B0604020202020204" pitchFamily="34" charset="0"/>
                      </a:endParaRPr>
                    </a:p>
                  </a:txBody>
                  <a:tcPr marL="0" marR="0" marT="0" marB="0" anchor="ctr">
                    <a:solidFill>
                      <a:srgbClr val="CEEAB0"/>
                    </a:solidFill>
                  </a:tcPr>
                </a:tc>
                <a:extLst>
                  <a:ext uri="{0D108BD9-81ED-4DB2-BD59-A6C34878D82A}">
                    <a16:rowId xmlns:a16="http://schemas.microsoft.com/office/drawing/2014/main" val="1158079534"/>
                  </a:ext>
                </a:extLst>
              </a:tr>
              <a:tr h="165408">
                <a:tc>
                  <a:txBody>
                    <a:bodyPr/>
                    <a:lstStyle/>
                    <a:p>
                      <a:pPr algn="l" fontAlgn="b"/>
                      <a:endParaRPr lang="en-US" sz="800" b="0" i="0" u="none" strike="noStrike" dirty="0">
                        <a:solidFill>
                          <a:srgbClr val="000000"/>
                        </a:solidFill>
                        <a:effectLst/>
                        <a:latin typeface="+mn-lt"/>
                      </a:endParaRPr>
                    </a:p>
                  </a:txBody>
                  <a:tcPr marR="0" marT="0" marB="0" anchor="ctr"/>
                </a:tc>
                <a:tc>
                  <a:txBody>
                    <a:bodyPr/>
                    <a:lstStyle/>
                    <a:p>
                      <a:pPr algn="l" fontAlgn="b"/>
                      <a:endParaRPr lang="en-US" sz="800" b="0" i="0" u="none" strike="noStrike" dirty="0">
                        <a:solidFill>
                          <a:srgbClr val="000000"/>
                        </a:solidFill>
                        <a:effectLst/>
                        <a:latin typeface="+mn-lt"/>
                      </a:endParaRPr>
                    </a:p>
                  </a:txBody>
                  <a:tcPr marR="0" marT="0" marB="0" anchor="ctr"/>
                </a:tc>
                <a:tc>
                  <a:txBody>
                    <a:bodyPr/>
                    <a:lstStyle/>
                    <a:p>
                      <a:pPr algn="r" fontAlgn="b"/>
                      <a:endParaRPr lang="en-US" sz="800" b="0" i="0" u="none" strike="noStrike" dirty="0">
                        <a:solidFill>
                          <a:srgbClr val="000000"/>
                        </a:solidFill>
                        <a:effectLst/>
                        <a:latin typeface="+mn-lt"/>
                      </a:endParaRPr>
                    </a:p>
                  </a:txBody>
                  <a:tcPr marL="0" marR="274320" marT="0" marB="0" anchor="ctr"/>
                </a:tc>
                <a:tc>
                  <a:txBody>
                    <a:bodyPr/>
                    <a:lstStyle/>
                    <a:p>
                      <a:pPr algn="ctr" fontAlgn="b"/>
                      <a:endParaRPr lang="en-US" sz="800" b="0" i="0" u="none" strike="noStrike" dirty="0">
                        <a:solidFill>
                          <a:srgbClr val="000000"/>
                        </a:solidFill>
                        <a:effectLst/>
                        <a:latin typeface="+mn-lt"/>
                      </a:endParaRPr>
                    </a:p>
                  </a:txBody>
                  <a:tcPr marL="0" marR="0" marT="0" marB="0" anchor="ctr">
                    <a:lnR w="12700" cap="flat" cmpd="sng" algn="ctr">
                      <a:noFill/>
                      <a:prstDash val="solid"/>
                      <a:round/>
                      <a:headEnd type="none" w="med" len="med"/>
                      <a:tailEnd type="none" w="med" len="med"/>
                    </a:lnR>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b"/>
                      <a:r>
                        <a:rPr lang="en-US" sz="800" b="0" i="0" u="none" strike="noStrike">
                          <a:solidFill>
                            <a:srgbClr val="000000"/>
                          </a:solidFill>
                          <a:effectLst/>
                          <a:latin typeface="Arial" panose="020B0604020202020204" pitchFamily="34" charset="0"/>
                        </a:rPr>
                        <a:t>30519 - Buford, GA</a:t>
                      </a:r>
                      <a:endParaRPr lang="en-US" sz="800" b="0" i="0" u="none" strike="noStrike" dirty="0">
                        <a:solidFill>
                          <a:srgbClr val="000000"/>
                        </a:solidFill>
                        <a:effectLst/>
                        <a:latin typeface="Arial" panose="020B0604020202020204" pitchFamily="34" charset="0"/>
                      </a:endParaRPr>
                    </a:p>
                  </a:txBody>
                  <a:tcPr marR="0" marT="0" marB="0" anchor="ctr">
                    <a:lnL w="12700" cap="flat" cmpd="sng" algn="ctr">
                      <a:noFill/>
                      <a:prstDash val="solid"/>
                      <a:round/>
                      <a:headEnd type="none" w="med" len="med"/>
                      <a:tailEnd type="none" w="med" len="med"/>
                    </a:lnL>
                  </a:tcPr>
                </a:tc>
                <a:tc>
                  <a:txBody>
                    <a:bodyPr/>
                    <a:lstStyle/>
                    <a:p>
                      <a:pPr algn="l" fontAlgn="b"/>
                      <a:r>
                        <a:rPr lang="en-US" sz="800" b="0" i="0" u="none" strike="noStrike">
                          <a:solidFill>
                            <a:srgbClr val="000000"/>
                          </a:solidFill>
                          <a:effectLst/>
                          <a:latin typeface="Arial" panose="020B0604020202020204" pitchFamily="34" charset="0"/>
                        </a:rPr>
                        <a:t>Gwinnett</a:t>
                      </a:r>
                      <a:endParaRPr lang="en-US" sz="800" b="0" i="0" u="none" strike="noStrike" dirty="0">
                        <a:solidFill>
                          <a:srgbClr val="000000"/>
                        </a:solidFill>
                        <a:effectLst/>
                        <a:latin typeface="Arial" panose="020B0604020202020204" pitchFamily="34" charset="0"/>
                      </a:endParaRPr>
                    </a:p>
                  </a:txBody>
                  <a:tcPr marR="0" marT="0" marB="0" anchor="ctr"/>
                </a:tc>
                <a:tc>
                  <a:txBody>
                    <a:bodyPr/>
                    <a:lstStyle/>
                    <a:p>
                      <a:pPr algn="r" fontAlgn="b"/>
                      <a:r>
                        <a:rPr lang="en-US" sz="800" b="0" i="0" u="none" strike="noStrike">
                          <a:solidFill>
                            <a:srgbClr val="000000"/>
                          </a:solidFill>
                          <a:effectLst/>
                          <a:latin typeface="Arial" panose="020B0604020202020204" pitchFamily="34" charset="0"/>
                        </a:rPr>
                        <a:t>$1,643</a:t>
                      </a:r>
                      <a:endParaRPr lang="en-US" sz="800" b="0" i="0" u="none" strike="noStrike" dirty="0">
                        <a:solidFill>
                          <a:srgbClr val="000000"/>
                        </a:solidFill>
                        <a:effectLst/>
                        <a:latin typeface="Arial" panose="020B0604020202020204" pitchFamily="34" charset="0"/>
                      </a:endParaRPr>
                    </a:p>
                  </a:txBody>
                  <a:tcPr marL="0" marR="274320" marT="0" marB="0" anchor="ctr"/>
                </a:tc>
                <a:tc>
                  <a:txBody>
                    <a:bodyPr/>
                    <a:lstStyle/>
                    <a:p>
                      <a:pPr algn="ctr" fontAlgn="b"/>
                      <a:r>
                        <a:rPr lang="en-US" sz="800" b="0" i="0" u="none" strike="noStrike">
                          <a:solidFill>
                            <a:srgbClr val="000000"/>
                          </a:solidFill>
                          <a:effectLst/>
                          <a:latin typeface="Arial" panose="020B0604020202020204" pitchFamily="34" charset="0"/>
                        </a:rPr>
                        <a:t>1</a:t>
                      </a:r>
                      <a:endParaRPr lang="en-US" sz="8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796952892"/>
                  </a:ext>
                </a:extLst>
              </a:tr>
              <a:tr h="165408">
                <a:tc>
                  <a:txBody>
                    <a:bodyPr/>
                    <a:lstStyle/>
                    <a:p>
                      <a:pPr algn="l" fontAlgn="b"/>
                      <a:endParaRPr lang="en-US" sz="800" b="0" i="0" u="none" strike="noStrike" dirty="0">
                        <a:solidFill>
                          <a:srgbClr val="000000"/>
                        </a:solidFill>
                        <a:effectLst/>
                        <a:latin typeface="+mn-lt"/>
                      </a:endParaRPr>
                    </a:p>
                  </a:txBody>
                  <a:tcPr marR="0" marT="0" marB="0" anchor="ctr">
                    <a:solidFill>
                      <a:srgbClr val="FFAFAF"/>
                    </a:solidFill>
                  </a:tcPr>
                </a:tc>
                <a:tc>
                  <a:txBody>
                    <a:bodyPr/>
                    <a:lstStyle/>
                    <a:p>
                      <a:pPr algn="l" fontAlgn="b"/>
                      <a:endParaRPr lang="en-US" sz="800" b="0" i="0" u="none" strike="noStrike" dirty="0">
                        <a:solidFill>
                          <a:srgbClr val="000000"/>
                        </a:solidFill>
                        <a:effectLst/>
                        <a:latin typeface="+mn-lt"/>
                      </a:endParaRPr>
                    </a:p>
                  </a:txBody>
                  <a:tcPr marR="0" marT="0" marB="0" anchor="ctr">
                    <a:solidFill>
                      <a:srgbClr val="FFAFAF"/>
                    </a:solidFill>
                  </a:tcPr>
                </a:tc>
                <a:tc>
                  <a:txBody>
                    <a:bodyPr/>
                    <a:lstStyle/>
                    <a:p>
                      <a:pPr algn="r" fontAlgn="b"/>
                      <a:endParaRPr lang="en-US" sz="800" b="0" i="0" u="none" strike="noStrike" dirty="0">
                        <a:solidFill>
                          <a:srgbClr val="000000"/>
                        </a:solidFill>
                        <a:effectLst/>
                        <a:latin typeface="+mn-lt"/>
                      </a:endParaRPr>
                    </a:p>
                  </a:txBody>
                  <a:tcPr marL="0" marR="274320" marT="0" marB="0" anchor="ctr">
                    <a:solidFill>
                      <a:srgbClr val="FFAFAF"/>
                    </a:solidFill>
                  </a:tcPr>
                </a:tc>
                <a:tc>
                  <a:txBody>
                    <a:bodyPr/>
                    <a:lstStyle/>
                    <a:p>
                      <a:pPr algn="ctr" fontAlgn="b"/>
                      <a:endParaRPr lang="en-US" sz="800" b="0" i="0" u="none" strike="noStrike" dirty="0">
                        <a:solidFill>
                          <a:srgbClr val="000000"/>
                        </a:solidFill>
                        <a:effectLst/>
                        <a:latin typeface="+mn-lt"/>
                      </a:endParaRPr>
                    </a:p>
                  </a:txBody>
                  <a:tcPr marL="0" marR="0" marT="0" marB="0" anchor="ctr">
                    <a:lnR w="12700" cap="flat" cmpd="sng" algn="ctr">
                      <a:noFill/>
                      <a:prstDash val="solid"/>
                      <a:round/>
                      <a:headEnd type="none" w="med" len="med"/>
                      <a:tailEnd type="none" w="med" len="med"/>
                    </a:lnR>
                    <a:solidFill>
                      <a:srgbClr val="FFAFAF"/>
                    </a:solidFill>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b"/>
                      <a:r>
                        <a:rPr lang="en-US" sz="800" b="0" i="0" u="none" strike="noStrike">
                          <a:solidFill>
                            <a:srgbClr val="000000"/>
                          </a:solidFill>
                          <a:effectLst/>
                          <a:latin typeface="Arial" panose="020B0604020202020204" pitchFamily="34" charset="0"/>
                        </a:rPr>
                        <a:t>30619 - Arnoldsville, GA</a:t>
                      </a:r>
                      <a:endParaRPr lang="en-US" sz="800" b="0" i="0" u="none" strike="noStrike" dirty="0">
                        <a:solidFill>
                          <a:srgbClr val="000000"/>
                        </a:solidFill>
                        <a:effectLst/>
                        <a:latin typeface="Arial" panose="020B0604020202020204" pitchFamily="34" charset="0"/>
                      </a:endParaRPr>
                    </a:p>
                  </a:txBody>
                  <a:tcPr marR="0" marT="0" marB="0" anchor="ctr">
                    <a:lnL w="12700" cap="flat" cmpd="sng" algn="ctr">
                      <a:noFill/>
                      <a:prstDash val="solid"/>
                      <a:round/>
                      <a:headEnd type="none" w="med" len="med"/>
                      <a:tailEnd type="none" w="med" len="med"/>
                    </a:lnL>
                    <a:solidFill>
                      <a:srgbClr val="CEEAB0"/>
                    </a:solidFill>
                  </a:tcPr>
                </a:tc>
                <a:tc>
                  <a:txBody>
                    <a:bodyPr/>
                    <a:lstStyle/>
                    <a:p>
                      <a:pPr algn="l" fontAlgn="b"/>
                      <a:r>
                        <a:rPr lang="en-US" sz="800" b="0" i="0" u="none" strike="noStrike">
                          <a:solidFill>
                            <a:srgbClr val="000000"/>
                          </a:solidFill>
                          <a:effectLst/>
                          <a:latin typeface="Arial" panose="020B0604020202020204" pitchFamily="34" charset="0"/>
                        </a:rPr>
                        <a:t>Oglethorpe</a:t>
                      </a:r>
                      <a:endParaRPr lang="en-US" sz="800" b="0" i="0" u="none" strike="noStrike" dirty="0">
                        <a:solidFill>
                          <a:srgbClr val="000000"/>
                        </a:solidFill>
                        <a:effectLst/>
                        <a:latin typeface="Arial" panose="020B0604020202020204" pitchFamily="34" charset="0"/>
                      </a:endParaRPr>
                    </a:p>
                  </a:txBody>
                  <a:tcPr marR="0" marT="0" marB="0" anchor="ctr">
                    <a:solidFill>
                      <a:srgbClr val="CEEAB0"/>
                    </a:solidFill>
                  </a:tcPr>
                </a:tc>
                <a:tc>
                  <a:txBody>
                    <a:bodyPr/>
                    <a:lstStyle/>
                    <a:p>
                      <a:pPr algn="r" fontAlgn="b"/>
                      <a:r>
                        <a:rPr lang="en-US" sz="800" b="0" i="0" u="none" strike="noStrike">
                          <a:solidFill>
                            <a:srgbClr val="000000"/>
                          </a:solidFill>
                          <a:effectLst/>
                          <a:latin typeface="Arial" panose="020B0604020202020204" pitchFamily="34" charset="0"/>
                        </a:rPr>
                        <a:t>$1,041</a:t>
                      </a:r>
                      <a:endParaRPr lang="en-US" sz="800" b="0" i="0" u="none" strike="noStrike" dirty="0">
                        <a:solidFill>
                          <a:srgbClr val="000000"/>
                        </a:solidFill>
                        <a:effectLst/>
                        <a:latin typeface="Arial" panose="020B0604020202020204" pitchFamily="34" charset="0"/>
                      </a:endParaRPr>
                    </a:p>
                  </a:txBody>
                  <a:tcPr marL="0" marR="274320" marT="0" marB="0" anchor="ctr">
                    <a:solidFill>
                      <a:srgbClr val="CEEAB0"/>
                    </a:solidFill>
                  </a:tcPr>
                </a:tc>
                <a:tc>
                  <a:txBody>
                    <a:bodyPr/>
                    <a:lstStyle/>
                    <a:p>
                      <a:pPr algn="ctr" fontAlgn="b"/>
                      <a:r>
                        <a:rPr lang="en-US" sz="800" b="0" i="0" u="none" strike="noStrike">
                          <a:solidFill>
                            <a:srgbClr val="000000"/>
                          </a:solidFill>
                          <a:effectLst/>
                          <a:latin typeface="Arial" panose="020B0604020202020204" pitchFamily="34" charset="0"/>
                        </a:rPr>
                        <a:t>1</a:t>
                      </a:r>
                      <a:endParaRPr lang="en-US" sz="800" b="0" i="0" u="none" strike="noStrike" dirty="0">
                        <a:solidFill>
                          <a:srgbClr val="000000"/>
                        </a:solidFill>
                        <a:effectLst/>
                        <a:latin typeface="Arial" panose="020B0604020202020204" pitchFamily="34" charset="0"/>
                      </a:endParaRPr>
                    </a:p>
                  </a:txBody>
                  <a:tcPr marL="0" marR="0" marT="0" marB="0" anchor="ctr">
                    <a:solidFill>
                      <a:srgbClr val="CEEAB0"/>
                    </a:solidFill>
                  </a:tcPr>
                </a:tc>
                <a:extLst>
                  <a:ext uri="{0D108BD9-81ED-4DB2-BD59-A6C34878D82A}">
                    <a16:rowId xmlns:a16="http://schemas.microsoft.com/office/drawing/2014/main" val="679529941"/>
                  </a:ext>
                </a:extLst>
              </a:tr>
              <a:tr h="165408">
                <a:tc>
                  <a:txBody>
                    <a:bodyPr/>
                    <a:lstStyle/>
                    <a:p>
                      <a:pPr algn="l" fontAlgn="b"/>
                      <a:endParaRPr lang="en-US" sz="800" b="0" i="0" u="none" strike="noStrike" dirty="0">
                        <a:solidFill>
                          <a:srgbClr val="000000"/>
                        </a:solidFill>
                        <a:effectLst/>
                        <a:latin typeface="+mn-lt"/>
                      </a:endParaRPr>
                    </a:p>
                  </a:txBody>
                  <a:tcPr marR="0" marT="0" marB="0" anchor="ctr"/>
                </a:tc>
                <a:tc>
                  <a:txBody>
                    <a:bodyPr/>
                    <a:lstStyle/>
                    <a:p>
                      <a:pPr algn="l" fontAlgn="b"/>
                      <a:endParaRPr lang="en-US" sz="800" b="0" i="0" u="none" strike="noStrike" dirty="0">
                        <a:solidFill>
                          <a:srgbClr val="000000"/>
                        </a:solidFill>
                        <a:effectLst/>
                        <a:latin typeface="+mn-lt"/>
                      </a:endParaRPr>
                    </a:p>
                  </a:txBody>
                  <a:tcPr marR="0" marT="0" marB="0" anchor="ctr"/>
                </a:tc>
                <a:tc>
                  <a:txBody>
                    <a:bodyPr/>
                    <a:lstStyle/>
                    <a:p>
                      <a:pPr algn="r" fontAlgn="b"/>
                      <a:endParaRPr lang="en-US" sz="800" b="0" i="0" u="none" strike="noStrike" dirty="0">
                        <a:solidFill>
                          <a:srgbClr val="000000"/>
                        </a:solidFill>
                        <a:effectLst/>
                        <a:latin typeface="+mn-lt"/>
                      </a:endParaRPr>
                    </a:p>
                  </a:txBody>
                  <a:tcPr marL="0" marR="274320" marT="0" marB="0" anchor="ctr"/>
                </a:tc>
                <a:tc>
                  <a:txBody>
                    <a:bodyPr/>
                    <a:lstStyle/>
                    <a:p>
                      <a:pPr algn="ctr" fontAlgn="b"/>
                      <a:endParaRPr lang="en-US" sz="800" b="0" i="0" u="none" strike="noStrike" dirty="0">
                        <a:solidFill>
                          <a:srgbClr val="000000"/>
                        </a:solidFill>
                        <a:effectLst/>
                        <a:latin typeface="+mn-lt"/>
                      </a:endParaRPr>
                    </a:p>
                  </a:txBody>
                  <a:tcPr marL="0" marR="0" marT="0" marB="0" anchor="ctr">
                    <a:lnR w="12700" cap="flat" cmpd="sng" algn="ctr">
                      <a:noFill/>
                      <a:prstDash val="solid"/>
                      <a:round/>
                      <a:headEnd type="none" w="med" len="med"/>
                      <a:tailEnd type="none" w="med" len="med"/>
                    </a:lnR>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lnL w="12700" cap="flat" cmpd="sng" algn="ctr">
                      <a:noFill/>
                      <a:prstDash val="solid"/>
                      <a:round/>
                      <a:headEnd type="none" w="med" len="med"/>
                      <a:tailEnd type="none" w="med" len="med"/>
                    </a:lnL>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tc>
                <a:tc>
                  <a:txBody>
                    <a:bodyPr/>
                    <a:lstStyle/>
                    <a:p>
                      <a:pPr algn="r" fontAlgn="b"/>
                      <a:endParaRPr lang="en-US" sz="800" b="0" i="0" u="none" strike="noStrike" dirty="0">
                        <a:solidFill>
                          <a:srgbClr val="000000"/>
                        </a:solidFill>
                        <a:effectLst/>
                        <a:latin typeface="Arial" panose="020B0604020202020204" pitchFamily="34" charset="0"/>
                      </a:endParaRPr>
                    </a:p>
                  </a:txBody>
                  <a:tcPr marL="0" marR="274320" marT="0" marB="0" anchor="ctr"/>
                </a:tc>
                <a:tc>
                  <a:txBody>
                    <a:bodyPr/>
                    <a:lstStyle/>
                    <a:p>
                      <a:pPr algn="ctr" fontAlgn="b"/>
                      <a:endParaRPr lang="en-US" sz="8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907710563"/>
                  </a:ext>
                </a:extLst>
              </a:tr>
              <a:tr h="165408">
                <a:tc>
                  <a:txBody>
                    <a:bodyPr/>
                    <a:lstStyle/>
                    <a:p>
                      <a:pPr algn="l" fontAlgn="b"/>
                      <a:endParaRPr lang="en-US" sz="800" b="0" i="0" u="none" strike="noStrike" dirty="0">
                        <a:solidFill>
                          <a:srgbClr val="000000"/>
                        </a:solidFill>
                        <a:effectLst/>
                        <a:latin typeface="+mn-lt"/>
                      </a:endParaRPr>
                    </a:p>
                  </a:txBody>
                  <a:tcPr marR="0" marT="0" marB="0" anchor="ctr">
                    <a:solidFill>
                      <a:srgbClr val="FFAFAF"/>
                    </a:solidFill>
                  </a:tcPr>
                </a:tc>
                <a:tc>
                  <a:txBody>
                    <a:bodyPr/>
                    <a:lstStyle/>
                    <a:p>
                      <a:pPr algn="l" fontAlgn="b"/>
                      <a:endParaRPr lang="en-US" sz="800" b="0" i="0" u="none" strike="noStrike" dirty="0">
                        <a:solidFill>
                          <a:srgbClr val="000000"/>
                        </a:solidFill>
                        <a:effectLst/>
                        <a:latin typeface="+mn-lt"/>
                      </a:endParaRPr>
                    </a:p>
                  </a:txBody>
                  <a:tcPr marR="0" marT="0" marB="0" anchor="ctr">
                    <a:solidFill>
                      <a:srgbClr val="FFAFAF"/>
                    </a:solidFill>
                  </a:tcPr>
                </a:tc>
                <a:tc>
                  <a:txBody>
                    <a:bodyPr/>
                    <a:lstStyle/>
                    <a:p>
                      <a:pPr algn="r" fontAlgn="b"/>
                      <a:endParaRPr lang="en-US" sz="800" b="0" i="0" u="none" strike="noStrike" dirty="0">
                        <a:solidFill>
                          <a:srgbClr val="000000"/>
                        </a:solidFill>
                        <a:effectLst/>
                        <a:latin typeface="+mn-lt"/>
                      </a:endParaRPr>
                    </a:p>
                  </a:txBody>
                  <a:tcPr marL="0" marR="274320" marT="0" marB="0" anchor="ctr">
                    <a:solidFill>
                      <a:srgbClr val="FFAFAF"/>
                    </a:solidFill>
                  </a:tcPr>
                </a:tc>
                <a:tc>
                  <a:txBody>
                    <a:bodyPr/>
                    <a:lstStyle/>
                    <a:p>
                      <a:pPr algn="ctr" fontAlgn="b"/>
                      <a:endParaRPr lang="en-US" sz="800" b="0" i="0" u="none" strike="noStrike" dirty="0">
                        <a:solidFill>
                          <a:srgbClr val="000000"/>
                        </a:solidFill>
                        <a:effectLst/>
                        <a:latin typeface="+mn-lt"/>
                      </a:endParaRPr>
                    </a:p>
                  </a:txBody>
                  <a:tcPr marL="0" marR="0" marT="0" marB="0" anchor="ctr">
                    <a:lnR w="12700" cap="flat" cmpd="sng" algn="ctr">
                      <a:noFill/>
                      <a:prstDash val="solid"/>
                      <a:round/>
                      <a:headEnd type="none" w="med" len="med"/>
                      <a:tailEnd type="none" w="med" len="med"/>
                    </a:lnR>
                    <a:solidFill>
                      <a:srgbClr val="FFAFAF"/>
                    </a:solidFill>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lnL w="12700" cap="flat" cmpd="sng" algn="ctr">
                      <a:noFill/>
                      <a:prstDash val="solid"/>
                      <a:round/>
                      <a:headEnd type="none" w="med" len="med"/>
                      <a:tailEnd type="none" w="med" len="med"/>
                    </a:lnL>
                    <a:solidFill>
                      <a:srgbClr val="CEEAB0"/>
                    </a:solidFill>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solidFill>
                      <a:srgbClr val="CEEAB0"/>
                    </a:solidFill>
                  </a:tcPr>
                </a:tc>
                <a:tc>
                  <a:txBody>
                    <a:bodyPr/>
                    <a:lstStyle/>
                    <a:p>
                      <a:pPr algn="r" fontAlgn="b"/>
                      <a:endParaRPr lang="en-US" sz="800" b="0" i="0" u="none" strike="noStrike" dirty="0">
                        <a:solidFill>
                          <a:srgbClr val="000000"/>
                        </a:solidFill>
                        <a:effectLst/>
                        <a:latin typeface="Arial" panose="020B0604020202020204" pitchFamily="34" charset="0"/>
                      </a:endParaRPr>
                    </a:p>
                  </a:txBody>
                  <a:tcPr marL="0" marR="274320" marT="0" marB="0" anchor="ctr">
                    <a:solidFill>
                      <a:srgbClr val="CEEAB0"/>
                    </a:solidFill>
                  </a:tcPr>
                </a:tc>
                <a:tc>
                  <a:txBody>
                    <a:bodyPr/>
                    <a:lstStyle/>
                    <a:p>
                      <a:pPr algn="ctr" fontAlgn="b"/>
                      <a:endParaRPr lang="en-US" sz="800" b="0" i="0" u="none" strike="noStrike" dirty="0">
                        <a:solidFill>
                          <a:srgbClr val="000000"/>
                        </a:solidFill>
                        <a:effectLst/>
                        <a:latin typeface="Arial" panose="020B0604020202020204" pitchFamily="34" charset="0"/>
                      </a:endParaRPr>
                    </a:p>
                  </a:txBody>
                  <a:tcPr marL="0" marR="0" marT="0" marB="0" anchor="ctr">
                    <a:solidFill>
                      <a:srgbClr val="CEEAB0"/>
                    </a:solidFill>
                  </a:tcPr>
                </a:tc>
                <a:extLst>
                  <a:ext uri="{0D108BD9-81ED-4DB2-BD59-A6C34878D82A}">
                    <a16:rowId xmlns:a16="http://schemas.microsoft.com/office/drawing/2014/main" val="2989955942"/>
                  </a:ext>
                </a:extLst>
              </a:tr>
              <a:tr h="165408">
                <a:tc>
                  <a:txBody>
                    <a:bodyPr/>
                    <a:lstStyle/>
                    <a:p>
                      <a:pPr algn="l" fontAlgn="b"/>
                      <a:endParaRPr lang="en-US" sz="800" b="0" i="0" u="none" strike="noStrike" dirty="0">
                        <a:solidFill>
                          <a:srgbClr val="000000"/>
                        </a:solidFill>
                        <a:effectLst/>
                        <a:latin typeface="+mn-lt"/>
                      </a:endParaRPr>
                    </a:p>
                  </a:txBody>
                  <a:tcPr marR="0" marT="0" marB="0" anchor="ctr"/>
                </a:tc>
                <a:tc>
                  <a:txBody>
                    <a:bodyPr/>
                    <a:lstStyle/>
                    <a:p>
                      <a:pPr algn="l" fontAlgn="b"/>
                      <a:endParaRPr lang="en-US" sz="800" b="0" i="0" u="none" strike="noStrike" dirty="0">
                        <a:solidFill>
                          <a:srgbClr val="000000"/>
                        </a:solidFill>
                        <a:effectLst/>
                        <a:latin typeface="+mn-lt"/>
                      </a:endParaRPr>
                    </a:p>
                  </a:txBody>
                  <a:tcPr marR="0" marT="0" marB="0" anchor="ctr"/>
                </a:tc>
                <a:tc>
                  <a:txBody>
                    <a:bodyPr/>
                    <a:lstStyle/>
                    <a:p>
                      <a:pPr algn="r" fontAlgn="b"/>
                      <a:endParaRPr lang="en-US" sz="800" b="0" i="0" u="none" strike="noStrike" dirty="0">
                        <a:solidFill>
                          <a:srgbClr val="000000"/>
                        </a:solidFill>
                        <a:effectLst/>
                        <a:latin typeface="+mn-lt"/>
                      </a:endParaRPr>
                    </a:p>
                  </a:txBody>
                  <a:tcPr marL="0" marR="274320" marT="0" marB="0" anchor="ctr"/>
                </a:tc>
                <a:tc>
                  <a:txBody>
                    <a:bodyPr/>
                    <a:lstStyle/>
                    <a:p>
                      <a:pPr algn="ctr" fontAlgn="b"/>
                      <a:endParaRPr lang="en-US" sz="800" b="0" i="0" u="none" strike="noStrike" dirty="0">
                        <a:solidFill>
                          <a:srgbClr val="000000"/>
                        </a:solidFill>
                        <a:effectLst/>
                        <a:latin typeface="+mn-lt"/>
                      </a:endParaRPr>
                    </a:p>
                  </a:txBody>
                  <a:tcPr marL="0" marR="0" marT="0" marB="0" anchor="ctr">
                    <a:lnR w="12700" cap="flat" cmpd="sng" algn="ctr">
                      <a:noFill/>
                      <a:prstDash val="solid"/>
                      <a:round/>
                      <a:headEnd type="none" w="med" len="med"/>
                      <a:tailEnd type="none" w="med" len="med"/>
                    </a:lnR>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lnL w="12700" cap="flat" cmpd="sng" algn="ctr">
                      <a:noFill/>
                      <a:prstDash val="solid"/>
                      <a:round/>
                      <a:headEnd type="none" w="med" len="med"/>
                      <a:tailEnd type="none" w="med" len="med"/>
                    </a:lnL>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tc>
                <a:tc>
                  <a:txBody>
                    <a:bodyPr/>
                    <a:lstStyle/>
                    <a:p>
                      <a:pPr algn="r" fontAlgn="b"/>
                      <a:endParaRPr lang="en-US" sz="800" b="0" i="0" u="none" strike="noStrike" dirty="0">
                        <a:solidFill>
                          <a:srgbClr val="000000"/>
                        </a:solidFill>
                        <a:effectLst/>
                        <a:latin typeface="Arial" panose="020B0604020202020204" pitchFamily="34" charset="0"/>
                      </a:endParaRPr>
                    </a:p>
                  </a:txBody>
                  <a:tcPr marL="0" marR="274320" marT="0" marB="0" anchor="ctr"/>
                </a:tc>
                <a:tc>
                  <a:txBody>
                    <a:bodyPr/>
                    <a:lstStyle/>
                    <a:p>
                      <a:pPr algn="ctr" fontAlgn="b"/>
                      <a:endParaRPr lang="en-US" sz="8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770850198"/>
                  </a:ext>
                </a:extLst>
              </a:tr>
              <a:tr h="165408">
                <a:tc>
                  <a:txBody>
                    <a:bodyPr/>
                    <a:lstStyle/>
                    <a:p>
                      <a:pPr algn="l" fontAlgn="b"/>
                      <a:endParaRPr lang="en-US" sz="800" b="0" i="0" u="none" strike="noStrike" dirty="0">
                        <a:solidFill>
                          <a:srgbClr val="000000"/>
                        </a:solidFill>
                        <a:effectLst/>
                        <a:latin typeface="+mn-lt"/>
                      </a:endParaRPr>
                    </a:p>
                  </a:txBody>
                  <a:tcPr marR="0" marT="0" marB="0" anchor="ctr">
                    <a:solidFill>
                      <a:srgbClr val="FFAFAF"/>
                    </a:solidFill>
                  </a:tcPr>
                </a:tc>
                <a:tc>
                  <a:txBody>
                    <a:bodyPr/>
                    <a:lstStyle/>
                    <a:p>
                      <a:pPr algn="l" fontAlgn="b"/>
                      <a:endParaRPr lang="en-US" sz="800" b="0" i="0" u="none" strike="noStrike" dirty="0">
                        <a:solidFill>
                          <a:srgbClr val="000000"/>
                        </a:solidFill>
                        <a:effectLst/>
                        <a:latin typeface="+mn-lt"/>
                      </a:endParaRPr>
                    </a:p>
                  </a:txBody>
                  <a:tcPr marR="0" marT="0" marB="0" anchor="ctr">
                    <a:solidFill>
                      <a:srgbClr val="FFAFAF"/>
                    </a:solidFill>
                  </a:tcPr>
                </a:tc>
                <a:tc>
                  <a:txBody>
                    <a:bodyPr/>
                    <a:lstStyle/>
                    <a:p>
                      <a:pPr algn="r" fontAlgn="b"/>
                      <a:endParaRPr lang="en-US" sz="800" b="0" i="0" u="none" strike="noStrike" dirty="0">
                        <a:solidFill>
                          <a:srgbClr val="000000"/>
                        </a:solidFill>
                        <a:effectLst/>
                        <a:latin typeface="+mn-lt"/>
                      </a:endParaRPr>
                    </a:p>
                  </a:txBody>
                  <a:tcPr marL="0" marR="274320" marT="0" marB="0" anchor="ctr">
                    <a:solidFill>
                      <a:srgbClr val="FFAFAF"/>
                    </a:solidFill>
                  </a:tcPr>
                </a:tc>
                <a:tc>
                  <a:txBody>
                    <a:bodyPr/>
                    <a:lstStyle/>
                    <a:p>
                      <a:pPr algn="ctr" fontAlgn="b"/>
                      <a:endParaRPr lang="en-US" sz="800" b="0" i="0" u="none" strike="noStrike" dirty="0">
                        <a:solidFill>
                          <a:srgbClr val="000000"/>
                        </a:solidFill>
                        <a:effectLst/>
                        <a:latin typeface="+mn-lt"/>
                      </a:endParaRPr>
                    </a:p>
                  </a:txBody>
                  <a:tcPr marL="0" marR="0" marT="0" marB="0" anchor="ctr">
                    <a:lnR w="12700" cap="flat" cmpd="sng" algn="ctr">
                      <a:noFill/>
                      <a:prstDash val="solid"/>
                      <a:round/>
                      <a:headEnd type="none" w="med" len="med"/>
                      <a:tailEnd type="none" w="med" len="med"/>
                    </a:lnR>
                    <a:solidFill>
                      <a:srgbClr val="FFAFAF"/>
                    </a:solidFill>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lnL w="12700" cap="flat" cmpd="sng" algn="ctr">
                      <a:noFill/>
                      <a:prstDash val="solid"/>
                      <a:round/>
                      <a:headEnd type="none" w="med" len="med"/>
                      <a:tailEnd type="none" w="med" len="med"/>
                    </a:lnL>
                    <a:solidFill>
                      <a:srgbClr val="CEEAB0"/>
                    </a:solidFill>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solidFill>
                      <a:srgbClr val="CEEAB0"/>
                    </a:solidFill>
                  </a:tcPr>
                </a:tc>
                <a:tc>
                  <a:txBody>
                    <a:bodyPr/>
                    <a:lstStyle/>
                    <a:p>
                      <a:pPr algn="r" fontAlgn="b"/>
                      <a:endParaRPr lang="en-US" sz="800" b="0" i="0" u="none" strike="noStrike" dirty="0">
                        <a:solidFill>
                          <a:srgbClr val="000000"/>
                        </a:solidFill>
                        <a:effectLst/>
                        <a:latin typeface="Arial" panose="020B0604020202020204" pitchFamily="34" charset="0"/>
                      </a:endParaRPr>
                    </a:p>
                  </a:txBody>
                  <a:tcPr marL="0" marR="274320" marT="0" marB="0" anchor="ctr">
                    <a:solidFill>
                      <a:srgbClr val="CEEAB0"/>
                    </a:solidFill>
                  </a:tcPr>
                </a:tc>
                <a:tc>
                  <a:txBody>
                    <a:bodyPr/>
                    <a:lstStyle/>
                    <a:p>
                      <a:pPr algn="ctr" fontAlgn="b"/>
                      <a:endParaRPr lang="en-US" sz="800" b="0" i="0" u="none" strike="noStrike" dirty="0">
                        <a:solidFill>
                          <a:srgbClr val="000000"/>
                        </a:solidFill>
                        <a:effectLst/>
                        <a:latin typeface="Arial" panose="020B0604020202020204" pitchFamily="34" charset="0"/>
                      </a:endParaRPr>
                    </a:p>
                  </a:txBody>
                  <a:tcPr marL="0" marR="0" marT="0" marB="0" anchor="ctr">
                    <a:solidFill>
                      <a:srgbClr val="CEEAB0"/>
                    </a:solidFill>
                  </a:tcPr>
                </a:tc>
                <a:extLst>
                  <a:ext uri="{0D108BD9-81ED-4DB2-BD59-A6C34878D82A}">
                    <a16:rowId xmlns:a16="http://schemas.microsoft.com/office/drawing/2014/main" val="2123294609"/>
                  </a:ext>
                </a:extLst>
              </a:tr>
              <a:tr h="165408">
                <a:tc>
                  <a:txBody>
                    <a:bodyPr/>
                    <a:lstStyle/>
                    <a:p>
                      <a:pPr algn="l" fontAlgn="b"/>
                      <a:endParaRPr lang="en-US" sz="800" b="0" i="0" u="none" strike="noStrike" dirty="0">
                        <a:solidFill>
                          <a:srgbClr val="000000"/>
                        </a:solidFill>
                        <a:effectLst/>
                        <a:latin typeface="+mn-lt"/>
                      </a:endParaRPr>
                    </a:p>
                  </a:txBody>
                  <a:tcPr marR="0" marT="0" marB="0" anchor="ctr"/>
                </a:tc>
                <a:tc>
                  <a:txBody>
                    <a:bodyPr/>
                    <a:lstStyle/>
                    <a:p>
                      <a:pPr algn="l" fontAlgn="b"/>
                      <a:endParaRPr lang="en-US" sz="800" b="0" i="0" u="none" strike="noStrike" dirty="0">
                        <a:solidFill>
                          <a:srgbClr val="000000"/>
                        </a:solidFill>
                        <a:effectLst/>
                        <a:latin typeface="+mn-lt"/>
                      </a:endParaRPr>
                    </a:p>
                  </a:txBody>
                  <a:tcPr marR="0" marT="0" marB="0" anchor="ctr"/>
                </a:tc>
                <a:tc>
                  <a:txBody>
                    <a:bodyPr/>
                    <a:lstStyle/>
                    <a:p>
                      <a:pPr algn="r" fontAlgn="b"/>
                      <a:endParaRPr lang="en-US" sz="800" b="0" i="0" u="none" strike="noStrike" dirty="0">
                        <a:solidFill>
                          <a:srgbClr val="000000"/>
                        </a:solidFill>
                        <a:effectLst/>
                        <a:latin typeface="+mn-lt"/>
                      </a:endParaRPr>
                    </a:p>
                  </a:txBody>
                  <a:tcPr marL="0" marR="274320" marT="0" marB="0" anchor="ctr"/>
                </a:tc>
                <a:tc>
                  <a:txBody>
                    <a:bodyPr/>
                    <a:lstStyle/>
                    <a:p>
                      <a:pPr algn="ctr" fontAlgn="b"/>
                      <a:endParaRPr lang="en-US" sz="800" b="0" i="0" u="none" strike="noStrike" dirty="0">
                        <a:solidFill>
                          <a:srgbClr val="000000"/>
                        </a:solidFill>
                        <a:effectLst/>
                        <a:latin typeface="+mn-lt"/>
                      </a:endParaRPr>
                    </a:p>
                  </a:txBody>
                  <a:tcPr marL="0" marR="0" marT="0" marB="0" anchor="ctr">
                    <a:lnR w="12700" cap="flat" cmpd="sng" algn="ctr">
                      <a:noFill/>
                      <a:prstDash val="solid"/>
                      <a:round/>
                      <a:headEnd type="none" w="med" len="med"/>
                      <a:tailEnd type="none" w="med" len="med"/>
                    </a:lnR>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lnL w="12700" cap="flat" cmpd="sng" algn="ctr">
                      <a:noFill/>
                      <a:prstDash val="solid"/>
                      <a:round/>
                      <a:headEnd type="none" w="med" len="med"/>
                      <a:tailEnd type="none" w="med" len="med"/>
                    </a:lnL>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tc>
                <a:tc>
                  <a:txBody>
                    <a:bodyPr/>
                    <a:lstStyle/>
                    <a:p>
                      <a:pPr algn="r" fontAlgn="b"/>
                      <a:endParaRPr lang="en-US" sz="800" b="0" i="0" u="none" strike="noStrike" dirty="0">
                        <a:solidFill>
                          <a:srgbClr val="000000"/>
                        </a:solidFill>
                        <a:effectLst/>
                        <a:latin typeface="Arial" panose="020B0604020202020204" pitchFamily="34" charset="0"/>
                      </a:endParaRPr>
                    </a:p>
                  </a:txBody>
                  <a:tcPr marL="0" marR="274320" marT="0" marB="0" anchor="ctr"/>
                </a:tc>
                <a:tc>
                  <a:txBody>
                    <a:bodyPr/>
                    <a:lstStyle/>
                    <a:p>
                      <a:pPr algn="ctr" fontAlgn="b"/>
                      <a:endParaRPr lang="en-US" sz="8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526752846"/>
                  </a:ext>
                </a:extLst>
              </a:tr>
              <a:tr h="165408">
                <a:tc>
                  <a:txBody>
                    <a:bodyPr/>
                    <a:lstStyle/>
                    <a:p>
                      <a:pPr algn="l" fontAlgn="b"/>
                      <a:endParaRPr lang="en-US" sz="800" b="0" i="0" u="none" strike="noStrike" dirty="0">
                        <a:solidFill>
                          <a:srgbClr val="000000"/>
                        </a:solidFill>
                        <a:effectLst/>
                        <a:latin typeface="+mn-lt"/>
                      </a:endParaRPr>
                    </a:p>
                  </a:txBody>
                  <a:tcPr marR="0" marT="0" marB="0" anchor="ctr">
                    <a:solidFill>
                      <a:srgbClr val="FFAFAF"/>
                    </a:solidFill>
                  </a:tcPr>
                </a:tc>
                <a:tc>
                  <a:txBody>
                    <a:bodyPr/>
                    <a:lstStyle/>
                    <a:p>
                      <a:pPr algn="l" fontAlgn="b"/>
                      <a:endParaRPr lang="en-US" sz="800" b="0" i="0" u="none" strike="noStrike" dirty="0">
                        <a:solidFill>
                          <a:srgbClr val="000000"/>
                        </a:solidFill>
                        <a:effectLst/>
                        <a:latin typeface="+mn-lt"/>
                      </a:endParaRPr>
                    </a:p>
                  </a:txBody>
                  <a:tcPr marR="0" marT="0" marB="0" anchor="ctr">
                    <a:solidFill>
                      <a:srgbClr val="FFAFAF"/>
                    </a:solidFill>
                  </a:tcPr>
                </a:tc>
                <a:tc>
                  <a:txBody>
                    <a:bodyPr/>
                    <a:lstStyle/>
                    <a:p>
                      <a:pPr algn="r" fontAlgn="b"/>
                      <a:endParaRPr lang="en-US" sz="800" b="0" i="0" u="none" strike="noStrike" dirty="0">
                        <a:solidFill>
                          <a:srgbClr val="000000"/>
                        </a:solidFill>
                        <a:effectLst/>
                        <a:latin typeface="+mn-lt"/>
                      </a:endParaRPr>
                    </a:p>
                  </a:txBody>
                  <a:tcPr marL="0" marR="274320" marT="0" marB="0" anchor="ctr">
                    <a:solidFill>
                      <a:srgbClr val="FFAFAF"/>
                    </a:solidFill>
                  </a:tcPr>
                </a:tc>
                <a:tc>
                  <a:txBody>
                    <a:bodyPr/>
                    <a:lstStyle/>
                    <a:p>
                      <a:pPr algn="ctr" fontAlgn="b"/>
                      <a:endParaRPr lang="en-US" sz="800" b="0" i="0" u="none" strike="noStrike" dirty="0">
                        <a:solidFill>
                          <a:srgbClr val="000000"/>
                        </a:solidFill>
                        <a:effectLst/>
                        <a:latin typeface="+mn-lt"/>
                      </a:endParaRPr>
                    </a:p>
                  </a:txBody>
                  <a:tcPr marL="0" marR="0" marT="0" marB="0" anchor="ctr">
                    <a:lnR w="12700" cap="flat" cmpd="sng" algn="ctr">
                      <a:noFill/>
                      <a:prstDash val="solid"/>
                      <a:round/>
                      <a:headEnd type="none" w="med" len="med"/>
                      <a:tailEnd type="none" w="med" len="med"/>
                    </a:lnR>
                    <a:solidFill>
                      <a:srgbClr val="FFAFAF"/>
                    </a:solidFill>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lnL w="12700" cap="flat" cmpd="sng" algn="ctr">
                      <a:noFill/>
                      <a:prstDash val="solid"/>
                      <a:round/>
                      <a:headEnd type="none" w="med" len="med"/>
                      <a:tailEnd type="none" w="med" len="med"/>
                    </a:lnL>
                    <a:solidFill>
                      <a:srgbClr val="CEEAB0"/>
                    </a:solidFill>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solidFill>
                      <a:srgbClr val="CEEAB0"/>
                    </a:solidFill>
                  </a:tcPr>
                </a:tc>
                <a:tc>
                  <a:txBody>
                    <a:bodyPr/>
                    <a:lstStyle/>
                    <a:p>
                      <a:pPr algn="r" fontAlgn="b"/>
                      <a:endParaRPr lang="en-US" sz="800" b="0" i="0" u="none" strike="noStrike" dirty="0">
                        <a:solidFill>
                          <a:srgbClr val="000000"/>
                        </a:solidFill>
                        <a:effectLst/>
                        <a:latin typeface="Arial" panose="020B0604020202020204" pitchFamily="34" charset="0"/>
                      </a:endParaRPr>
                    </a:p>
                  </a:txBody>
                  <a:tcPr marL="0" marR="274320" marT="0" marB="0" anchor="ctr">
                    <a:solidFill>
                      <a:srgbClr val="CEEAB0"/>
                    </a:solidFill>
                  </a:tcPr>
                </a:tc>
                <a:tc>
                  <a:txBody>
                    <a:bodyPr/>
                    <a:lstStyle/>
                    <a:p>
                      <a:pPr algn="ctr" fontAlgn="b"/>
                      <a:endParaRPr lang="en-US" sz="800" b="0" i="0" u="none" strike="noStrike" dirty="0">
                        <a:solidFill>
                          <a:srgbClr val="000000"/>
                        </a:solidFill>
                        <a:effectLst/>
                        <a:latin typeface="Arial" panose="020B0604020202020204" pitchFamily="34" charset="0"/>
                      </a:endParaRPr>
                    </a:p>
                  </a:txBody>
                  <a:tcPr marL="0" marR="0" marT="0" marB="0" anchor="ctr">
                    <a:solidFill>
                      <a:srgbClr val="CEEAB0"/>
                    </a:solidFill>
                  </a:tcPr>
                </a:tc>
                <a:extLst>
                  <a:ext uri="{0D108BD9-81ED-4DB2-BD59-A6C34878D82A}">
                    <a16:rowId xmlns:a16="http://schemas.microsoft.com/office/drawing/2014/main" val="2257562148"/>
                  </a:ext>
                </a:extLst>
              </a:tr>
              <a:tr h="165408">
                <a:tc>
                  <a:txBody>
                    <a:bodyPr/>
                    <a:lstStyle/>
                    <a:p>
                      <a:pPr algn="l" fontAlgn="b"/>
                      <a:endParaRPr lang="en-US" sz="800" b="0" i="0" u="none" strike="noStrike" dirty="0">
                        <a:solidFill>
                          <a:srgbClr val="000000"/>
                        </a:solidFill>
                        <a:effectLst/>
                        <a:latin typeface="+mn-lt"/>
                      </a:endParaRPr>
                    </a:p>
                  </a:txBody>
                  <a:tcPr marR="0" marT="0" marB="0" anchor="ctr"/>
                </a:tc>
                <a:tc>
                  <a:txBody>
                    <a:bodyPr/>
                    <a:lstStyle/>
                    <a:p>
                      <a:pPr algn="l" fontAlgn="b"/>
                      <a:endParaRPr lang="en-US" sz="800" b="0" i="0" u="none" strike="noStrike" dirty="0">
                        <a:solidFill>
                          <a:srgbClr val="000000"/>
                        </a:solidFill>
                        <a:effectLst/>
                        <a:latin typeface="+mn-lt"/>
                      </a:endParaRPr>
                    </a:p>
                  </a:txBody>
                  <a:tcPr marR="0" marT="0" marB="0" anchor="ctr"/>
                </a:tc>
                <a:tc>
                  <a:txBody>
                    <a:bodyPr/>
                    <a:lstStyle/>
                    <a:p>
                      <a:pPr algn="r" fontAlgn="b"/>
                      <a:endParaRPr lang="en-US" sz="800" b="0" i="0" u="none" strike="noStrike" dirty="0">
                        <a:solidFill>
                          <a:srgbClr val="000000"/>
                        </a:solidFill>
                        <a:effectLst/>
                        <a:latin typeface="+mn-lt"/>
                      </a:endParaRPr>
                    </a:p>
                  </a:txBody>
                  <a:tcPr marL="0" marR="274320" marT="0" marB="0" anchor="ctr"/>
                </a:tc>
                <a:tc>
                  <a:txBody>
                    <a:bodyPr/>
                    <a:lstStyle/>
                    <a:p>
                      <a:pPr algn="ctr" fontAlgn="b"/>
                      <a:endParaRPr lang="en-US" sz="800" b="0" i="0" u="none" strike="noStrike" dirty="0">
                        <a:solidFill>
                          <a:srgbClr val="000000"/>
                        </a:solidFill>
                        <a:effectLst/>
                        <a:latin typeface="+mn-lt"/>
                      </a:endParaRPr>
                    </a:p>
                  </a:txBody>
                  <a:tcPr marL="0" marR="0" marT="0" marB="0" anchor="ctr">
                    <a:lnR w="12700" cap="flat" cmpd="sng" algn="ctr">
                      <a:noFill/>
                      <a:prstDash val="solid"/>
                      <a:round/>
                      <a:headEnd type="none" w="med" len="med"/>
                      <a:tailEnd type="none" w="med" len="med"/>
                    </a:lnR>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lnL w="12700" cap="flat" cmpd="sng" algn="ctr">
                      <a:noFill/>
                      <a:prstDash val="solid"/>
                      <a:round/>
                      <a:headEnd type="none" w="med" len="med"/>
                      <a:tailEnd type="none" w="med" len="med"/>
                    </a:lnL>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tc>
                <a:tc>
                  <a:txBody>
                    <a:bodyPr/>
                    <a:lstStyle/>
                    <a:p>
                      <a:pPr algn="r" fontAlgn="b"/>
                      <a:endParaRPr lang="en-US" sz="800" b="0" i="0" u="none" strike="noStrike" dirty="0">
                        <a:solidFill>
                          <a:srgbClr val="000000"/>
                        </a:solidFill>
                        <a:effectLst/>
                        <a:latin typeface="Arial" panose="020B0604020202020204" pitchFamily="34" charset="0"/>
                      </a:endParaRPr>
                    </a:p>
                  </a:txBody>
                  <a:tcPr marL="0" marR="274320" marT="0" marB="0" anchor="ctr"/>
                </a:tc>
                <a:tc>
                  <a:txBody>
                    <a:bodyPr/>
                    <a:lstStyle/>
                    <a:p>
                      <a:pPr algn="ctr" fontAlgn="b"/>
                      <a:endParaRPr lang="en-US" sz="8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722829656"/>
                  </a:ext>
                </a:extLst>
              </a:tr>
              <a:tr h="165408">
                <a:tc>
                  <a:txBody>
                    <a:bodyPr/>
                    <a:lstStyle/>
                    <a:p>
                      <a:pPr algn="l" fontAlgn="b"/>
                      <a:endParaRPr lang="en-US" sz="800" b="0" i="0" u="none" strike="noStrike" dirty="0">
                        <a:solidFill>
                          <a:srgbClr val="000000"/>
                        </a:solidFill>
                        <a:effectLst/>
                        <a:latin typeface="+mn-lt"/>
                      </a:endParaRPr>
                    </a:p>
                  </a:txBody>
                  <a:tcPr marR="0" marT="0" marB="0" anchor="ctr">
                    <a:solidFill>
                      <a:srgbClr val="FFAFAF"/>
                    </a:solidFill>
                  </a:tcPr>
                </a:tc>
                <a:tc>
                  <a:txBody>
                    <a:bodyPr/>
                    <a:lstStyle/>
                    <a:p>
                      <a:pPr algn="l" fontAlgn="b"/>
                      <a:endParaRPr lang="en-US" sz="800" b="0" i="0" u="none" strike="noStrike" dirty="0">
                        <a:solidFill>
                          <a:srgbClr val="000000"/>
                        </a:solidFill>
                        <a:effectLst/>
                        <a:latin typeface="+mn-lt"/>
                      </a:endParaRPr>
                    </a:p>
                  </a:txBody>
                  <a:tcPr marR="0" marT="0" marB="0" anchor="ctr">
                    <a:solidFill>
                      <a:srgbClr val="FFAFAF"/>
                    </a:solidFill>
                  </a:tcPr>
                </a:tc>
                <a:tc>
                  <a:txBody>
                    <a:bodyPr/>
                    <a:lstStyle/>
                    <a:p>
                      <a:pPr algn="r" fontAlgn="b"/>
                      <a:endParaRPr lang="en-US" sz="800" b="0" i="0" u="none" strike="noStrike" dirty="0">
                        <a:solidFill>
                          <a:srgbClr val="000000"/>
                        </a:solidFill>
                        <a:effectLst/>
                        <a:latin typeface="+mn-lt"/>
                      </a:endParaRPr>
                    </a:p>
                  </a:txBody>
                  <a:tcPr marL="0" marR="274320" marT="0" marB="0" anchor="ctr">
                    <a:solidFill>
                      <a:srgbClr val="FFAFAF"/>
                    </a:solidFill>
                  </a:tcPr>
                </a:tc>
                <a:tc>
                  <a:txBody>
                    <a:bodyPr/>
                    <a:lstStyle/>
                    <a:p>
                      <a:pPr algn="ctr" fontAlgn="b"/>
                      <a:endParaRPr lang="en-US" sz="800" b="0" i="0" u="none" strike="noStrike" dirty="0">
                        <a:solidFill>
                          <a:srgbClr val="000000"/>
                        </a:solidFill>
                        <a:effectLst/>
                        <a:latin typeface="+mn-lt"/>
                      </a:endParaRPr>
                    </a:p>
                  </a:txBody>
                  <a:tcPr marL="0" marR="0" marT="0" marB="0" anchor="ctr">
                    <a:lnR w="12700" cap="flat" cmpd="sng" algn="ctr">
                      <a:noFill/>
                      <a:prstDash val="solid"/>
                      <a:round/>
                      <a:headEnd type="none" w="med" len="med"/>
                      <a:tailEnd type="none" w="med" len="med"/>
                    </a:lnR>
                    <a:solidFill>
                      <a:srgbClr val="FFAFAF"/>
                    </a:solidFill>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lnL w="12700" cap="flat" cmpd="sng" algn="ctr">
                      <a:noFill/>
                      <a:prstDash val="solid"/>
                      <a:round/>
                      <a:headEnd type="none" w="med" len="med"/>
                      <a:tailEnd type="none" w="med" len="med"/>
                    </a:lnL>
                    <a:solidFill>
                      <a:srgbClr val="CEEAB0"/>
                    </a:solidFill>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solidFill>
                      <a:srgbClr val="CEEAB0"/>
                    </a:solidFill>
                  </a:tcPr>
                </a:tc>
                <a:tc>
                  <a:txBody>
                    <a:bodyPr/>
                    <a:lstStyle/>
                    <a:p>
                      <a:pPr algn="r" fontAlgn="b"/>
                      <a:endParaRPr lang="en-US" sz="800" b="0" i="0" u="none" strike="noStrike" dirty="0">
                        <a:solidFill>
                          <a:srgbClr val="000000"/>
                        </a:solidFill>
                        <a:effectLst/>
                        <a:latin typeface="Arial" panose="020B0604020202020204" pitchFamily="34" charset="0"/>
                      </a:endParaRPr>
                    </a:p>
                  </a:txBody>
                  <a:tcPr marL="0" marR="274320" marT="0" marB="0" anchor="ctr">
                    <a:solidFill>
                      <a:srgbClr val="CEEAB0"/>
                    </a:solidFill>
                  </a:tcPr>
                </a:tc>
                <a:tc>
                  <a:txBody>
                    <a:bodyPr/>
                    <a:lstStyle/>
                    <a:p>
                      <a:pPr algn="ctr" fontAlgn="b"/>
                      <a:endParaRPr lang="en-US" sz="800" b="0" i="0" u="none" strike="noStrike" dirty="0">
                        <a:solidFill>
                          <a:srgbClr val="000000"/>
                        </a:solidFill>
                        <a:effectLst/>
                        <a:latin typeface="Arial" panose="020B0604020202020204" pitchFamily="34" charset="0"/>
                      </a:endParaRPr>
                    </a:p>
                  </a:txBody>
                  <a:tcPr marL="0" marR="0" marT="0" marB="0" anchor="ctr">
                    <a:solidFill>
                      <a:srgbClr val="CEEAB0"/>
                    </a:solidFill>
                  </a:tcPr>
                </a:tc>
                <a:extLst>
                  <a:ext uri="{0D108BD9-81ED-4DB2-BD59-A6C34878D82A}">
                    <a16:rowId xmlns:a16="http://schemas.microsoft.com/office/drawing/2014/main" val="1350522510"/>
                  </a:ext>
                </a:extLst>
              </a:tr>
              <a:tr h="165408">
                <a:tc>
                  <a:txBody>
                    <a:bodyPr/>
                    <a:lstStyle/>
                    <a:p>
                      <a:pPr algn="l" fontAlgn="b"/>
                      <a:endParaRPr lang="en-US" sz="800" b="0" i="0" u="none" strike="noStrike" dirty="0">
                        <a:solidFill>
                          <a:srgbClr val="000000"/>
                        </a:solidFill>
                        <a:effectLst/>
                        <a:latin typeface="+mn-lt"/>
                      </a:endParaRPr>
                    </a:p>
                  </a:txBody>
                  <a:tcPr marR="0" marT="0" marB="0" anchor="ctr"/>
                </a:tc>
                <a:tc>
                  <a:txBody>
                    <a:bodyPr/>
                    <a:lstStyle/>
                    <a:p>
                      <a:pPr algn="l" fontAlgn="b"/>
                      <a:endParaRPr lang="en-US" sz="800" b="0" i="0" u="none" strike="noStrike" dirty="0">
                        <a:solidFill>
                          <a:srgbClr val="000000"/>
                        </a:solidFill>
                        <a:effectLst/>
                        <a:latin typeface="+mn-lt"/>
                      </a:endParaRPr>
                    </a:p>
                  </a:txBody>
                  <a:tcPr marR="0" marT="0" marB="0" anchor="ctr"/>
                </a:tc>
                <a:tc>
                  <a:txBody>
                    <a:bodyPr/>
                    <a:lstStyle/>
                    <a:p>
                      <a:pPr algn="r" fontAlgn="b"/>
                      <a:endParaRPr lang="en-US" sz="800" b="0" i="0" u="none" strike="noStrike" dirty="0">
                        <a:solidFill>
                          <a:srgbClr val="000000"/>
                        </a:solidFill>
                        <a:effectLst/>
                        <a:latin typeface="+mn-lt"/>
                      </a:endParaRPr>
                    </a:p>
                  </a:txBody>
                  <a:tcPr marL="0" marR="274320" marT="0" marB="0" anchor="ctr"/>
                </a:tc>
                <a:tc>
                  <a:txBody>
                    <a:bodyPr/>
                    <a:lstStyle/>
                    <a:p>
                      <a:pPr algn="ctr" fontAlgn="b"/>
                      <a:endParaRPr lang="en-US" sz="800" b="0" i="0" u="none" strike="noStrike" dirty="0">
                        <a:solidFill>
                          <a:srgbClr val="000000"/>
                        </a:solidFill>
                        <a:effectLst/>
                        <a:latin typeface="+mn-lt"/>
                      </a:endParaRPr>
                    </a:p>
                  </a:txBody>
                  <a:tcPr marL="0" marR="0" marT="0" marB="0" anchor="ctr">
                    <a:lnR w="12700" cap="flat" cmpd="sng" algn="ctr">
                      <a:noFill/>
                      <a:prstDash val="solid"/>
                      <a:round/>
                      <a:headEnd type="none" w="med" len="med"/>
                      <a:tailEnd type="none" w="med" len="med"/>
                    </a:lnR>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lnL w="12700" cap="flat" cmpd="sng" algn="ctr">
                      <a:noFill/>
                      <a:prstDash val="solid"/>
                      <a:round/>
                      <a:headEnd type="none" w="med" len="med"/>
                      <a:tailEnd type="none" w="med" len="med"/>
                    </a:lnL>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tc>
                <a:tc>
                  <a:txBody>
                    <a:bodyPr/>
                    <a:lstStyle/>
                    <a:p>
                      <a:pPr algn="r" fontAlgn="b"/>
                      <a:endParaRPr lang="en-US" sz="800" b="0" i="0" u="none" strike="noStrike" dirty="0">
                        <a:solidFill>
                          <a:srgbClr val="000000"/>
                        </a:solidFill>
                        <a:effectLst/>
                        <a:latin typeface="Arial" panose="020B0604020202020204" pitchFamily="34" charset="0"/>
                      </a:endParaRPr>
                    </a:p>
                  </a:txBody>
                  <a:tcPr marL="0" marR="274320" marT="0" marB="0" anchor="ctr"/>
                </a:tc>
                <a:tc>
                  <a:txBody>
                    <a:bodyPr/>
                    <a:lstStyle/>
                    <a:p>
                      <a:pPr algn="ctr" fontAlgn="b"/>
                      <a:endParaRPr lang="en-US" sz="8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4249918417"/>
                  </a:ext>
                </a:extLst>
              </a:tr>
              <a:tr h="165408">
                <a:tc>
                  <a:txBody>
                    <a:bodyPr/>
                    <a:lstStyle/>
                    <a:p>
                      <a:pPr algn="l" fontAlgn="b"/>
                      <a:endParaRPr lang="en-US" sz="800" b="0" i="0" u="none" strike="noStrike" dirty="0">
                        <a:solidFill>
                          <a:srgbClr val="000000"/>
                        </a:solidFill>
                        <a:effectLst/>
                        <a:latin typeface="+mn-lt"/>
                      </a:endParaRPr>
                    </a:p>
                  </a:txBody>
                  <a:tcPr marR="0" marT="0" marB="0" anchor="ctr">
                    <a:solidFill>
                      <a:srgbClr val="FFAFAF"/>
                    </a:solidFill>
                  </a:tcPr>
                </a:tc>
                <a:tc>
                  <a:txBody>
                    <a:bodyPr/>
                    <a:lstStyle/>
                    <a:p>
                      <a:pPr algn="l" fontAlgn="b"/>
                      <a:endParaRPr lang="en-US" sz="800" b="0" i="0" u="none" strike="noStrike" dirty="0">
                        <a:solidFill>
                          <a:srgbClr val="000000"/>
                        </a:solidFill>
                        <a:effectLst/>
                        <a:latin typeface="+mn-lt"/>
                      </a:endParaRPr>
                    </a:p>
                  </a:txBody>
                  <a:tcPr marR="0" marT="0" marB="0" anchor="ctr">
                    <a:solidFill>
                      <a:srgbClr val="FFAFAF"/>
                    </a:solidFill>
                  </a:tcPr>
                </a:tc>
                <a:tc>
                  <a:txBody>
                    <a:bodyPr/>
                    <a:lstStyle/>
                    <a:p>
                      <a:pPr algn="r" fontAlgn="b"/>
                      <a:endParaRPr lang="en-US" sz="800" b="0" i="0" u="none" strike="noStrike" dirty="0">
                        <a:solidFill>
                          <a:srgbClr val="000000"/>
                        </a:solidFill>
                        <a:effectLst/>
                        <a:latin typeface="+mn-lt"/>
                      </a:endParaRPr>
                    </a:p>
                  </a:txBody>
                  <a:tcPr marL="0" marR="274320" marT="0" marB="0" anchor="ctr">
                    <a:solidFill>
                      <a:srgbClr val="FFAFAF"/>
                    </a:solidFill>
                  </a:tcPr>
                </a:tc>
                <a:tc>
                  <a:txBody>
                    <a:bodyPr/>
                    <a:lstStyle/>
                    <a:p>
                      <a:pPr algn="ctr" fontAlgn="b"/>
                      <a:endParaRPr lang="en-US" sz="800" b="0" i="0" u="none" strike="noStrike" dirty="0">
                        <a:solidFill>
                          <a:srgbClr val="000000"/>
                        </a:solidFill>
                        <a:effectLst/>
                        <a:latin typeface="+mn-lt"/>
                      </a:endParaRPr>
                    </a:p>
                  </a:txBody>
                  <a:tcPr marL="0" marR="0" marT="0" marB="0" anchor="ctr">
                    <a:lnR w="12700" cap="flat" cmpd="sng" algn="ctr">
                      <a:noFill/>
                      <a:prstDash val="solid"/>
                      <a:round/>
                      <a:headEnd type="none" w="med" len="med"/>
                      <a:tailEnd type="none" w="med" len="med"/>
                    </a:lnR>
                    <a:solidFill>
                      <a:srgbClr val="FFAFAF"/>
                    </a:solidFill>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lnL w="12700" cap="flat" cmpd="sng" algn="ctr">
                      <a:noFill/>
                      <a:prstDash val="solid"/>
                      <a:round/>
                      <a:headEnd type="none" w="med" len="med"/>
                      <a:tailEnd type="none" w="med" len="med"/>
                    </a:lnL>
                    <a:solidFill>
                      <a:srgbClr val="CEEAB0"/>
                    </a:solidFill>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solidFill>
                      <a:srgbClr val="CEEAB0"/>
                    </a:solidFill>
                  </a:tcPr>
                </a:tc>
                <a:tc>
                  <a:txBody>
                    <a:bodyPr/>
                    <a:lstStyle/>
                    <a:p>
                      <a:pPr algn="r" fontAlgn="b"/>
                      <a:endParaRPr lang="en-US" sz="800" b="0" i="0" u="none" strike="noStrike" dirty="0">
                        <a:solidFill>
                          <a:srgbClr val="000000"/>
                        </a:solidFill>
                        <a:effectLst/>
                        <a:latin typeface="Arial" panose="020B0604020202020204" pitchFamily="34" charset="0"/>
                      </a:endParaRPr>
                    </a:p>
                  </a:txBody>
                  <a:tcPr marL="0" marR="274320" marT="0" marB="0" anchor="ctr">
                    <a:solidFill>
                      <a:srgbClr val="CEEAB0"/>
                    </a:solidFill>
                  </a:tcPr>
                </a:tc>
                <a:tc>
                  <a:txBody>
                    <a:bodyPr/>
                    <a:lstStyle/>
                    <a:p>
                      <a:pPr algn="ctr" fontAlgn="b"/>
                      <a:endParaRPr lang="en-US" sz="800" b="0" i="0" u="none" strike="noStrike" dirty="0">
                        <a:solidFill>
                          <a:srgbClr val="000000"/>
                        </a:solidFill>
                        <a:effectLst/>
                        <a:latin typeface="Arial" panose="020B0604020202020204" pitchFamily="34" charset="0"/>
                      </a:endParaRPr>
                    </a:p>
                  </a:txBody>
                  <a:tcPr marL="0" marR="0" marT="0" marB="0" anchor="ctr">
                    <a:solidFill>
                      <a:srgbClr val="CEEAB0"/>
                    </a:solidFill>
                  </a:tcPr>
                </a:tc>
                <a:extLst>
                  <a:ext uri="{0D108BD9-81ED-4DB2-BD59-A6C34878D82A}">
                    <a16:rowId xmlns:a16="http://schemas.microsoft.com/office/drawing/2014/main" val="3146838196"/>
                  </a:ext>
                </a:extLst>
              </a:tr>
              <a:tr h="165408">
                <a:tc>
                  <a:txBody>
                    <a:bodyPr/>
                    <a:lstStyle/>
                    <a:p>
                      <a:pPr algn="l" fontAlgn="b"/>
                      <a:endParaRPr lang="en-US" sz="800" b="0" i="0" u="none" strike="noStrike" dirty="0">
                        <a:solidFill>
                          <a:srgbClr val="000000"/>
                        </a:solidFill>
                        <a:effectLst/>
                        <a:latin typeface="+mn-lt"/>
                      </a:endParaRPr>
                    </a:p>
                  </a:txBody>
                  <a:tcPr marR="0" marT="0" marB="0" anchor="ctr"/>
                </a:tc>
                <a:tc>
                  <a:txBody>
                    <a:bodyPr/>
                    <a:lstStyle/>
                    <a:p>
                      <a:pPr algn="l" fontAlgn="b"/>
                      <a:endParaRPr lang="en-US" sz="800" b="0" i="0" u="none" strike="noStrike" dirty="0">
                        <a:solidFill>
                          <a:srgbClr val="000000"/>
                        </a:solidFill>
                        <a:effectLst/>
                        <a:latin typeface="+mn-lt"/>
                      </a:endParaRPr>
                    </a:p>
                  </a:txBody>
                  <a:tcPr marR="0" marT="0" marB="0" anchor="ctr"/>
                </a:tc>
                <a:tc>
                  <a:txBody>
                    <a:bodyPr/>
                    <a:lstStyle/>
                    <a:p>
                      <a:pPr algn="r" fontAlgn="b"/>
                      <a:endParaRPr lang="en-US" sz="800" b="0" i="0" u="none" strike="noStrike" dirty="0">
                        <a:solidFill>
                          <a:srgbClr val="000000"/>
                        </a:solidFill>
                        <a:effectLst/>
                        <a:latin typeface="+mn-lt"/>
                      </a:endParaRPr>
                    </a:p>
                  </a:txBody>
                  <a:tcPr marL="0" marR="274320" marT="0" marB="0" anchor="ctr"/>
                </a:tc>
                <a:tc>
                  <a:txBody>
                    <a:bodyPr/>
                    <a:lstStyle/>
                    <a:p>
                      <a:pPr algn="ctr" fontAlgn="b"/>
                      <a:endParaRPr lang="en-US" sz="800" b="0" i="0" u="none" strike="noStrike" dirty="0">
                        <a:solidFill>
                          <a:srgbClr val="000000"/>
                        </a:solidFill>
                        <a:effectLst/>
                        <a:latin typeface="+mn-lt"/>
                      </a:endParaRPr>
                    </a:p>
                  </a:txBody>
                  <a:tcPr marL="0" marR="0" marT="0" marB="0" anchor="ctr">
                    <a:lnR w="12700" cap="flat" cmpd="sng" algn="ctr">
                      <a:noFill/>
                      <a:prstDash val="solid"/>
                      <a:round/>
                      <a:headEnd type="none" w="med" len="med"/>
                      <a:tailEnd type="none" w="med" len="med"/>
                    </a:lnR>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lnL w="12700" cap="flat" cmpd="sng" algn="ctr">
                      <a:noFill/>
                      <a:prstDash val="solid"/>
                      <a:round/>
                      <a:headEnd type="none" w="med" len="med"/>
                      <a:tailEnd type="none" w="med" len="med"/>
                    </a:lnL>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tc>
                <a:tc>
                  <a:txBody>
                    <a:bodyPr/>
                    <a:lstStyle/>
                    <a:p>
                      <a:pPr algn="r" fontAlgn="b"/>
                      <a:endParaRPr lang="en-US" sz="800" b="0" i="0" u="none" strike="noStrike" dirty="0">
                        <a:solidFill>
                          <a:srgbClr val="000000"/>
                        </a:solidFill>
                        <a:effectLst/>
                        <a:latin typeface="Arial" panose="020B0604020202020204" pitchFamily="34" charset="0"/>
                      </a:endParaRPr>
                    </a:p>
                  </a:txBody>
                  <a:tcPr marL="0" marR="274320" marT="0" marB="0" anchor="ctr"/>
                </a:tc>
                <a:tc>
                  <a:txBody>
                    <a:bodyPr/>
                    <a:lstStyle/>
                    <a:p>
                      <a:pPr algn="ctr" fontAlgn="b"/>
                      <a:endParaRPr lang="en-US" sz="8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658193981"/>
                  </a:ext>
                </a:extLst>
              </a:tr>
              <a:tr h="165408">
                <a:tc>
                  <a:txBody>
                    <a:bodyPr/>
                    <a:lstStyle/>
                    <a:p>
                      <a:pPr algn="l" fontAlgn="b"/>
                      <a:endParaRPr lang="en-US" sz="800" b="0" i="0" u="none" strike="noStrike" dirty="0">
                        <a:solidFill>
                          <a:srgbClr val="000000"/>
                        </a:solidFill>
                        <a:effectLst/>
                        <a:latin typeface="+mn-lt"/>
                      </a:endParaRPr>
                    </a:p>
                  </a:txBody>
                  <a:tcPr marR="0" marT="0" marB="0" anchor="ctr">
                    <a:solidFill>
                      <a:srgbClr val="FFAFAF"/>
                    </a:solidFill>
                  </a:tcPr>
                </a:tc>
                <a:tc>
                  <a:txBody>
                    <a:bodyPr/>
                    <a:lstStyle/>
                    <a:p>
                      <a:pPr algn="l" fontAlgn="b"/>
                      <a:endParaRPr lang="en-US" sz="800" b="0" i="0" u="none" strike="noStrike" dirty="0">
                        <a:solidFill>
                          <a:srgbClr val="000000"/>
                        </a:solidFill>
                        <a:effectLst/>
                        <a:latin typeface="+mn-lt"/>
                      </a:endParaRPr>
                    </a:p>
                  </a:txBody>
                  <a:tcPr marR="0" marT="0" marB="0" anchor="ctr">
                    <a:solidFill>
                      <a:srgbClr val="FFAFAF"/>
                    </a:solidFill>
                  </a:tcPr>
                </a:tc>
                <a:tc>
                  <a:txBody>
                    <a:bodyPr/>
                    <a:lstStyle/>
                    <a:p>
                      <a:pPr algn="r" fontAlgn="b"/>
                      <a:endParaRPr lang="en-US" sz="800" b="0" i="0" u="none" strike="noStrike" dirty="0">
                        <a:solidFill>
                          <a:srgbClr val="000000"/>
                        </a:solidFill>
                        <a:effectLst/>
                        <a:latin typeface="+mn-lt"/>
                      </a:endParaRPr>
                    </a:p>
                  </a:txBody>
                  <a:tcPr marL="0" marR="274320" marT="0" marB="0" anchor="ctr">
                    <a:solidFill>
                      <a:srgbClr val="FFAFAF"/>
                    </a:solidFill>
                  </a:tcPr>
                </a:tc>
                <a:tc>
                  <a:txBody>
                    <a:bodyPr/>
                    <a:lstStyle/>
                    <a:p>
                      <a:pPr algn="ctr" fontAlgn="b"/>
                      <a:endParaRPr lang="en-US" sz="800" b="0" i="0" u="none" strike="noStrike" dirty="0">
                        <a:solidFill>
                          <a:srgbClr val="000000"/>
                        </a:solidFill>
                        <a:effectLst/>
                        <a:latin typeface="+mn-lt"/>
                      </a:endParaRPr>
                    </a:p>
                  </a:txBody>
                  <a:tcPr marL="0" marR="0" marT="0" marB="0" anchor="ctr">
                    <a:lnR w="12700" cap="flat" cmpd="sng" algn="ctr">
                      <a:noFill/>
                      <a:prstDash val="solid"/>
                      <a:round/>
                      <a:headEnd type="none" w="med" len="med"/>
                      <a:tailEnd type="none" w="med" len="med"/>
                    </a:lnR>
                    <a:solidFill>
                      <a:srgbClr val="FFAFAF"/>
                    </a:solidFill>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lnL w="12700" cap="flat" cmpd="sng" algn="ctr">
                      <a:noFill/>
                      <a:prstDash val="solid"/>
                      <a:round/>
                      <a:headEnd type="none" w="med" len="med"/>
                      <a:tailEnd type="none" w="med" len="med"/>
                    </a:lnL>
                    <a:solidFill>
                      <a:srgbClr val="CEEAB0"/>
                    </a:solidFill>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solidFill>
                      <a:srgbClr val="CEEAB0"/>
                    </a:solidFill>
                  </a:tcPr>
                </a:tc>
                <a:tc>
                  <a:txBody>
                    <a:bodyPr/>
                    <a:lstStyle/>
                    <a:p>
                      <a:pPr algn="r" fontAlgn="b"/>
                      <a:endParaRPr lang="en-US" sz="800" b="0" i="0" u="none" strike="noStrike" dirty="0">
                        <a:solidFill>
                          <a:srgbClr val="000000"/>
                        </a:solidFill>
                        <a:effectLst/>
                        <a:latin typeface="Arial" panose="020B0604020202020204" pitchFamily="34" charset="0"/>
                      </a:endParaRPr>
                    </a:p>
                  </a:txBody>
                  <a:tcPr marL="0" marR="274320" marT="0" marB="0" anchor="ctr">
                    <a:solidFill>
                      <a:srgbClr val="CEEAB0"/>
                    </a:solidFill>
                  </a:tcPr>
                </a:tc>
                <a:tc>
                  <a:txBody>
                    <a:bodyPr/>
                    <a:lstStyle/>
                    <a:p>
                      <a:pPr algn="ctr" fontAlgn="b"/>
                      <a:endParaRPr lang="en-US" sz="800" b="0" i="0" u="none" strike="noStrike" dirty="0">
                        <a:solidFill>
                          <a:srgbClr val="000000"/>
                        </a:solidFill>
                        <a:effectLst/>
                        <a:latin typeface="Arial" panose="020B0604020202020204" pitchFamily="34" charset="0"/>
                      </a:endParaRPr>
                    </a:p>
                  </a:txBody>
                  <a:tcPr marL="0" marR="0" marT="0" marB="0" anchor="ctr">
                    <a:solidFill>
                      <a:srgbClr val="CEEAB0"/>
                    </a:solidFill>
                  </a:tcPr>
                </a:tc>
                <a:extLst>
                  <a:ext uri="{0D108BD9-81ED-4DB2-BD59-A6C34878D82A}">
                    <a16:rowId xmlns:a16="http://schemas.microsoft.com/office/drawing/2014/main" val="2652922902"/>
                  </a:ext>
                </a:extLst>
              </a:tr>
              <a:tr h="165408">
                <a:tc>
                  <a:txBody>
                    <a:bodyPr/>
                    <a:lstStyle/>
                    <a:p>
                      <a:pPr algn="l" fontAlgn="b"/>
                      <a:endParaRPr lang="en-US" sz="800" b="0" i="0" u="none" strike="noStrike" dirty="0">
                        <a:solidFill>
                          <a:srgbClr val="000000"/>
                        </a:solidFill>
                        <a:effectLst/>
                        <a:latin typeface="+mn-lt"/>
                      </a:endParaRPr>
                    </a:p>
                  </a:txBody>
                  <a:tcPr marR="0" marT="0" marB="0" anchor="ctr"/>
                </a:tc>
                <a:tc>
                  <a:txBody>
                    <a:bodyPr/>
                    <a:lstStyle/>
                    <a:p>
                      <a:pPr algn="l" fontAlgn="b"/>
                      <a:endParaRPr lang="en-US" sz="800" b="0" i="0" u="none" strike="noStrike" dirty="0">
                        <a:solidFill>
                          <a:srgbClr val="000000"/>
                        </a:solidFill>
                        <a:effectLst/>
                        <a:latin typeface="+mn-lt"/>
                      </a:endParaRPr>
                    </a:p>
                  </a:txBody>
                  <a:tcPr marR="0" marT="0" marB="0" anchor="ctr"/>
                </a:tc>
                <a:tc>
                  <a:txBody>
                    <a:bodyPr/>
                    <a:lstStyle/>
                    <a:p>
                      <a:pPr algn="r" fontAlgn="b"/>
                      <a:endParaRPr lang="en-US" sz="800" b="0" i="0" u="none" strike="noStrike" dirty="0">
                        <a:solidFill>
                          <a:srgbClr val="000000"/>
                        </a:solidFill>
                        <a:effectLst/>
                        <a:latin typeface="+mn-lt"/>
                      </a:endParaRPr>
                    </a:p>
                  </a:txBody>
                  <a:tcPr marL="0" marR="274320" marT="0" marB="0" anchor="ctr"/>
                </a:tc>
                <a:tc>
                  <a:txBody>
                    <a:bodyPr/>
                    <a:lstStyle/>
                    <a:p>
                      <a:pPr algn="ctr" fontAlgn="b"/>
                      <a:endParaRPr lang="en-US" sz="800" b="0" i="0" u="none" strike="noStrike" dirty="0">
                        <a:solidFill>
                          <a:srgbClr val="000000"/>
                        </a:solidFill>
                        <a:effectLst/>
                        <a:latin typeface="+mn-lt"/>
                      </a:endParaRPr>
                    </a:p>
                  </a:txBody>
                  <a:tcPr marL="0" marR="0" marT="0" marB="0" anchor="ctr">
                    <a:lnR w="12700" cap="flat" cmpd="sng" algn="ctr">
                      <a:noFill/>
                      <a:prstDash val="solid"/>
                      <a:round/>
                      <a:headEnd type="none" w="med" len="med"/>
                      <a:tailEnd type="none" w="med" len="med"/>
                    </a:lnR>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lnL w="12700" cap="flat" cmpd="sng" algn="ctr">
                      <a:noFill/>
                      <a:prstDash val="solid"/>
                      <a:round/>
                      <a:headEnd type="none" w="med" len="med"/>
                      <a:tailEnd type="none" w="med" len="med"/>
                    </a:lnL>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tc>
                <a:tc>
                  <a:txBody>
                    <a:bodyPr/>
                    <a:lstStyle/>
                    <a:p>
                      <a:pPr algn="r" fontAlgn="b"/>
                      <a:endParaRPr lang="en-US" sz="800" b="0" i="0" u="none" strike="noStrike" dirty="0">
                        <a:solidFill>
                          <a:srgbClr val="000000"/>
                        </a:solidFill>
                        <a:effectLst/>
                        <a:latin typeface="Arial" panose="020B0604020202020204" pitchFamily="34" charset="0"/>
                      </a:endParaRPr>
                    </a:p>
                  </a:txBody>
                  <a:tcPr marL="0" marR="274320" marT="0" marB="0" anchor="ctr"/>
                </a:tc>
                <a:tc>
                  <a:txBody>
                    <a:bodyPr/>
                    <a:lstStyle/>
                    <a:p>
                      <a:pPr algn="ctr" fontAlgn="b"/>
                      <a:endParaRPr lang="en-US" sz="8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970494066"/>
                  </a:ext>
                </a:extLst>
              </a:tr>
              <a:tr h="165408">
                <a:tc>
                  <a:txBody>
                    <a:bodyPr/>
                    <a:lstStyle/>
                    <a:p>
                      <a:pPr algn="l" fontAlgn="b"/>
                      <a:endParaRPr lang="en-US" sz="800" b="0" i="0" u="none" strike="noStrike" dirty="0">
                        <a:solidFill>
                          <a:srgbClr val="000000"/>
                        </a:solidFill>
                        <a:effectLst/>
                        <a:latin typeface="+mn-lt"/>
                      </a:endParaRPr>
                    </a:p>
                  </a:txBody>
                  <a:tcPr marR="0" marT="0" marB="0" anchor="ctr">
                    <a:solidFill>
                      <a:srgbClr val="FFAFAF"/>
                    </a:solidFill>
                  </a:tcPr>
                </a:tc>
                <a:tc>
                  <a:txBody>
                    <a:bodyPr/>
                    <a:lstStyle/>
                    <a:p>
                      <a:pPr algn="l" fontAlgn="b"/>
                      <a:endParaRPr lang="en-US" sz="800" b="0" i="0" u="none" strike="noStrike" dirty="0">
                        <a:solidFill>
                          <a:srgbClr val="000000"/>
                        </a:solidFill>
                        <a:effectLst/>
                        <a:latin typeface="+mn-lt"/>
                      </a:endParaRPr>
                    </a:p>
                  </a:txBody>
                  <a:tcPr marR="0" marT="0" marB="0" anchor="ctr">
                    <a:solidFill>
                      <a:srgbClr val="FFAFAF"/>
                    </a:solidFill>
                  </a:tcPr>
                </a:tc>
                <a:tc>
                  <a:txBody>
                    <a:bodyPr/>
                    <a:lstStyle/>
                    <a:p>
                      <a:pPr algn="r" fontAlgn="b"/>
                      <a:endParaRPr lang="en-US" sz="800" b="0" i="0" u="none" strike="noStrike" dirty="0">
                        <a:solidFill>
                          <a:srgbClr val="000000"/>
                        </a:solidFill>
                        <a:effectLst/>
                        <a:latin typeface="+mn-lt"/>
                      </a:endParaRPr>
                    </a:p>
                  </a:txBody>
                  <a:tcPr marL="0" marR="274320" marT="0" marB="0" anchor="ctr">
                    <a:solidFill>
                      <a:srgbClr val="FFAFAF"/>
                    </a:solidFill>
                  </a:tcPr>
                </a:tc>
                <a:tc>
                  <a:txBody>
                    <a:bodyPr/>
                    <a:lstStyle/>
                    <a:p>
                      <a:pPr algn="ctr" fontAlgn="b"/>
                      <a:endParaRPr lang="en-US" sz="800" b="0" i="0" u="none" strike="noStrike" dirty="0">
                        <a:solidFill>
                          <a:srgbClr val="000000"/>
                        </a:solidFill>
                        <a:effectLst/>
                        <a:latin typeface="+mn-lt"/>
                      </a:endParaRPr>
                    </a:p>
                  </a:txBody>
                  <a:tcPr marL="0" marR="0" marT="0" marB="0" anchor="ctr">
                    <a:lnR w="12700" cap="flat" cmpd="sng" algn="ctr">
                      <a:noFill/>
                      <a:prstDash val="solid"/>
                      <a:round/>
                      <a:headEnd type="none" w="med" len="med"/>
                      <a:tailEnd type="none" w="med" len="med"/>
                    </a:lnR>
                    <a:solidFill>
                      <a:srgbClr val="FFAFAF"/>
                    </a:solidFill>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lnL w="12700" cap="flat" cmpd="sng" algn="ctr">
                      <a:noFill/>
                      <a:prstDash val="solid"/>
                      <a:round/>
                      <a:headEnd type="none" w="med" len="med"/>
                      <a:tailEnd type="none" w="med" len="med"/>
                    </a:lnL>
                    <a:solidFill>
                      <a:srgbClr val="CEEAB0"/>
                    </a:solidFill>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solidFill>
                      <a:srgbClr val="CEEAB0"/>
                    </a:solidFill>
                  </a:tcPr>
                </a:tc>
                <a:tc>
                  <a:txBody>
                    <a:bodyPr/>
                    <a:lstStyle/>
                    <a:p>
                      <a:pPr algn="r" fontAlgn="b"/>
                      <a:endParaRPr lang="en-US" sz="800" b="0" i="0" u="none" strike="noStrike" dirty="0">
                        <a:solidFill>
                          <a:srgbClr val="000000"/>
                        </a:solidFill>
                        <a:effectLst/>
                        <a:latin typeface="Arial" panose="020B0604020202020204" pitchFamily="34" charset="0"/>
                      </a:endParaRPr>
                    </a:p>
                  </a:txBody>
                  <a:tcPr marL="0" marR="274320" marT="0" marB="0" anchor="ctr">
                    <a:solidFill>
                      <a:srgbClr val="CEEAB0"/>
                    </a:solidFill>
                  </a:tcPr>
                </a:tc>
                <a:tc>
                  <a:txBody>
                    <a:bodyPr/>
                    <a:lstStyle/>
                    <a:p>
                      <a:pPr algn="ctr" fontAlgn="b"/>
                      <a:endParaRPr lang="en-US" sz="800" b="0" i="0" u="none" strike="noStrike" dirty="0">
                        <a:solidFill>
                          <a:srgbClr val="000000"/>
                        </a:solidFill>
                        <a:effectLst/>
                        <a:latin typeface="Arial" panose="020B0604020202020204" pitchFamily="34" charset="0"/>
                      </a:endParaRPr>
                    </a:p>
                  </a:txBody>
                  <a:tcPr marL="0" marR="0" marT="0" marB="0" anchor="ctr">
                    <a:solidFill>
                      <a:srgbClr val="CEEAB0"/>
                    </a:solidFill>
                  </a:tcPr>
                </a:tc>
                <a:extLst>
                  <a:ext uri="{0D108BD9-81ED-4DB2-BD59-A6C34878D82A}">
                    <a16:rowId xmlns:a16="http://schemas.microsoft.com/office/drawing/2014/main" val="1648805945"/>
                  </a:ext>
                </a:extLst>
              </a:tr>
              <a:tr h="165408">
                <a:tc>
                  <a:txBody>
                    <a:bodyPr/>
                    <a:lstStyle/>
                    <a:p>
                      <a:pPr algn="l" fontAlgn="b"/>
                      <a:endParaRPr lang="en-US" sz="800" b="0" i="0" u="none" strike="noStrike" dirty="0">
                        <a:solidFill>
                          <a:srgbClr val="000000"/>
                        </a:solidFill>
                        <a:effectLst/>
                        <a:latin typeface="+mn-lt"/>
                      </a:endParaRPr>
                    </a:p>
                  </a:txBody>
                  <a:tcPr marR="0" marT="0" marB="0" anchor="ctr"/>
                </a:tc>
                <a:tc>
                  <a:txBody>
                    <a:bodyPr/>
                    <a:lstStyle/>
                    <a:p>
                      <a:pPr algn="l" fontAlgn="b"/>
                      <a:endParaRPr lang="en-US" sz="800" b="0" i="0" u="none" strike="noStrike" dirty="0">
                        <a:solidFill>
                          <a:srgbClr val="000000"/>
                        </a:solidFill>
                        <a:effectLst/>
                        <a:latin typeface="+mn-lt"/>
                      </a:endParaRPr>
                    </a:p>
                  </a:txBody>
                  <a:tcPr marR="0" marT="0" marB="0" anchor="ctr"/>
                </a:tc>
                <a:tc>
                  <a:txBody>
                    <a:bodyPr/>
                    <a:lstStyle/>
                    <a:p>
                      <a:pPr algn="r" fontAlgn="b"/>
                      <a:endParaRPr lang="en-US" sz="800" b="0" i="0" u="none" strike="noStrike" dirty="0">
                        <a:solidFill>
                          <a:srgbClr val="000000"/>
                        </a:solidFill>
                        <a:effectLst/>
                        <a:latin typeface="+mn-lt"/>
                      </a:endParaRPr>
                    </a:p>
                  </a:txBody>
                  <a:tcPr marL="0" marR="274320" marT="0" marB="0" anchor="ctr"/>
                </a:tc>
                <a:tc>
                  <a:txBody>
                    <a:bodyPr/>
                    <a:lstStyle/>
                    <a:p>
                      <a:pPr algn="ctr" fontAlgn="b"/>
                      <a:endParaRPr lang="en-US" sz="800" b="0" i="0" u="none" strike="noStrike" dirty="0">
                        <a:solidFill>
                          <a:srgbClr val="000000"/>
                        </a:solidFill>
                        <a:effectLst/>
                        <a:latin typeface="+mn-lt"/>
                      </a:endParaRPr>
                    </a:p>
                  </a:txBody>
                  <a:tcPr marL="0" marR="0" marT="0" marB="0" anchor="ctr">
                    <a:lnR w="12700" cap="flat" cmpd="sng" algn="ctr">
                      <a:noFill/>
                      <a:prstDash val="solid"/>
                      <a:round/>
                      <a:headEnd type="none" w="med" len="med"/>
                      <a:tailEnd type="none" w="med" len="med"/>
                    </a:lnR>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lnL w="12700" cap="flat" cmpd="sng" algn="ctr">
                      <a:noFill/>
                      <a:prstDash val="solid"/>
                      <a:round/>
                      <a:headEnd type="none" w="med" len="med"/>
                      <a:tailEnd type="none" w="med" len="med"/>
                    </a:lnL>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R="0" marT="0" marB="0" anchor="ctr"/>
                </a:tc>
                <a:tc>
                  <a:txBody>
                    <a:bodyPr/>
                    <a:lstStyle/>
                    <a:p>
                      <a:pPr algn="r" fontAlgn="b"/>
                      <a:endParaRPr lang="en-US" sz="800" b="0" i="0" u="none" strike="noStrike" dirty="0">
                        <a:solidFill>
                          <a:srgbClr val="000000"/>
                        </a:solidFill>
                        <a:effectLst/>
                        <a:latin typeface="Arial" panose="020B0604020202020204" pitchFamily="34" charset="0"/>
                      </a:endParaRPr>
                    </a:p>
                  </a:txBody>
                  <a:tcPr marL="0" marR="274320" marT="0" marB="0" anchor="ctr"/>
                </a:tc>
                <a:tc>
                  <a:txBody>
                    <a:bodyPr/>
                    <a:lstStyle/>
                    <a:p>
                      <a:pPr algn="ctr" fontAlgn="b"/>
                      <a:endParaRPr lang="en-US" sz="8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473886634"/>
                  </a:ext>
                </a:extLst>
              </a:tr>
              <a:tr h="165408">
                <a:tc>
                  <a:txBody>
                    <a:bodyPr/>
                    <a:lstStyle/>
                    <a:p>
                      <a:pPr marL="0" algn="r" defTabSz="457200" rtl="0" eaLnBrk="1" fontAlgn="ctr" latinLnBrk="0" hangingPunct="1"/>
                      <a:endParaRPr lang="en-US" sz="800" b="1" i="0" u="none" strike="noStrike" kern="1200" dirty="0">
                        <a:solidFill>
                          <a:srgbClr val="FFFFFF"/>
                        </a:solidFill>
                        <a:effectLst/>
                        <a:latin typeface="+mn-lt"/>
                        <a:ea typeface="+mn-ea"/>
                        <a:cs typeface="+mn-cs"/>
                      </a:endParaRPr>
                    </a:p>
                  </a:txBody>
                  <a:tcPr marL="0" marT="0" marB="0" anchor="ctr">
                    <a:solidFill>
                      <a:schemeClr val="tx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800" b="1" i="0" u="none" strike="noStrike" kern="1200" dirty="0">
                        <a:solidFill>
                          <a:schemeClr val="bg1"/>
                        </a:solidFill>
                        <a:effectLst/>
                        <a:latin typeface="+mn-lt"/>
                        <a:ea typeface="+mn-ea"/>
                        <a:cs typeface="+mn-cs"/>
                      </a:endParaRPr>
                    </a:p>
                  </a:txBody>
                  <a:tcPr marR="0" marT="0" marB="0" anchor="ctr">
                    <a:solidFill>
                      <a:schemeClr val="tx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800" b="1" i="0" u="none" strike="noStrike" kern="1200" dirty="0">
                        <a:solidFill>
                          <a:schemeClr val="bg1"/>
                        </a:solidFill>
                        <a:effectLst/>
                        <a:latin typeface="+mn-lt"/>
                        <a:ea typeface="+mn-ea"/>
                        <a:cs typeface="+mn-cs"/>
                      </a:endParaRPr>
                    </a:p>
                  </a:txBody>
                  <a:tcPr marL="0" marR="0" marT="0" marB="0" anchor="ctr">
                    <a:solidFill>
                      <a:schemeClr val="tx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800" b="1" i="0" u="none" strike="noStrike" kern="1200" dirty="0">
                        <a:solidFill>
                          <a:schemeClr val="bg1"/>
                        </a:solidFill>
                        <a:effectLst/>
                        <a:latin typeface="+mn-lt"/>
                        <a:ea typeface="+mn-ea"/>
                        <a:cs typeface="+mn-cs"/>
                      </a:endParaRPr>
                    </a:p>
                  </a:txBody>
                  <a:tcPr marL="0" marR="0" marT="0" marB="0" anchor="ctr">
                    <a:lnR w="12700" cap="flat" cmpd="sng" algn="ctr">
                      <a:noFill/>
                      <a:prstDash val="solid"/>
                      <a:round/>
                      <a:headEnd type="none" w="med" len="med"/>
                      <a:tailEnd type="none" w="med" len="med"/>
                    </a:lnR>
                    <a:solidFill>
                      <a:schemeClr val="tx1"/>
                    </a:solidFill>
                  </a:tcPr>
                </a:tc>
                <a:tc>
                  <a:txBody>
                    <a:bodyPr/>
                    <a:lstStyle/>
                    <a:p>
                      <a:pPr marL="0" algn="ctr" defTabSz="457200" rtl="0" eaLnBrk="1" fontAlgn="ctr" latinLnBrk="0" hangingPunct="1"/>
                      <a:endParaRPr lang="en-US" sz="800" b="1" i="0" u="none" strike="noStrike" kern="1200" dirty="0">
                        <a:solidFill>
                          <a:srgbClr val="FFFFFF"/>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25400" cmpd="sng">
                      <a:noFill/>
                    </a:lnB>
                    <a:lnTlToBr w="12700" cmpd="sng">
                      <a:noFill/>
                      <a:prstDash val="solid"/>
                    </a:lnTlToBr>
                    <a:lnBlToTr w="12700" cmpd="sng">
                      <a:noFill/>
                      <a:prstDash val="solid"/>
                    </a:lnBlToTr>
                    <a:noFill/>
                  </a:tcPr>
                </a:tc>
                <a:tc>
                  <a:txBody>
                    <a:bodyPr/>
                    <a:lstStyle/>
                    <a:p>
                      <a:pPr marL="0" algn="ctr" defTabSz="457200" rtl="0" eaLnBrk="1" fontAlgn="ctr" latinLnBrk="0" hangingPunct="1"/>
                      <a:endParaRPr lang="en-US" sz="800" b="1" i="0" u="none" strike="noStrike" kern="1200" dirty="0">
                        <a:solidFill>
                          <a:srgbClr val="FFFFFF"/>
                        </a:solidFill>
                        <a:effectLst/>
                        <a:latin typeface="+mn-lt"/>
                        <a:ea typeface="+mn-ea"/>
                        <a:cs typeface="+mn-cs"/>
                      </a:endParaRPr>
                    </a:p>
                  </a:txBody>
                  <a:tcPr marL="0" marR="0" marT="0" marB="0" anchor="ctr">
                    <a:lnL w="12700" cap="flat" cmpd="sng" algn="ctr">
                      <a:noFill/>
                      <a:prstDash val="solid"/>
                      <a:round/>
                      <a:headEnd type="none" w="med" len="med"/>
                      <a:tailEnd type="none" w="med" len="med"/>
                    </a:lnL>
                    <a:solidFill>
                      <a:schemeClr val="tx1"/>
                    </a:solidFill>
                  </a:tcPr>
                </a:tc>
                <a:tc>
                  <a:txBody>
                    <a:bodyPr/>
                    <a:lstStyle/>
                    <a:p>
                      <a:pPr marL="0" algn="ctr" defTabSz="457200" rtl="0" eaLnBrk="1" fontAlgn="ctr" latinLnBrk="0" hangingPunct="1"/>
                      <a:endParaRPr lang="en-US" sz="800" b="1" i="0" u="none" strike="noStrike" kern="1200" dirty="0">
                        <a:solidFill>
                          <a:schemeClr val="bg1"/>
                        </a:solidFill>
                        <a:effectLst/>
                        <a:latin typeface="+mn-lt"/>
                        <a:ea typeface="+mn-ea"/>
                        <a:cs typeface="+mn-cs"/>
                      </a:endParaRPr>
                    </a:p>
                  </a:txBody>
                  <a:tcPr marL="0" marR="0" marT="0" marB="0" anchor="ctr">
                    <a:solidFill>
                      <a:schemeClr val="tx1"/>
                    </a:solidFill>
                  </a:tcPr>
                </a:tc>
                <a:tc>
                  <a:txBody>
                    <a:bodyPr/>
                    <a:lstStyle/>
                    <a:p>
                      <a:pPr marL="0" algn="ctr" defTabSz="457200" rtl="0" eaLnBrk="1" fontAlgn="ctr" latinLnBrk="0" hangingPunct="1"/>
                      <a:endParaRPr lang="en-US" sz="800" b="1" i="0" u="none" strike="noStrike" kern="1200" dirty="0">
                        <a:solidFill>
                          <a:schemeClr val="bg1"/>
                        </a:solidFill>
                        <a:effectLst/>
                        <a:latin typeface="+mn-lt"/>
                        <a:ea typeface="+mn-ea"/>
                        <a:cs typeface="+mn-cs"/>
                      </a:endParaRPr>
                    </a:p>
                  </a:txBody>
                  <a:tcPr marL="0" marR="0" marT="0" marB="0" anchor="ctr">
                    <a:solidFill>
                      <a:schemeClr val="tx1"/>
                    </a:solidFill>
                  </a:tcPr>
                </a:tc>
                <a:tc>
                  <a:txBody>
                    <a:bodyPr/>
                    <a:lstStyle/>
                    <a:p>
                      <a:pPr marL="0" algn="ctr" defTabSz="457200" rtl="0" eaLnBrk="1" fontAlgn="ctr" latinLnBrk="0" hangingPunct="1"/>
                      <a:endParaRPr lang="en-US" sz="800" b="1" i="0" u="none" strike="noStrike" kern="1200" dirty="0">
                        <a:solidFill>
                          <a:schemeClr val="bg1"/>
                        </a:solidFill>
                        <a:effectLst/>
                        <a:latin typeface="+mn-lt"/>
                        <a:ea typeface="+mn-ea"/>
                        <a:cs typeface="+mn-cs"/>
                      </a:endParaRPr>
                    </a:p>
                  </a:txBody>
                  <a:tcPr marL="0" marR="0" marT="0" marB="0" anchor="ctr">
                    <a:solidFill>
                      <a:schemeClr val="tx1"/>
                    </a:solidFill>
                  </a:tcPr>
                </a:tc>
                <a:extLst>
                  <a:ext uri="{0D108BD9-81ED-4DB2-BD59-A6C34878D82A}">
                    <a16:rowId xmlns:a16="http://schemas.microsoft.com/office/drawing/2014/main" val="2649626496"/>
                  </a:ext>
                </a:extLst>
              </a:tr>
            </a:tbl>
          </a:graphicData>
        </a:graphic>
      </p:graphicFrame>
    </p:spTree>
    <p:extLst>
      <p:ext uri="{BB962C8B-B14F-4D97-AF65-F5344CB8AC3E}">
        <p14:creationId xmlns:p14="http://schemas.microsoft.com/office/powerpoint/2010/main" val="6311590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4_Custom Design">
  <a:themeElements>
    <a:clrScheme name="Corp PPT Palette">
      <a:dk1>
        <a:srgbClr val="58595B"/>
      </a:dk1>
      <a:lt1>
        <a:srgbClr val="FFFFFF"/>
      </a:lt1>
      <a:dk2>
        <a:srgbClr val="535353"/>
      </a:dk2>
      <a:lt2>
        <a:srgbClr val="0075BC"/>
      </a:lt2>
      <a:accent1>
        <a:srgbClr val="00263E"/>
      </a:accent1>
      <a:accent2>
        <a:srgbClr val="6FACDE"/>
      </a:accent2>
      <a:accent3>
        <a:srgbClr val="8A941E"/>
      </a:accent3>
      <a:accent4>
        <a:srgbClr val="E07E3C"/>
      </a:accent4>
      <a:accent5>
        <a:srgbClr val="F0B323"/>
      </a:accent5>
      <a:accent6>
        <a:srgbClr val="C6AA76"/>
      </a:accent6>
      <a:hlink>
        <a:srgbClr val="2E84CB"/>
      </a:hlink>
      <a:folHlink>
        <a:srgbClr val="7F7F7F"/>
      </a:folHlink>
    </a:clrScheme>
    <a:fontScheme name="BSD/GBS Theme - A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40312</TotalTime>
  <Words>3827</Words>
  <Application>Microsoft Office PowerPoint</Application>
  <PresentationFormat>On-screen Show (16:9)</PresentationFormat>
  <Paragraphs>926</Paragraphs>
  <Slides>13</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Aptos</vt:lpstr>
      <vt:lpstr>Aptos Display</vt:lpstr>
      <vt:lpstr>Arial</vt:lpstr>
      <vt:lpstr>Calibri</vt:lpstr>
      <vt:lpstr>Wingdings</vt:lpstr>
      <vt:lpstr>4_Custom Design</vt:lpstr>
      <vt:lpstr>Office Theme</vt:lpstr>
      <vt:lpstr>Doyle People Insights  Report</vt:lpstr>
      <vt:lpstr>PowerPoint Presentation</vt:lpstr>
      <vt:lpstr>PowerPoint Presentation</vt:lpstr>
      <vt:lpstr>PowerPoint Presentation</vt:lpstr>
      <vt:lpstr>PowerPoint Presentation</vt:lpstr>
      <vt:lpstr>Data Drives Decisions™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Stauffer</dc:creator>
  <cp:lastModifiedBy>Zach Downs</cp:lastModifiedBy>
  <cp:revision>956</cp:revision>
  <cp:lastPrinted>2018-04-10T14:18:23Z</cp:lastPrinted>
  <dcterms:created xsi:type="dcterms:W3CDTF">2013-08-14T21:58:14Z</dcterms:created>
  <dcterms:modified xsi:type="dcterms:W3CDTF">2024-08-28T04:07:44Z</dcterms:modified>
</cp:coreProperties>
</file>